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9" r:id="rId4"/>
    <p:sldId id="280" r:id="rId5"/>
    <p:sldId id="281" r:id="rId6"/>
    <p:sldId id="270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99"/>
    <a:srgbClr val="3716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- 6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Wednesday, March 21, 2018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685800" y="236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16F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Major Information System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Computer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Based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r>
              <a:rPr lang="en-US" sz="36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This relies on the computer for handling business applications. </a:t>
            </a:r>
          </a:p>
          <a:p>
            <a:r>
              <a:rPr lang="en-US" sz="3600" dirty="0" smtClean="0"/>
              <a:t>There are different levels of information required by people at different level:</a:t>
            </a:r>
          </a:p>
          <a:p>
            <a:pPr lvl="1"/>
            <a:r>
              <a:rPr lang="en-US" dirty="0" smtClean="0"/>
              <a:t>People at Lower Level needs detailed information which would allow them to carry out with their tasks. </a:t>
            </a:r>
          </a:p>
          <a:p>
            <a:pPr lvl="1"/>
            <a:r>
              <a:rPr lang="en-US" dirty="0" smtClean="0"/>
              <a:t>People at Higher Level needs summarized information which would allow them to assess the overall progress, goals etc. </a:t>
            </a:r>
          </a:p>
          <a:p>
            <a:r>
              <a:rPr lang="en-US" sz="3600" dirty="0" smtClean="0"/>
              <a:t>This system should ensure that people at lower level are not given access to all the data shown at the higher level.</a:t>
            </a:r>
          </a:p>
          <a:p>
            <a:r>
              <a:rPr lang="en-US" sz="3600" dirty="0" smtClean="0"/>
              <a:t> However, people at the higher level can drill down to the data at the lower when required. 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/>
              <a:t>Major Information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major Information Systems are: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r>
              <a:rPr lang="en-US" sz="3600" dirty="0" smtClean="0"/>
              <a:t> 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r>
              <a:rPr lang="en-US" sz="3600" dirty="0" smtClean="0"/>
              <a:t> 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Computer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Based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sz="4400" dirty="0" smtClean="0"/>
              <a:t>It defines</a:t>
            </a:r>
            <a:r>
              <a:rPr lang="en-US" sz="4000" dirty="0" smtClean="0"/>
              <a:t> </a:t>
            </a:r>
          </a:p>
          <a:p>
            <a:pPr lvl="1"/>
            <a:r>
              <a:rPr lang="en-US" sz="3600" dirty="0" smtClean="0"/>
              <a:t>Very clear work-flow system, communication flow-down and the authority. </a:t>
            </a:r>
          </a:p>
          <a:p>
            <a:pPr lvl="1"/>
            <a:r>
              <a:rPr lang="en-US" sz="3600" dirty="0" smtClean="0"/>
              <a:t>The information flows in terms of </a:t>
            </a:r>
            <a:r>
              <a:rPr lang="en-US" sz="3600" dirty="0" smtClean="0">
                <a:solidFill>
                  <a:srgbClr val="FF00FF"/>
                </a:solidFill>
              </a:rPr>
              <a:t>policies, goals, strategies, rules and regulations</a:t>
            </a:r>
            <a:r>
              <a:rPr lang="en-US" sz="3600" dirty="0" smtClean="0"/>
              <a:t> from the top level management to the bottom level of management</a:t>
            </a:r>
          </a:p>
          <a:p>
            <a:pPr lvl="1"/>
            <a:r>
              <a:rPr lang="en-US" sz="3600" dirty="0" smtClean="0"/>
              <a:t> The information also flows from the bottom level management to the top level in terms of </a:t>
            </a:r>
            <a:r>
              <a:rPr lang="en-US" sz="3600" dirty="0" smtClean="0">
                <a:solidFill>
                  <a:srgbClr val="FF00FF"/>
                </a:solidFill>
              </a:rPr>
              <a:t>feedback, results of work done</a:t>
            </a:r>
            <a:r>
              <a:rPr lang="en-US" sz="3600" dirty="0" smtClean="0"/>
              <a:t> etc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There are three categories of information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Strategic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</a:p>
          <a:p>
            <a:pPr lvl="1"/>
            <a:endParaRPr lang="en-US" sz="3600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Managerial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</a:p>
          <a:p>
            <a:pPr lvl="1"/>
            <a:endParaRPr lang="en-US" sz="3600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/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Operational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 :Strategic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b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It is first level i.e. Upper Level</a:t>
            </a:r>
          </a:p>
          <a:p>
            <a:r>
              <a:rPr lang="en-US" sz="3600" dirty="0" smtClean="0"/>
              <a:t>Relates to </a:t>
            </a:r>
            <a:r>
              <a:rPr lang="en-US" sz="3600" dirty="0" smtClean="0">
                <a:solidFill>
                  <a:srgbClr val="FF00FF"/>
                </a:solidFill>
              </a:rPr>
              <a:t>long–range </a:t>
            </a:r>
            <a:r>
              <a:rPr lang="en-US" sz="3600" dirty="0" smtClean="0">
                <a:solidFill>
                  <a:srgbClr val="FF00FF"/>
                </a:solidFill>
              </a:rPr>
              <a:t>planning</a:t>
            </a:r>
            <a:r>
              <a:rPr lang="en-US" sz="3600" dirty="0" smtClean="0"/>
              <a:t> policies that are of direct interest to upper management. </a:t>
            </a:r>
          </a:p>
          <a:p>
            <a:r>
              <a:rPr lang="en-US" sz="3600" dirty="0" smtClean="0"/>
              <a:t>Information such as </a:t>
            </a:r>
            <a:r>
              <a:rPr lang="en-US" sz="3600" dirty="0" smtClean="0">
                <a:solidFill>
                  <a:srgbClr val="FF0000"/>
                </a:solidFill>
              </a:rPr>
              <a:t>population growth, trends in financial investment and human resources changes</a:t>
            </a:r>
          </a:p>
          <a:p>
            <a:r>
              <a:rPr lang="en-US" sz="3600" dirty="0" smtClean="0"/>
              <a:t>This type of information is achieved with the aid of </a:t>
            </a:r>
            <a:r>
              <a:rPr lang="en-US" sz="3600" dirty="0" smtClean="0">
                <a:solidFill>
                  <a:srgbClr val="FF00FF"/>
                </a:solidFill>
              </a:rPr>
              <a:t>Decision Support System (DSS)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System: Managerial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b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is </a:t>
            </a:r>
            <a:r>
              <a:rPr lang="en-US" dirty="0" smtClean="0">
                <a:solidFill>
                  <a:srgbClr val="00B0F0"/>
                </a:solidFill>
              </a:rPr>
              <a:t>second level i.e., Middle Level</a:t>
            </a:r>
            <a:r>
              <a:rPr lang="en-US" dirty="0" smtClean="0"/>
              <a:t> </a:t>
            </a:r>
          </a:p>
          <a:p>
            <a:r>
              <a:rPr lang="en-US" dirty="0" smtClean="0"/>
              <a:t> It is of direct use to </a:t>
            </a:r>
            <a:r>
              <a:rPr lang="en-US" dirty="0" smtClean="0">
                <a:solidFill>
                  <a:srgbClr val="00B050"/>
                </a:solidFill>
              </a:rPr>
              <a:t>middle management and department heads</a:t>
            </a:r>
            <a:r>
              <a:rPr lang="en-US" dirty="0" smtClean="0"/>
              <a:t> for implementation and control. </a:t>
            </a:r>
          </a:p>
          <a:p>
            <a:r>
              <a:rPr lang="en-US" dirty="0" smtClean="0"/>
              <a:t>Examples are </a:t>
            </a:r>
            <a:r>
              <a:rPr lang="en-US" dirty="0" smtClean="0">
                <a:solidFill>
                  <a:srgbClr val="FF0000"/>
                </a:solidFill>
              </a:rPr>
              <a:t>sales analysis, cash flow projection and annual financial statements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information is of use in </a:t>
            </a:r>
            <a:r>
              <a:rPr lang="en-US" dirty="0" smtClean="0">
                <a:solidFill>
                  <a:srgbClr val="000099"/>
                </a:solidFill>
              </a:rPr>
              <a:t>short – and intermediate -range planning</a:t>
            </a:r>
            <a:r>
              <a:rPr lang="en-US" dirty="0" smtClean="0"/>
              <a:t> – that is months rather than years. </a:t>
            </a:r>
          </a:p>
          <a:p>
            <a:r>
              <a:rPr lang="en-US" dirty="0" smtClean="0"/>
              <a:t>It is maintained with the aid of </a:t>
            </a:r>
            <a:r>
              <a:rPr lang="en-US" dirty="0" smtClean="0">
                <a:solidFill>
                  <a:srgbClr val="FF00FF"/>
                </a:solidFill>
              </a:rPr>
              <a:t>Management Information Systems (MIS)</a:t>
            </a:r>
            <a:r>
              <a:rPr lang="en-US" dirty="0" smtClean="0"/>
              <a:t>.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/>
            <a:r>
              <a:rPr lang="en-US" sz="360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sz="3600" smtClean="0"/>
              <a:t> </a:t>
            </a:r>
            <a:r>
              <a:rPr lang="en-US" sz="360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3600" smtClean="0"/>
              <a:t> </a:t>
            </a:r>
            <a:r>
              <a:rPr lang="en-US" sz="360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System: Operational</a:t>
            </a:r>
            <a:r>
              <a:rPr lang="en-US" sz="3600" smtClean="0"/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third information level i.e., Lower Level</a:t>
            </a:r>
          </a:p>
          <a:p>
            <a:r>
              <a:rPr lang="en-US" sz="3600" dirty="0" smtClean="0"/>
              <a:t>It is a </a:t>
            </a:r>
            <a:r>
              <a:rPr lang="en-US" sz="3600" dirty="0" smtClean="0">
                <a:solidFill>
                  <a:srgbClr val="FF00FF"/>
                </a:solidFill>
              </a:rPr>
              <a:t>short-term</a:t>
            </a:r>
            <a:r>
              <a:rPr lang="en-US" sz="3600" dirty="0" smtClean="0"/>
              <a:t>, daily information used to operate departments and enforce the day-to-day rules and regulations of the business.</a:t>
            </a:r>
          </a:p>
          <a:p>
            <a:r>
              <a:rPr lang="en-US" sz="3600" dirty="0" smtClean="0"/>
              <a:t> Examples are </a:t>
            </a:r>
            <a:r>
              <a:rPr lang="en-US" sz="3600" dirty="0" smtClean="0">
                <a:solidFill>
                  <a:srgbClr val="00B050"/>
                </a:solidFill>
              </a:rPr>
              <a:t>daily employee absent sheets, overdue purchase orders and current stocks available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Operational information is established by </a:t>
            </a:r>
            <a:r>
              <a:rPr lang="en-US" sz="3600" dirty="0" smtClean="0">
                <a:solidFill>
                  <a:srgbClr val="FF00FF"/>
                </a:solidFill>
              </a:rPr>
              <a:t>Data Processing Systems (DPS)</a:t>
            </a:r>
            <a:r>
              <a:rPr lang="en-US" sz="3600" dirty="0" smtClean="0"/>
              <a:t>.</a:t>
            </a:r>
            <a:endParaRPr lang="en-US" sz="3600" dirty="0">
              <a:solidFill>
                <a:srgbClr val="3716F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Formal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The nature of the information and managerial levels is also related to the major types of decision making: 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Structured and 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Unstructured</a:t>
            </a:r>
          </a:p>
          <a:p>
            <a:r>
              <a:rPr lang="en-US" dirty="0" smtClean="0"/>
              <a:t>In designing an information system, the analyst needs to determine</a:t>
            </a:r>
          </a:p>
          <a:p>
            <a:pPr lvl="1"/>
            <a:r>
              <a:rPr lang="en-US" dirty="0" smtClean="0">
                <a:solidFill>
                  <a:srgbClr val="FF00FF"/>
                </a:solidFill>
              </a:rPr>
              <a:t>type of information needed,</a:t>
            </a:r>
          </a:p>
          <a:p>
            <a:pPr lvl="1"/>
            <a:r>
              <a:rPr lang="en-US" dirty="0" smtClean="0">
                <a:solidFill>
                  <a:srgbClr val="FF00FF"/>
                </a:solidFill>
              </a:rPr>
              <a:t> the level of the information, </a:t>
            </a:r>
          </a:p>
          <a:p>
            <a:pPr lvl="1"/>
            <a:r>
              <a:rPr lang="en-US" dirty="0" smtClean="0">
                <a:solidFill>
                  <a:srgbClr val="FF00FF"/>
                </a:solidFill>
              </a:rPr>
              <a:t>how it is structured and </a:t>
            </a:r>
          </a:p>
          <a:p>
            <a:pPr lvl="1"/>
            <a:r>
              <a:rPr lang="en-US" dirty="0" smtClean="0">
                <a:solidFill>
                  <a:srgbClr val="FF00FF"/>
                </a:solidFill>
              </a:rPr>
              <a:t>in what format</a:t>
            </a:r>
            <a:endParaRPr lang="en-US" dirty="0"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Informal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Systems</a:t>
            </a:r>
            <a:endParaRPr lang="en-US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It is an employee based system designed to meet personnel and vocational needs and help to solve </a:t>
            </a:r>
            <a:r>
              <a:rPr lang="en-US" sz="3600" dirty="0" smtClean="0">
                <a:solidFill>
                  <a:srgbClr val="FF00FF"/>
                </a:solidFill>
              </a:rPr>
              <a:t>work – related problems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It is a useful system because it works within the framework of the business and it’s stated policies. </a:t>
            </a:r>
          </a:p>
          <a:p>
            <a:r>
              <a:rPr lang="en-US" dirty="0" smtClean="0"/>
              <a:t>Employee cooperation and participation are crucial in preventing sabotage and training users.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526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Lecture - 6</vt:lpstr>
      <vt:lpstr>Major Information System</vt:lpstr>
      <vt:lpstr>Formal Information System</vt:lpstr>
      <vt:lpstr>Formal Information System</vt:lpstr>
      <vt:lpstr>Formal Information System :Strategic Information </vt:lpstr>
      <vt:lpstr>Formal Information System: Managerial Information </vt:lpstr>
      <vt:lpstr>Formal Information System: Operational Information</vt:lpstr>
      <vt:lpstr>Formal Information System</vt:lpstr>
      <vt:lpstr>Informal Information Systems</vt:lpstr>
      <vt:lpstr>Computer Based Information System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KunoLab</cp:lastModifiedBy>
  <cp:revision>65</cp:revision>
  <dcterms:created xsi:type="dcterms:W3CDTF">2014-07-11T13:37:56Z</dcterms:created>
  <dcterms:modified xsi:type="dcterms:W3CDTF">2018-03-21T04:00:31Z</dcterms:modified>
</cp:coreProperties>
</file>