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9" r:id="rId4"/>
    <p:sldId id="270" r:id="rId5"/>
    <p:sldId id="276" r:id="rId6"/>
    <p:sldId id="277" r:id="rId7"/>
    <p:sldId id="271" r:id="rId8"/>
    <p:sldId id="278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CC"/>
    <a:srgbClr val="FF0066"/>
    <a:srgbClr val="3716FC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9"/>
    <p:restoredTop sz="50000"/>
  </p:normalViewPr>
  <p:slideViewPr>
    <p:cSldViewPr>
      <p:cViewPr varScale="1">
        <p:scale>
          <a:sx n="56" d="100"/>
          <a:sy n="56" d="100"/>
        </p:scale>
        <p:origin x="2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43482-F205-42A7-BC75-4C13B94079E9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2DAEE-7ED3-405B-B1B0-D252B99A5F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66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ambridge.org/dictionary/english/encourage" TargetMode="External"/><Relationship Id="rId4" Type="http://schemas.openxmlformats.org/officeDocument/2006/relationships/hyperlink" Target="http://dictionary.cambridge.org/dictionary/english/particular" TargetMode="External"/><Relationship Id="rId5" Type="http://schemas.openxmlformats.org/officeDocument/2006/relationships/hyperlink" Target="http://dictionary.cambridge.org/dictionary/english/activity" TargetMode="External"/><Relationship Id="rId6" Type="http://schemas.openxmlformats.org/officeDocument/2006/relationships/hyperlink" Target="http://dictionary.cambridge.org/dictionary/english/energetic" TargetMode="External"/><Relationship Id="rId7" Type="http://schemas.openxmlformats.org/officeDocument/2006/relationships/hyperlink" Target="http://dictionary.cambridge.org/dictionary/english/effective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2DAEE-7ED3-405B-B1B0-D252B99A5F2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1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2DAEE-7ED3-405B-B1B0-D252B99A5F2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6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Impetus : something that </a:t>
            </a:r>
            <a:r>
              <a:rPr lang="en-US" b="1" dirty="0" smtClean="0">
                <a:hlinkClick r:id="rId3" tooltip="encourages"/>
              </a:rPr>
              <a:t>encourages</a:t>
            </a:r>
            <a:r>
              <a:rPr lang="en-US" b="1" dirty="0" smtClean="0"/>
              <a:t> a </a:t>
            </a:r>
            <a:r>
              <a:rPr lang="en-US" b="1" dirty="0" smtClean="0">
                <a:hlinkClick r:id="rId4" tooltip="particular"/>
              </a:rPr>
              <a:t>particular</a:t>
            </a:r>
            <a:r>
              <a:rPr lang="en-US" b="1" dirty="0" smtClean="0"/>
              <a:t> </a:t>
            </a:r>
            <a:r>
              <a:rPr lang="en-US" b="1" dirty="0" smtClean="0">
                <a:hlinkClick r:id="rId5" tooltip="activity"/>
              </a:rPr>
              <a:t>activity</a:t>
            </a:r>
            <a:r>
              <a:rPr lang="en-US" b="1" dirty="0" smtClean="0"/>
              <a:t> or makes that </a:t>
            </a:r>
            <a:r>
              <a:rPr lang="en-US" b="1" dirty="0" smtClean="0">
                <a:hlinkClick r:id="rId5" tooltip="activity"/>
              </a:rPr>
              <a:t>activity</a:t>
            </a:r>
            <a:r>
              <a:rPr lang="en-US" b="1" dirty="0" smtClean="0"/>
              <a:t> more </a:t>
            </a:r>
            <a:r>
              <a:rPr lang="en-US" b="1" dirty="0" smtClean="0">
                <a:hlinkClick r:id="rId6" tooltip="energetic"/>
              </a:rPr>
              <a:t>energetic</a:t>
            </a:r>
            <a:r>
              <a:rPr lang="en-US" b="1" dirty="0" smtClean="0"/>
              <a:t> or </a:t>
            </a:r>
            <a:r>
              <a:rPr lang="en-US" b="1" dirty="0" smtClean="0">
                <a:hlinkClick r:id="rId7" tooltip="effective"/>
              </a:rPr>
              <a:t>effective</a:t>
            </a:r>
            <a:r>
              <a:rPr lang="en-US" b="1" dirty="0" smtClean="0"/>
              <a:t>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2DAEE-7ED3-405B-B1B0-D252B99A5F2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4/25/19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- 7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Thursday, April 25,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2362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3716FC"/>
                </a:solidFill>
                <a:latin typeface="Times New Roman" pitchFamily="18" charset="0"/>
                <a:cs typeface="Times New Roman" pitchFamily="18" charset="0"/>
              </a:rPr>
              <a:t>System Development Life Cycle</a:t>
            </a: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Impetus for system Change: Examples</a:t>
            </a: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Examples: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An organization acquires another organization.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A local bank branches into the suburbs/border line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A department spends 80 percent of its budget in one month.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Two departments are doing essentially the same work, and each department head insists the other department should be eliminated.</a:t>
            </a:r>
          </a:p>
          <a:p>
            <a:pPr algn="just"/>
            <a:r>
              <a:rPr lang="en-US" dirty="0" smtClean="0"/>
              <a:t>Serious problems in operations, a high rate of labor turnover, labor intensive activities, and high reject rates of finished goods, also prompt top management to initiate an investigation.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User- originated ideas also prompt initial investigations. </a:t>
            </a:r>
          </a:p>
          <a:p>
            <a:pPr lvl="1"/>
            <a:r>
              <a:rPr lang="en-US" dirty="0" smtClean="0"/>
              <a:t>For example, a bank’s manager has been noticing long customer lines in the lobby. S/he wants to know whether they are due to the computers slow response to inquires, the new teller’s limited training or just a sudden increase in bank business. 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To what extent and how quickly a user- originated idea is converted to a feasibility study depend on several factors:</a:t>
            </a:r>
          </a:p>
          <a:p>
            <a:pPr lvl="1"/>
            <a:r>
              <a:rPr lang="en-US" dirty="0" smtClean="0"/>
              <a:t>The risks and potential returns.</a:t>
            </a:r>
          </a:p>
          <a:p>
            <a:pPr lvl="1"/>
            <a:r>
              <a:rPr lang="en-US" dirty="0" smtClean="0"/>
              <a:t>Management’s bias toward the user.</a:t>
            </a:r>
          </a:p>
          <a:p>
            <a:pPr lvl="1"/>
            <a:r>
              <a:rPr lang="en-US" dirty="0" smtClean="0"/>
              <a:t>Financial costs, and the funds, available for system work.</a:t>
            </a:r>
          </a:p>
          <a:p>
            <a:pPr lvl="1"/>
            <a:r>
              <a:rPr lang="en-US" dirty="0" smtClean="0"/>
              <a:t>Priorities of other projects in the firm.</a:t>
            </a:r>
          </a:p>
          <a:p>
            <a:pPr lvl="1"/>
            <a:r>
              <a:rPr lang="en-US" dirty="0" smtClean="0"/>
              <a:t>The persuasive ability of the user.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System Development Life Cycle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3716FC"/>
                </a:solidFill>
              </a:rPr>
              <a:t>Syllabus to be covered:</a:t>
            </a:r>
          </a:p>
          <a:p>
            <a:pPr lvl="1"/>
            <a:r>
              <a:rPr lang="en-US" b="1" dirty="0" smtClean="0">
                <a:solidFill>
                  <a:srgbClr val="FF00FF"/>
                </a:solidFill>
              </a:rPr>
              <a:t>The System Development Life Cycle:</a:t>
            </a:r>
            <a:r>
              <a:rPr lang="en-US" b="1" dirty="0" smtClean="0"/>
              <a:t> </a:t>
            </a:r>
          </a:p>
          <a:p>
            <a:pPr lvl="2"/>
            <a:r>
              <a:rPr lang="en-US" dirty="0" smtClean="0"/>
              <a:t>The system development life cycle; </a:t>
            </a:r>
          </a:p>
          <a:p>
            <a:pPr lvl="2"/>
            <a:r>
              <a:rPr lang="en-US" dirty="0" smtClean="0"/>
              <a:t>Feasibility study; </a:t>
            </a:r>
          </a:p>
          <a:p>
            <a:pPr lvl="2"/>
            <a:r>
              <a:rPr lang="en-US" dirty="0" smtClean="0"/>
              <a:t>Analysis; </a:t>
            </a:r>
          </a:p>
          <a:p>
            <a:pPr lvl="2"/>
            <a:r>
              <a:rPr lang="en-US" dirty="0" smtClean="0"/>
              <a:t>Design; </a:t>
            </a:r>
          </a:p>
          <a:p>
            <a:pPr lvl="2"/>
            <a:r>
              <a:rPr lang="en-US" dirty="0" smtClean="0"/>
              <a:t>Implementation; </a:t>
            </a:r>
          </a:p>
          <a:p>
            <a:pPr lvl="2"/>
            <a:r>
              <a:rPr lang="en-US" dirty="0" smtClean="0"/>
              <a:t>Post-implementation and Maintenance; </a:t>
            </a:r>
          </a:p>
          <a:p>
            <a:pPr lvl="2"/>
            <a:r>
              <a:rPr lang="en-US" dirty="0" smtClean="0"/>
              <a:t>Prototyping.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Stages of System Development Life Cycle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0099"/>
                </a:solidFill>
              </a:rPr>
              <a:t>Project Selection</a:t>
            </a:r>
          </a:p>
          <a:p>
            <a:r>
              <a:rPr lang="en-US" sz="3600" b="1" i="1" dirty="0" smtClean="0">
                <a:solidFill>
                  <a:srgbClr val="000099"/>
                </a:solidFill>
              </a:rPr>
              <a:t>Feasibility Study</a:t>
            </a:r>
          </a:p>
          <a:p>
            <a:r>
              <a:rPr lang="en-US" sz="3600" b="1" i="1" dirty="0" smtClean="0">
                <a:solidFill>
                  <a:srgbClr val="000099"/>
                </a:solidFill>
              </a:rPr>
              <a:t>Analysis</a:t>
            </a:r>
          </a:p>
          <a:p>
            <a:r>
              <a:rPr lang="en-US" sz="3600" b="1" i="1" dirty="0" smtClean="0">
                <a:solidFill>
                  <a:srgbClr val="000099"/>
                </a:solidFill>
              </a:rPr>
              <a:t>Design</a:t>
            </a:r>
          </a:p>
          <a:p>
            <a:r>
              <a:rPr lang="en-US" sz="3600" b="1" i="1" dirty="0" smtClean="0">
                <a:solidFill>
                  <a:srgbClr val="000099"/>
                </a:solidFill>
              </a:rPr>
              <a:t>Implementation</a:t>
            </a:r>
          </a:p>
          <a:p>
            <a:r>
              <a:rPr lang="en-US" sz="3600" b="1" i="1" dirty="0" smtClean="0">
                <a:solidFill>
                  <a:srgbClr val="000099"/>
                </a:solidFill>
              </a:rPr>
              <a:t>Post – Implementation and Maintenance</a:t>
            </a:r>
            <a:endParaRPr lang="en-US" sz="36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3716FC"/>
                </a:solidFill>
              </a:rPr>
              <a:t>A candidate system is approached after the analyst has a thorough understanding of users needs and problems,</a:t>
            </a:r>
          </a:p>
          <a:p>
            <a:pPr lvl="2" algn="just"/>
            <a:r>
              <a:rPr lang="en-US" sz="2800" dirty="0" smtClean="0">
                <a:solidFill>
                  <a:srgbClr val="3716FC"/>
                </a:solidFill>
              </a:rPr>
              <a:t>Has developed a viable solution to these problems and then communicates the solution(s) through the installation of a candidate system</a:t>
            </a:r>
          </a:p>
          <a:p>
            <a:pPr algn="just"/>
            <a:r>
              <a:rPr lang="en-US" sz="2800" dirty="0" smtClean="0">
                <a:solidFill>
                  <a:srgbClr val="3716FC"/>
                </a:solidFill>
              </a:rPr>
              <a:t>Candidate systems often cut across the boundary of users in the organization. For example: 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8200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0" y="609600"/>
            <a:ext cx="8001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3716F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a Candidate System?</a:t>
            </a:r>
            <a:endParaRPr lang="en-US" sz="24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1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3716FC"/>
                </a:solidFill>
              </a:rPr>
              <a:t>Candidate systems often cut across the boundary of users in the organization. For example:  </a:t>
            </a:r>
          </a:p>
          <a:p>
            <a:pPr algn="just"/>
            <a:r>
              <a:rPr lang="en-US" dirty="0" smtClean="0">
                <a:solidFill>
                  <a:srgbClr val="3716FC"/>
                </a:solidFill>
              </a:rPr>
              <a:t>A billing system may involve users in </a:t>
            </a:r>
          </a:p>
          <a:p>
            <a:pPr lvl="1" algn="just"/>
            <a:r>
              <a:rPr lang="en-US" sz="2400" dirty="0">
                <a:solidFill>
                  <a:srgbClr val="3716FC"/>
                </a:solidFill>
              </a:rPr>
              <a:t>T</a:t>
            </a:r>
            <a:r>
              <a:rPr lang="en-US" sz="2400" dirty="0" smtClean="0">
                <a:solidFill>
                  <a:srgbClr val="3716FC"/>
                </a:solidFill>
              </a:rPr>
              <a:t>he sales department,</a:t>
            </a:r>
          </a:p>
          <a:p>
            <a:pPr lvl="1" algn="just"/>
            <a:r>
              <a:rPr lang="en-US" sz="2400" dirty="0" smtClean="0">
                <a:solidFill>
                  <a:srgbClr val="3716FC"/>
                </a:solidFill>
              </a:rPr>
              <a:t>The credit department,</a:t>
            </a:r>
          </a:p>
          <a:p>
            <a:pPr lvl="1" algn="just"/>
            <a:r>
              <a:rPr lang="en-US" sz="2400" dirty="0" smtClean="0">
                <a:solidFill>
                  <a:srgbClr val="3716FC"/>
                </a:solidFill>
              </a:rPr>
              <a:t>The warehouse, and</a:t>
            </a:r>
          </a:p>
          <a:p>
            <a:pPr lvl="1" algn="just"/>
            <a:r>
              <a:rPr lang="en-US" sz="2400" dirty="0" smtClean="0">
                <a:solidFill>
                  <a:srgbClr val="3716FC"/>
                </a:solidFill>
              </a:rPr>
              <a:t>The accounting department.</a:t>
            </a:r>
          </a:p>
          <a:p>
            <a:pPr lvl="1" algn="just"/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8200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0" y="609600"/>
            <a:ext cx="8001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3716F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a Candidate System?</a:t>
            </a:r>
            <a:endParaRPr lang="en-US" sz="24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63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8200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3716FC"/>
                </a:solidFill>
              </a:rPr>
              <a:t>What the problem is before it can be solved?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The basis for a candidate system is recognition </a:t>
            </a:r>
            <a:r>
              <a:rPr lang="en-US" dirty="0" smtClean="0">
                <a:solidFill>
                  <a:srgbClr val="FF0000"/>
                </a:solidFill>
              </a:rPr>
              <a:t>of a need</a:t>
            </a:r>
            <a:r>
              <a:rPr lang="en-US" dirty="0" smtClean="0">
                <a:solidFill>
                  <a:srgbClr val="3716FC"/>
                </a:solidFill>
              </a:rPr>
              <a:t> for improving an information </a:t>
            </a:r>
            <a:r>
              <a:rPr lang="en-US" dirty="0" smtClean="0">
                <a:solidFill>
                  <a:srgbClr val="3716FC"/>
                </a:solidFill>
              </a:rPr>
              <a:t>system or a procedure.</a:t>
            </a:r>
          </a:p>
          <a:p>
            <a:pPr algn="just"/>
            <a:r>
              <a:rPr lang="en-US" dirty="0" smtClean="0">
                <a:solidFill>
                  <a:srgbClr val="3716FC"/>
                </a:solidFill>
              </a:rPr>
              <a:t>For example, a supervisor may want to investigate the system flow in purchasing, or </a:t>
            </a:r>
          </a:p>
          <a:p>
            <a:pPr algn="just"/>
            <a:r>
              <a:rPr lang="en-US" dirty="0" smtClean="0">
                <a:solidFill>
                  <a:srgbClr val="3716FC"/>
                </a:solidFill>
              </a:rPr>
              <a:t>A bank president has been getting complaints about the long lines in the drive-in. </a:t>
            </a:r>
          </a:p>
          <a:p>
            <a:pPr algn="just"/>
            <a:r>
              <a:rPr lang="en-US" dirty="0" smtClean="0">
                <a:solidFill>
                  <a:srgbClr val="3716FC"/>
                </a:solidFill>
              </a:rPr>
              <a:t>This need leads to a preliminary survey or an initial investigation to determine whether an alternative system can solve the problem. </a:t>
            </a:r>
            <a:r>
              <a:rPr lang="en-US" dirty="0" smtClean="0">
                <a:solidFill>
                  <a:srgbClr val="3716FC"/>
                </a:solidFill>
              </a:rPr>
              <a:t> </a:t>
            </a:r>
            <a:endParaRPr lang="en-US" dirty="0" smtClean="0">
              <a:solidFill>
                <a:srgbClr val="3716FC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609600"/>
            <a:ext cx="8001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3716F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Recognition of Need-What is the Problem?</a:t>
            </a:r>
            <a:endParaRPr lang="en-US" sz="24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8200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4400" smtClean="0">
                <a:solidFill>
                  <a:srgbClr val="3716FC"/>
                </a:solidFill>
              </a:rPr>
              <a:t>It </a:t>
            </a:r>
            <a:r>
              <a:rPr lang="en-US" sz="4400" dirty="0" smtClean="0">
                <a:solidFill>
                  <a:srgbClr val="3716FC"/>
                </a:solidFill>
              </a:rPr>
              <a:t>entails looking into 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</a:rPr>
              <a:t>the duplication of effort, </a:t>
            </a:r>
          </a:p>
          <a:p>
            <a:pPr lvl="1" algn="just"/>
            <a:r>
              <a:rPr lang="en-US" sz="3600" dirty="0" smtClean="0">
                <a:solidFill>
                  <a:srgbClr val="C00000"/>
                </a:solidFill>
              </a:rPr>
              <a:t>bottlenecks, 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</a:rPr>
              <a:t>inefficient existing procedures, or </a:t>
            </a:r>
          </a:p>
          <a:p>
            <a:pPr lvl="1"/>
            <a:r>
              <a:rPr lang="en-US" sz="3600" dirty="0" smtClean="0">
                <a:solidFill>
                  <a:srgbClr val="C00000"/>
                </a:solidFill>
              </a:rPr>
              <a:t>whether parts of the </a:t>
            </a:r>
            <a:r>
              <a:rPr lang="en-US" sz="3200" dirty="0" smtClean="0">
                <a:solidFill>
                  <a:srgbClr val="C00000"/>
                </a:solidFill>
              </a:rPr>
              <a:t>existing system would be candidates for computerization.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609600"/>
            <a:ext cx="8001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3716F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Recognition of Need-What is the Problem?</a:t>
            </a:r>
            <a:endParaRPr lang="en-US" sz="24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4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solidFill>
                  <a:srgbClr val="3716FC"/>
                </a:solidFill>
              </a:rPr>
              <a:t>If the problem is serious enough, management may want to have an analyst look at it. </a:t>
            </a:r>
          </a:p>
          <a:p>
            <a:pPr lvl="1" algn="just"/>
            <a:r>
              <a:rPr lang="en-US" dirty="0" smtClean="0">
                <a:solidFill>
                  <a:srgbClr val="002060"/>
                </a:solidFill>
              </a:rPr>
              <a:t>Such an assignment implies a commitment, especially if the analyst is hired from the outside. </a:t>
            </a:r>
          </a:p>
          <a:p>
            <a:r>
              <a:rPr lang="en-US" dirty="0" smtClean="0">
                <a:solidFill>
                  <a:srgbClr val="3716FC"/>
                </a:solidFill>
              </a:rPr>
              <a:t>In larger environments, where formal procedures are the norm, the analyst’s first task is to prepare a statement </a:t>
            </a:r>
            <a:r>
              <a:rPr lang="en-US" dirty="0" smtClean="0">
                <a:solidFill>
                  <a:srgbClr val="FF0000"/>
                </a:solidFill>
              </a:rPr>
              <a:t>specifying the scope and objective of the problem</a:t>
            </a:r>
            <a:r>
              <a:rPr lang="en-US" dirty="0" smtClean="0">
                <a:solidFill>
                  <a:srgbClr val="3716FC"/>
                </a:solidFill>
              </a:rPr>
              <a:t>. </a:t>
            </a:r>
          </a:p>
          <a:p>
            <a:r>
              <a:rPr lang="en-US" dirty="0" smtClean="0">
                <a:solidFill>
                  <a:srgbClr val="3716FC"/>
                </a:solidFill>
              </a:rPr>
              <a:t>S/he then reviews it with user for accuracy.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25" y="274638"/>
            <a:ext cx="9144000" cy="11430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Project Selection: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CC00"/>
                </a:solidFill>
              </a:rPr>
              <a:t>Impetus for System Change</a:t>
            </a:r>
            <a:endParaRPr lang="en-US" sz="3600" dirty="0" smtClean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idea for change originates in the environment or from within the firm</a:t>
            </a:r>
          </a:p>
          <a:p>
            <a:pPr algn="just"/>
            <a:r>
              <a:rPr lang="en-US" dirty="0" smtClean="0">
                <a:solidFill>
                  <a:srgbClr val="0000CC"/>
                </a:solidFill>
              </a:rPr>
              <a:t>Environment-based ideas originate from customers, vendors, government sources, and the like. </a:t>
            </a:r>
          </a:p>
          <a:p>
            <a:pPr algn="just"/>
            <a:r>
              <a:rPr lang="en-US" dirty="0" smtClean="0">
                <a:solidFill>
                  <a:srgbClr val="0000CC"/>
                </a:solidFill>
              </a:rPr>
              <a:t>Ideas for change may also come from within the organization- top management, the user, and the analyst. 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As an organization changes its operations or faces advances in computer technology, </a:t>
            </a:r>
          </a:p>
          <a:p>
            <a:pPr lvl="1" algn="just"/>
            <a:r>
              <a:rPr lang="en-US" dirty="0" smtClean="0">
                <a:solidFill>
                  <a:srgbClr val="0000CC"/>
                </a:solidFill>
              </a:rPr>
              <a:t>someone within the organization may feel the need to update existing applications or improve procedures.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684</Words>
  <Application>Microsoft Macintosh PowerPoint</Application>
  <PresentationFormat>On-screen Show (4:3)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Times New Roman</vt:lpstr>
      <vt:lpstr>Arial</vt:lpstr>
      <vt:lpstr>Office Theme</vt:lpstr>
      <vt:lpstr>Custom Design</vt:lpstr>
      <vt:lpstr>Lecture - 7</vt:lpstr>
      <vt:lpstr>System Development Life Cycle</vt:lpstr>
      <vt:lpstr>Stages of System Development Life Cycle</vt:lpstr>
      <vt:lpstr>Project Selection</vt:lpstr>
      <vt:lpstr>Project Selection</vt:lpstr>
      <vt:lpstr>Project Selection</vt:lpstr>
      <vt:lpstr>Project Selection</vt:lpstr>
      <vt:lpstr>Project Selection</vt:lpstr>
      <vt:lpstr>Project Selection: Impetus for System Change</vt:lpstr>
      <vt:lpstr>Impetus for system Change: Examples</vt:lpstr>
      <vt:lpstr>Project Selection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Microsoft Office User</cp:lastModifiedBy>
  <cp:revision>112</cp:revision>
  <dcterms:created xsi:type="dcterms:W3CDTF">2014-07-11T13:37:56Z</dcterms:created>
  <dcterms:modified xsi:type="dcterms:W3CDTF">2019-04-25T07:35:02Z</dcterms:modified>
</cp:coreProperties>
</file>