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71" r:id="rId4"/>
    <p:sldId id="272" r:id="rId5"/>
    <p:sldId id="273" r:id="rId6"/>
    <p:sldId id="287" r:id="rId7"/>
    <p:sldId id="274" r:id="rId8"/>
    <p:sldId id="276" r:id="rId9"/>
    <p:sldId id="277" r:id="rId10"/>
    <p:sldId id="288" r:id="rId11"/>
    <p:sldId id="278" r:id="rId12"/>
    <p:sldId id="279" r:id="rId13"/>
    <p:sldId id="280" r:id="rId14"/>
    <p:sldId id="281" r:id="rId15"/>
    <p:sldId id="283" r:id="rId16"/>
    <p:sldId id="284" r:id="rId17"/>
    <p:sldId id="282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oLab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6FC"/>
    <a:srgbClr val="FF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39"/>
    <p:restoredTop sz="91599"/>
  </p:normalViewPr>
  <p:slideViewPr>
    <p:cSldViewPr>
      <p:cViewPr varScale="1">
        <p:scale>
          <a:sx n="113" d="100"/>
          <a:sy n="113" d="100"/>
        </p:scale>
        <p:origin x="11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126A8-C113-374B-8ED4-2077F6AB2F1B}" type="datetimeFigureOut">
              <a:rPr lang="en-US" smtClean="0"/>
              <a:t>7/19/19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A5589-B972-8149-B1C5-86D89260A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6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A5589-B972-8149-B1C5-86D89260AF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24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A5589-B972-8149-B1C5-86D89260AF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4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716F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503218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270164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ABD1-9707-48C1-AB01-23E28ED2D111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395-B0FD-4BB2-99A6-AA0207ADB1E7}" type="datetimeFigureOut">
              <a:rPr lang="en-US" smtClean="0"/>
              <a:pPr/>
              <a:t>7/19/19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- 8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Friday, July 19,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16764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Stages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System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Development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Life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Cycle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Project Selection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i="1" dirty="0" smtClean="0">
                <a:solidFill>
                  <a:srgbClr val="FF00FF"/>
                </a:solidFill>
              </a:rPr>
              <a:t>Feasibility Study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Analysis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Design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Implementation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Post – Implementation and Maintenance</a:t>
            </a:r>
            <a:endParaRPr lang="en-US" sz="3200" dirty="0" smtClean="0">
              <a:solidFill>
                <a:srgbClr val="000099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>
              <a:solidFill>
                <a:srgbClr val="3716F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716F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- 9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Friday, July 19,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16764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Stages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System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Development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Life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Cycle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Project Selection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Feasibility Study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Analysis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i="1" dirty="0" smtClean="0">
                <a:solidFill>
                  <a:srgbClr val="FF00FF"/>
                </a:solidFill>
              </a:rPr>
              <a:t>Design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Implementation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Post – Implementation and Maintenance</a:t>
            </a:r>
            <a:endParaRPr lang="en-US" sz="3200" dirty="0" smtClean="0">
              <a:solidFill>
                <a:srgbClr val="000099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>
              <a:solidFill>
                <a:srgbClr val="3716F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716F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Design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The most </a:t>
            </a:r>
            <a:r>
              <a:rPr lang="en-US" sz="2800" dirty="0" smtClean="0">
                <a:solidFill>
                  <a:srgbClr val="FF0000"/>
                </a:solidFill>
              </a:rPr>
              <a:t>creative and challenging</a:t>
            </a:r>
            <a:r>
              <a:rPr lang="en-US" sz="2800" dirty="0" smtClean="0"/>
              <a:t> phase of the system Development life cycle is system design.</a:t>
            </a:r>
          </a:p>
          <a:p>
            <a:pPr algn="just"/>
            <a:r>
              <a:rPr lang="en-US" sz="2800" dirty="0" smtClean="0"/>
              <a:t>The term design describes a </a:t>
            </a:r>
            <a:r>
              <a:rPr lang="en-US" sz="2800" dirty="0" smtClean="0">
                <a:solidFill>
                  <a:srgbClr val="FF00FF"/>
                </a:solidFill>
              </a:rPr>
              <a:t>final system and the process</a:t>
            </a:r>
            <a:r>
              <a:rPr lang="en-US" sz="2800" dirty="0" smtClean="0"/>
              <a:t> by which it is developed. </a:t>
            </a:r>
          </a:p>
          <a:p>
            <a:pPr algn="just"/>
            <a:r>
              <a:rPr lang="en-US" sz="2800" dirty="0" smtClean="0"/>
              <a:t>It refers to the </a:t>
            </a:r>
            <a:r>
              <a:rPr lang="en-US" sz="2800" dirty="0" smtClean="0">
                <a:solidFill>
                  <a:srgbClr val="FF0000"/>
                </a:solidFill>
              </a:rPr>
              <a:t>technical specifications</a:t>
            </a:r>
            <a:r>
              <a:rPr lang="en-US" sz="2800" dirty="0" smtClean="0"/>
              <a:t> (analogous to the engineer’s blueprints) that will be applied in implementing the candidate system. </a:t>
            </a:r>
          </a:p>
          <a:p>
            <a:pPr algn="just"/>
            <a:r>
              <a:rPr lang="en-US" sz="2800" dirty="0" smtClean="0"/>
              <a:t>It also includes the </a:t>
            </a:r>
            <a:r>
              <a:rPr lang="en-US" sz="2800" dirty="0" smtClean="0">
                <a:solidFill>
                  <a:srgbClr val="FF00FF"/>
                </a:solidFill>
              </a:rPr>
              <a:t>construction of programs and program testing</a:t>
            </a:r>
            <a:r>
              <a:rPr lang="en-US" sz="2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7620"/>
            <a:ext cx="8229600" cy="114300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Design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/>
              <a:t>The major steps in design</a:t>
            </a:r>
          </a:p>
          <a:p>
            <a:pPr marL="588963" lvl="1" indent="-407988" algn="just"/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first step</a:t>
            </a:r>
            <a:r>
              <a:rPr lang="en-US" sz="2000" dirty="0" smtClean="0"/>
              <a:t> is to determine how the output is to be produced and in what format. Samples of the output (and input) are also presented. </a:t>
            </a:r>
          </a:p>
          <a:p>
            <a:pPr marL="588963" lvl="1" indent="-407988" algn="just"/>
            <a:r>
              <a:rPr lang="en-US" sz="2000" dirty="0" smtClean="0">
                <a:solidFill>
                  <a:srgbClr val="FF0000"/>
                </a:solidFill>
              </a:rPr>
              <a:t>Second</a:t>
            </a:r>
            <a:r>
              <a:rPr lang="en-US" sz="2000" dirty="0" smtClean="0"/>
              <a:t>, input data and master files (database) have to be designed to meet the requirements of the proposed output. </a:t>
            </a:r>
          </a:p>
          <a:p>
            <a:pPr marL="588963" lvl="1" indent="-407988" algn="just"/>
            <a:r>
              <a:rPr lang="en-US" sz="2000" dirty="0" smtClean="0"/>
              <a:t>The operational (processing) phases are handled through program construction and testing</a:t>
            </a:r>
          </a:p>
          <a:p>
            <a:pPr lvl="2" algn="just"/>
            <a:r>
              <a:rPr lang="en-US" sz="1800" b="1" i="1" dirty="0" smtClean="0">
                <a:solidFill>
                  <a:srgbClr val="7030A0"/>
                </a:solidFill>
              </a:rPr>
              <a:t> including a list of the programs needed to meet the system’s objectives and complete documentation. </a:t>
            </a:r>
          </a:p>
          <a:p>
            <a:pPr marL="342900" lvl="2" indent="-342900" algn="just">
              <a:buFont typeface="AppleSymbols" charset="0"/>
              <a:buChar char="⏤"/>
            </a:pPr>
            <a:r>
              <a:rPr lang="en-US" sz="2400" dirty="0" smtClean="0">
                <a:solidFill>
                  <a:srgbClr val="FF0000"/>
                </a:solidFill>
              </a:rPr>
              <a:t>Finally,</a:t>
            </a:r>
            <a:r>
              <a:rPr lang="en-US" sz="2400" dirty="0" smtClean="0"/>
              <a:t> details related to justification of the system and an estimate of the impact of the candidate system on the user and the organization are documented and evaluated by management as a step toward implementation.</a:t>
            </a:r>
          </a:p>
          <a:p>
            <a:pPr marL="342900" lvl="2" indent="-342900" algn="just">
              <a:buFont typeface="AppleSymbols" charset="0"/>
              <a:buChar char="⏤"/>
            </a:pPr>
            <a:r>
              <a:rPr lang="en-US" sz="2000" dirty="0" smtClean="0"/>
              <a:t>The final report prior to the implementation phase includes </a:t>
            </a:r>
            <a:r>
              <a:rPr lang="en-US" sz="2000" dirty="0" smtClean="0">
                <a:solidFill>
                  <a:srgbClr val="FF0000"/>
                </a:solidFill>
              </a:rPr>
              <a:t>procedural flowcharts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FF"/>
                </a:solidFill>
              </a:rPr>
              <a:t>record layouts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3716FC"/>
                </a:solidFill>
              </a:rPr>
              <a:t>report layouts</a:t>
            </a:r>
            <a:r>
              <a:rPr lang="en-US" sz="2000" dirty="0" smtClean="0"/>
              <a:t>, and </a:t>
            </a:r>
            <a:r>
              <a:rPr lang="en-US" sz="2000" dirty="0" smtClean="0">
                <a:solidFill>
                  <a:srgbClr val="00B050"/>
                </a:solidFill>
              </a:rPr>
              <a:t>a workable plan</a:t>
            </a:r>
            <a:r>
              <a:rPr lang="en-US" sz="2000" dirty="0" smtClean="0"/>
              <a:t> for implementing the candidate system.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- 9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Friday, July 19,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16764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Stages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System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Development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Life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Cycle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Project Selection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Feasibility Study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Analysis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Design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i="1" dirty="0" smtClean="0">
                <a:solidFill>
                  <a:srgbClr val="FF00FF"/>
                </a:solidFill>
              </a:rPr>
              <a:t>Implementation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Post – Implementation and Maintenance</a:t>
            </a:r>
            <a:endParaRPr lang="en-US" sz="3200" dirty="0" smtClean="0">
              <a:solidFill>
                <a:srgbClr val="000099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>
              <a:solidFill>
                <a:srgbClr val="3716F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716F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Implementation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The implementation phase is less creative than system design. </a:t>
            </a:r>
          </a:p>
          <a:p>
            <a:pPr algn="just"/>
            <a:endParaRPr lang="en-US" sz="1200" dirty="0" smtClean="0"/>
          </a:p>
          <a:p>
            <a:pPr algn="just"/>
            <a:r>
              <a:rPr lang="en-US" sz="2400" dirty="0" smtClean="0"/>
              <a:t>It is primarily concerned with </a:t>
            </a:r>
            <a:r>
              <a:rPr lang="en-US" sz="2400" dirty="0" smtClean="0">
                <a:solidFill>
                  <a:srgbClr val="FF0000"/>
                </a:solidFill>
              </a:rPr>
              <a:t>user training site preparation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rgbClr val="FF00FF"/>
                </a:solidFill>
              </a:rPr>
              <a:t>file conversion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When the candidate system is linked to terminals or remote sites, the telecommunication network and tests of the network along with the system are also included under implementation.</a:t>
            </a:r>
          </a:p>
          <a:p>
            <a:pPr algn="just"/>
            <a:endParaRPr lang="en-US" sz="900" dirty="0" smtClean="0"/>
          </a:p>
          <a:p>
            <a:pPr algn="just"/>
            <a:r>
              <a:rPr lang="en-US" sz="2400" dirty="0" smtClean="0"/>
              <a:t>During the final testing, </a:t>
            </a:r>
            <a:r>
              <a:rPr lang="en-US" sz="2400" b="1" i="1" dirty="0" smtClean="0">
                <a:solidFill>
                  <a:srgbClr val="00B050"/>
                </a:solidFill>
              </a:rPr>
              <a:t>user acceptance is tested, followed by user training.</a:t>
            </a:r>
          </a:p>
          <a:p>
            <a:pPr algn="just"/>
            <a:endParaRPr lang="en-US" sz="1200" dirty="0" smtClean="0"/>
          </a:p>
          <a:p>
            <a:pPr algn="just"/>
            <a:r>
              <a:rPr lang="en-US" sz="2400" dirty="0" smtClean="0"/>
              <a:t>Conversion usually takes place at about the same time the user is being trained or 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Implementation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/>
              <a:t>System testing checks the readiness and accuracy of the system to access, update and retrieve data from new files.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Once the programs become available, test data are read into the computer and processed against the file(s) provided for testing.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If successful, the program(s) is then run with “ live” data.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Otherwise, a diagnostic procedure is used to locate and correct errors in the program.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- 9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Friday, July 19,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16764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Stages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System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Development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Life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Cycle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Project Selection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Feasibility Study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Analysis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Design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Implementation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i="1" dirty="0" smtClean="0">
                <a:solidFill>
                  <a:srgbClr val="FF00FF"/>
                </a:solidFill>
              </a:rPr>
              <a:t>Post – Implementation and Maintenance</a:t>
            </a:r>
            <a:endParaRPr lang="en-US" sz="3200" dirty="0" smtClean="0">
              <a:solidFill>
                <a:srgbClr val="FF00FF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>
              <a:solidFill>
                <a:srgbClr val="3716F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716F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Post-Implementation and Maintenance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After implementation, evaluation and maintenance begin. </a:t>
            </a:r>
          </a:p>
          <a:p>
            <a:endParaRPr lang="en-US" sz="2000" dirty="0" smtClean="0"/>
          </a:p>
          <a:p>
            <a:r>
              <a:rPr lang="en-US" sz="2000" dirty="0" smtClean="0"/>
              <a:t>Like any system there is </a:t>
            </a:r>
            <a:r>
              <a:rPr lang="en-US" sz="2000" dirty="0" smtClean="0">
                <a:solidFill>
                  <a:srgbClr val="FF00FF"/>
                </a:solidFill>
              </a:rPr>
              <a:t>an aging process</a:t>
            </a:r>
            <a:r>
              <a:rPr lang="en-US" sz="2000" dirty="0" smtClean="0"/>
              <a:t> that requires periodic maintenance of  </a:t>
            </a:r>
            <a:r>
              <a:rPr lang="en-US" sz="2000" dirty="0" smtClean="0">
                <a:solidFill>
                  <a:srgbClr val="FF0000"/>
                </a:solidFill>
              </a:rPr>
              <a:t>hardware and software</a:t>
            </a:r>
            <a:r>
              <a:rPr lang="en-US" sz="2000" dirty="0" smtClean="0"/>
              <a:t>. </a:t>
            </a:r>
          </a:p>
          <a:p>
            <a:endParaRPr lang="en-US" sz="2000" dirty="0" smtClean="0"/>
          </a:p>
          <a:p>
            <a:r>
              <a:rPr lang="en-US" sz="2000" dirty="0" smtClean="0"/>
              <a:t>If the </a:t>
            </a:r>
            <a:r>
              <a:rPr lang="en-US" sz="2000" dirty="0" smtClean="0">
                <a:solidFill>
                  <a:srgbClr val="00B050"/>
                </a:solidFill>
              </a:rPr>
              <a:t>new information is inconsistent</a:t>
            </a:r>
            <a:r>
              <a:rPr lang="en-US" sz="2000" dirty="0" smtClean="0"/>
              <a:t> with the design specifications, then </a:t>
            </a:r>
            <a:r>
              <a:rPr lang="en-US" sz="2000" dirty="0" smtClean="0">
                <a:solidFill>
                  <a:srgbClr val="FF0000"/>
                </a:solidFill>
              </a:rPr>
              <a:t>changes have to be made</a:t>
            </a:r>
            <a:r>
              <a:rPr lang="en-US" sz="2000" dirty="0" smtClean="0"/>
              <a:t>. </a:t>
            </a:r>
          </a:p>
          <a:p>
            <a:endParaRPr lang="en-US" sz="2000" dirty="0" smtClean="0"/>
          </a:p>
          <a:p>
            <a:r>
              <a:rPr lang="en-US" sz="2000" dirty="0" smtClean="0"/>
              <a:t>Hardware also requires periodic maintenance to keep in tune with design specifications. </a:t>
            </a:r>
          </a:p>
          <a:p>
            <a:endParaRPr lang="en-US" sz="2000" dirty="0" smtClean="0"/>
          </a:p>
          <a:p>
            <a:r>
              <a:rPr lang="en-US" sz="2000" dirty="0" smtClean="0"/>
              <a:t>The importance of maintenance is to continue to bring the </a:t>
            </a:r>
            <a:r>
              <a:rPr lang="en-US" sz="2000" dirty="0" smtClean="0">
                <a:solidFill>
                  <a:srgbClr val="FF0000"/>
                </a:solidFill>
              </a:rPr>
              <a:t>new system to standards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Feasibility Study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3716FC"/>
                </a:solidFill>
              </a:rPr>
              <a:t>A feasibility study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test of a system proposal according to its workability: </a:t>
            </a:r>
          </a:p>
          <a:p>
            <a:pPr lvl="2"/>
            <a:r>
              <a:rPr lang="en-US" dirty="0" smtClean="0"/>
              <a:t>meeting user’s requirements, </a:t>
            </a:r>
          </a:p>
          <a:p>
            <a:pPr lvl="2"/>
            <a:r>
              <a:rPr lang="en-US" dirty="0" smtClean="0"/>
              <a:t>effective use of resources and </a:t>
            </a:r>
          </a:p>
          <a:p>
            <a:pPr lvl="2"/>
            <a:r>
              <a:rPr lang="en-US" dirty="0" smtClean="0"/>
              <a:t>the cost effectiveness.</a:t>
            </a:r>
          </a:p>
          <a:p>
            <a:r>
              <a:rPr lang="en-US" dirty="0" smtClean="0">
                <a:solidFill>
                  <a:srgbClr val="3716FC"/>
                </a:solidFill>
              </a:rPr>
              <a:t>It focuses on three major questions:</a:t>
            </a:r>
          </a:p>
          <a:p>
            <a:pPr lvl="1"/>
            <a:r>
              <a:rPr lang="en-US" dirty="0" smtClean="0"/>
              <a:t>What are the user’s demonstrable needs and how does a candidate system meet them?</a:t>
            </a:r>
          </a:p>
          <a:p>
            <a:pPr lvl="1"/>
            <a:r>
              <a:rPr lang="en-US" dirty="0" smtClean="0"/>
              <a:t>What resources are available for given candidate systems? Is the problem important for solving?</a:t>
            </a:r>
          </a:p>
          <a:p>
            <a:pPr lvl="1"/>
            <a:r>
              <a:rPr lang="en-US" dirty="0" smtClean="0"/>
              <a:t>What is the likely impact of the candidate system on the organization? How well does it fit within the organization’s master MIS plan?</a:t>
            </a:r>
            <a:endParaRPr lang="en-US" sz="26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Feasibility Study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objective of feasibility study is not to solve the problem but to acquire a sense of its scope. </a:t>
            </a:r>
          </a:p>
          <a:p>
            <a:pPr algn="just"/>
            <a:r>
              <a:rPr lang="en-US" dirty="0" smtClean="0"/>
              <a:t>During the study, the problem definition is crystallized and </a:t>
            </a:r>
            <a:r>
              <a:rPr lang="en-US" dirty="0" smtClean="0">
                <a:solidFill>
                  <a:srgbClr val="FF0000"/>
                </a:solidFill>
              </a:rPr>
              <a:t>aspects </a:t>
            </a:r>
            <a:r>
              <a:rPr lang="en-US" dirty="0" smtClean="0"/>
              <a:t>of the problem to be included in the system are </a:t>
            </a:r>
            <a:r>
              <a:rPr lang="en-US" dirty="0" smtClean="0">
                <a:solidFill>
                  <a:srgbClr val="FF0000"/>
                </a:solidFill>
              </a:rPr>
              <a:t>determined</a:t>
            </a:r>
            <a:r>
              <a:rPr lang="en-US" dirty="0" smtClean="0"/>
              <a:t>. </a:t>
            </a:r>
          </a:p>
          <a:p>
            <a:pPr lvl="1" algn="just"/>
            <a:r>
              <a:rPr lang="en-US" dirty="0" smtClean="0"/>
              <a:t>Consequently, costs and benefits are estimated with greater accuracy at this stage.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Feasibility Study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Feasibility study is simply a report- </a:t>
            </a:r>
          </a:p>
          <a:p>
            <a:pPr lvl="1"/>
            <a:r>
              <a:rPr lang="en-US" dirty="0" smtClean="0"/>
              <a:t>A formal document detailing the nature and scope of the proposed solution. </a:t>
            </a:r>
          </a:p>
          <a:p>
            <a:pPr lvl="1"/>
            <a:r>
              <a:rPr lang="en-US" dirty="0" smtClean="0"/>
              <a:t>The proposal summarizes what is known and what is going to be done.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It consists of the following:</a:t>
            </a:r>
          </a:p>
          <a:p>
            <a:pPr lvl="1"/>
            <a:r>
              <a:rPr lang="en-US" dirty="0" smtClean="0"/>
              <a:t>Statement of the problem</a:t>
            </a:r>
          </a:p>
          <a:p>
            <a:pPr lvl="1"/>
            <a:r>
              <a:rPr lang="en-US" dirty="0" smtClean="0"/>
              <a:t>Summary of findings and recommendations</a:t>
            </a:r>
          </a:p>
          <a:p>
            <a:pPr lvl="1"/>
            <a:r>
              <a:rPr lang="en-US" dirty="0" smtClean="0"/>
              <a:t>Details of findings</a:t>
            </a:r>
          </a:p>
          <a:p>
            <a:pPr lvl="1"/>
            <a:r>
              <a:rPr lang="en-US" dirty="0" smtClean="0"/>
              <a:t>Recommendations and conclusions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Management reviews the proposal</a:t>
            </a:r>
            <a:r>
              <a:rPr lang="en-US" dirty="0" smtClean="0"/>
              <a:t>-&gt; A formal agreement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This is a crucial decision point in the life cycle. </a:t>
            </a:r>
            <a:endParaRPr lang="en-US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Feasibility Study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solidFill>
                  <a:srgbClr val="3716FC"/>
                </a:solidFill>
              </a:rPr>
              <a:t>Following decision are taken in different feasibility study: 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Economic feasibility -</a:t>
            </a:r>
            <a:r>
              <a:rPr lang="en-US" b="1" dirty="0" smtClean="0"/>
              <a:t> </a:t>
            </a:r>
            <a:r>
              <a:rPr lang="en-US" dirty="0" smtClean="0"/>
              <a:t>The likely benefits outweigh the cost of solving the problem which is generally </a:t>
            </a:r>
            <a:r>
              <a:rPr lang="en-US" i="1" dirty="0" smtClean="0">
                <a:solidFill>
                  <a:srgbClr val="7030A0"/>
                </a:solidFill>
              </a:rPr>
              <a:t>demonstrated by a cost/ benefit analysis. 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Operational feasibility - </a:t>
            </a:r>
            <a:r>
              <a:rPr lang="en-US" dirty="0" smtClean="0"/>
              <a:t>Whether the problem can be solved in the user’s environment with existing and proposed system workings? 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Organizational feasibility – </a:t>
            </a:r>
            <a:r>
              <a:rPr lang="en-US" dirty="0" smtClean="0"/>
              <a:t>Whether the proposed system is consistent with the organization’s strategic objectives? 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Technical feasibility -</a:t>
            </a:r>
            <a:r>
              <a:rPr lang="en-US" b="1" dirty="0" smtClean="0"/>
              <a:t> </a:t>
            </a:r>
            <a:r>
              <a:rPr lang="en-US" dirty="0" smtClean="0"/>
              <a:t>Whether the problem be solved using existing technology and resources available? </a:t>
            </a:r>
          </a:p>
          <a:p>
            <a:pPr lvl="1" algn="just"/>
            <a:r>
              <a:rPr lang="en-US" b="1" dirty="0" smtClean="0">
                <a:solidFill>
                  <a:srgbClr val="FF0000"/>
                </a:solidFill>
              </a:rPr>
              <a:t>Social feasibility –</a:t>
            </a:r>
            <a:r>
              <a:rPr lang="en-US" b="1" dirty="0" smtClean="0"/>
              <a:t> </a:t>
            </a:r>
            <a:r>
              <a:rPr lang="en-US" dirty="0" smtClean="0"/>
              <a:t>Whether</a:t>
            </a:r>
            <a:r>
              <a:rPr lang="en-US" b="1" dirty="0" smtClean="0"/>
              <a:t> </a:t>
            </a:r>
            <a:r>
              <a:rPr lang="en-US" dirty="0" smtClean="0"/>
              <a:t>the problem be solved without causing any social issues? Whether the system will be acceptable to the society?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- 9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Friday, July 19,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16764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Stages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of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System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Development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Life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Cycle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Project Selection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chemeClr val="bg1">
                    <a:lumMod val="65000"/>
                  </a:schemeClr>
                </a:solidFill>
              </a:rPr>
              <a:t>Feasibility Study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b="1" i="1" dirty="0" smtClean="0">
                <a:solidFill>
                  <a:srgbClr val="FF00FF"/>
                </a:solidFill>
              </a:rPr>
              <a:t>Analysis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Design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Implementation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i="1" dirty="0" smtClean="0">
                <a:solidFill>
                  <a:srgbClr val="000099"/>
                </a:solidFill>
              </a:rPr>
              <a:t>Post – Implementation and Maintenance</a:t>
            </a:r>
            <a:endParaRPr lang="en-US" sz="3200" dirty="0" smtClean="0">
              <a:solidFill>
                <a:srgbClr val="000099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>
              <a:solidFill>
                <a:srgbClr val="3716F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716F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Analysis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Analysis is a </a:t>
            </a:r>
            <a:r>
              <a:rPr lang="en-US" dirty="0" smtClean="0">
                <a:solidFill>
                  <a:srgbClr val="FF00FF"/>
                </a:solidFill>
              </a:rPr>
              <a:t>detailed study</a:t>
            </a:r>
            <a:r>
              <a:rPr lang="en-US" dirty="0" smtClean="0"/>
              <a:t> of the various operations performed by a system and their relationships within and outside of the system.</a:t>
            </a:r>
          </a:p>
          <a:p>
            <a:pPr algn="just"/>
            <a:r>
              <a:rPr lang="en-US" dirty="0" smtClean="0"/>
              <a:t> A key question is, </a:t>
            </a:r>
            <a:r>
              <a:rPr lang="en-US" dirty="0" smtClean="0">
                <a:solidFill>
                  <a:srgbClr val="FF00FF"/>
                </a:solidFill>
              </a:rPr>
              <a:t>what must be done</a:t>
            </a:r>
            <a:r>
              <a:rPr lang="en-US" dirty="0" smtClean="0"/>
              <a:t> to solve the problem? </a:t>
            </a:r>
          </a:p>
          <a:p>
            <a:pPr algn="just"/>
            <a:r>
              <a:rPr lang="en-US" dirty="0" smtClean="0"/>
              <a:t>One aspect of analysis is defining the </a:t>
            </a:r>
            <a:r>
              <a:rPr lang="en-US" dirty="0" smtClean="0">
                <a:solidFill>
                  <a:srgbClr val="FF00FF"/>
                </a:solidFill>
              </a:rPr>
              <a:t>boundaries</a:t>
            </a:r>
            <a:r>
              <a:rPr lang="en-US" dirty="0" smtClean="0"/>
              <a:t> of the system and determining whether or not a candidate system should consider other </a:t>
            </a:r>
            <a:r>
              <a:rPr lang="en-US" dirty="0" smtClean="0">
                <a:solidFill>
                  <a:srgbClr val="3716FC"/>
                </a:solidFill>
              </a:rPr>
              <a:t>related systems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During analysis, data are collected on the available </a:t>
            </a:r>
            <a:r>
              <a:rPr lang="en-US" dirty="0" smtClean="0">
                <a:solidFill>
                  <a:srgbClr val="3716FC"/>
                </a:solidFill>
              </a:rPr>
              <a:t>files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FF"/>
                </a:solidFill>
              </a:rPr>
              <a:t>decision points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00B050"/>
                </a:solidFill>
              </a:rPr>
              <a:t>transactions</a:t>
            </a:r>
            <a:r>
              <a:rPr lang="en-US" dirty="0" smtClean="0"/>
              <a:t> handled by the present system.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Analysis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xamples </a:t>
            </a:r>
            <a:r>
              <a:rPr lang="en-US" dirty="0"/>
              <a:t>of the analysis tools.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Data flow diagrams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FF"/>
                </a:solidFill>
              </a:rPr>
              <a:t>I</a:t>
            </a:r>
            <a:r>
              <a:rPr lang="en-US" dirty="0" smtClean="0">
                <a:solidFill>
                  <a:srgbClr val="FF00FF"/>
                </a:solidFill>
              </a:rPr>
              <a:t>nterviews</a:t>
            </a:r>
            <a:r>
              <a:rPr lang="en-US" dirty="0" smtClean="0"/>
              <a:t>, </a:t>
            </a:r>
          </a:p>
          <a:p>
            <a:r>
              <a:rPr lang="en-US" dirty="0">
                <a:solidFill>
                  <a:srgbClr val="0070C0"/>
                </a:solidFill>
              </a:rPr>
              <a:t>O</a:t>
            </a:r>
            <a:r>
              <a:rPr lang="en-US" dirty="0" smtClean="0">
                <a:solidFill>
                  <a:srgbClr val="0070C0"/>
                </a:solidFill>
              </a:rPr>
              <a:t>n – site observations</a:t>
            </a:r>
            <a:r>
              <a:rPr lang="en-US" dirty="0" smtClean="0"/>
              <a:t>, and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Questionnaires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Analysis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interviews</a:t>
            </a:r>
            <a:r>
              <a:rPr lang="en-US" dirty="0" smtClean="0"/>
              <a:t> is a commonly used tool in analysis, it requires special skills and sensitivity to the subjects being interviewed. 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</a:rPr>
              <a:t>Training, experience, </a:t>
            </a:r>
            <a:r>
              <a:rPr lang="en-US" dirty="0" smtClean="0"/>
              <a:t>and</a:t>
            </a:r>
            <a:r>
              <a:rPr lang="en-US" b="1" dirty="0" smtClean="0">
                <a:solidFill>
                  <a:srgbClr val="00B050"/>
                </a:solidFill>
              </a:rPr>
              <a:t> common sense </a:t>
            </a:r>
            <a:r>
              <a:rPr lang="en-US" dirty="0" smtClean="0"/>
              <a:t>are required for collection of the information needed to do the analysis.</a:t>
            </a:r>
          </a:p>
          <a:p>
            <a:pPr algn="just"/>
            <a:r>
              <a:rPr lang="en-US" dirty="0" smtClean="0"/>
              <a:t>Once analysis is completed the analyst has a firm understanding of what is to be done. </a:t>
            </a:r>
          </a:p>
          <a:p>
            <a:pPr algn="just"/>
            <a:r>
              <a:rPr lang="en-US" dirty="0" smtClean="0"/>
              <a:t>The next step is to decide </a:t>
            </a:r>
            <a:r>
              <a:rPr lang="en-US" dirty="0" smtClean="0">
                <a:solidFill>
                  <a:srgbClr val="7030A0"/>
                </a:solidFill>
              </a:rPr>
              <a:t>how the problem might be solved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Thus, in systems design we move from the logical to the physical aspects of the life cycle.</a:t>
            </a:r>
            <a:endParaRPr lang="en-US" sz="2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1104</Words>
  <Application>Microsoft Macintosh PowerPoint</Application>
  <PresentationFormat>On-screen Show (4:3)</PresentationFormat>
  <Paragraphs>136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AppleSymbols</vt:lpstr>
      <vt:lpstr>Arial</vt:lpstr>
      <vt:lpstr>Calibri</vt:lpstr>
      <vt:lpstr>Times New Roman</vt:lpstr>
      <vt:lpstr>Wingdings</vt:lpstr>
      <vt:lpstr>Office Theme</vt:lpstr>
      <vt:lpstr>Custom Design</vt:lpstr>
      <vt:lpstr>Lecture - 8</vt:lpstr>
      <vt:lpstr>Feasibility Study</vt:lpstr>
      <vt:lpstr>Feasibility Study</vt:lpstr>
      <vt:lpstr>Feasibility Study</vt:lpstr>
      <vt:lpstr>Feasibility Study</vt:lpstr>
      <vt:lpstr>Lecture - 9</vt:lpstr>
      <vt:lpstr>Analysis</vt:lpstr>
      <vt:lpstr>Analysis</vt:lpstr>
      <vt:lpstr>Analysis</vt:lpstr>
      <vt:lpstr>Lecture - 9</vt:lpstr>
      <vt:lpstr>Design</vt:lpstr>
      <vt:lpstr>Design</vt:lpstr>
      <vt:lpstr>Lecture - 9</vt:lpstr>
      <vt:lpstr>Implementation</vt:lpstr>
      <vt:lpstr>Implementation</vt:lpstr>
      <vt:lpstr>Lecture - 9</vt:lpstr>
      <vt:lpstr>Post-Implementation and Maintenance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- 3</dc:title>
  <dc:creator>KunoLab</dc:creator>
  <cp:lastModifiedBy>Microsoft Office User</cp:lastModifiedBy>
  <cp:revision>128</cp:revision>
  <dcterms:created xsi:type="dcterms:W3CDTF">2014-07-11T13:37:56Z</dcterms:created>
  <dcterms:modified xsi:type="dcterms:W3CDTF">2019-07-19T14:58:26Z</dcterms:modified>
</cp:coreProperties>
</file>