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71" r:id="rId4"/>
    <p:sldId id="272" r:id="rId5"/>
    <p:sldId id="273" r:id="rId6"/>
    <p:sldId id="281" r:id="rId7"/>
    <p:sldId id="275" r:id="rId8"/>
    <p:sldId id="274" r:id="rId9"/>
    <p:sldId id="279" r:id="rId10"/>
    <p:sldId id="280" r:id="rId11"/>
    <p:sldId id="276" r:id="rId12"/>
    <p:sldId id="278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noLab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6FC"/>
    <a:srgbClr val="FF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99"/>
    <p:restoredTop sz="50000"/>
  </p:normalViewPr>
  <p:slideViewPr>
    <p:cSldViewPr>
      <p:cViewPr varScale="1">
        <p:scale>
          <a:sx n="56" d="100"/>
          <a:sy n="56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9AE05-FD7A-3043-89B5-15F85C78E619}" type="datetimeFigureOut">
              <a:rPr lang="en-US" smtClean="0"/>
              <a:t>7/4/19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BF3E-2A9A-254F-A96C-6672E8377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2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BF3E-2A9A-254F-A96C-6672E83771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3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3716F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503218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270164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ABD1-9707-48C1-AB01-23E28ED2D111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A395-B0FD-4BB2-99A6-AA0207ADB1E7}" type="datetimeFigureOut">
              <a:rPr lang="en-US" smtClean="0"/>
              <a:pPr/>
              <a:t>7/4/19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Lecture - 10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Thursday, July 4, 2019</a:t>
            </a:fld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3400" y="16764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Role of </a:t>
            </a:r>
            <a:r>
              <a:rPr lang="en-US" sz="360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 Analyst</a:t>
            </a:r>
            <a:endParaRPr lang="en-US" sz="3200" dirty="0" smtClean="0">
              <a:solidFill>
                <a:srgbClr val="3716F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Interpersonal and Technical Skill During SDLC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n-US" sz="2000" dirty="0" smtClean="0"/>
              <a:t>System analysts require </a:t>
            </a:r>
            <a:r>
              <a:rPr lang="en-US" sz="2000" b="1" dirty="0" smtClean="0">
                <a:solidFill>
                  <a:srgbClr val="7030A0"/>
                </a:solidFill>
              </a:rPr>
              <a:t>INTERPERSONAL </a:t>
            </a:r>
            <a:r>
              <a:rPr lang="en-US" sz="2000" dirty="0" smtClean="0"/>
              <a:t>as </a:t>
            </a:r>
            <a:r>
              <a:rPr lang="en-US" sz="2000" dirty="0" smtClean="0"/>
              <a:t>well as the </a:t>
            </a:r>
            <a:r>
              <a:rPr lang="en-US" sz="2000" b="1" dirty="0" smtClean="0">
                <a:solidFill>
                  <a:srgbClr val="7030A0"/>
                </a:solidFill>
              </a:rPr>
              <a:t>TECHNICAL SKILLS</a:t>
            </a:r>
            <a:r>
              <a:rPr lang="en-US" sz="2000" dirty="0" smtClean="0"/>
              <a:t>, </a:t>
            </a:r>
            <a:r>
              <a:rPr lang="en-US" sz="2000" dirty="0" smtClean="0"/>
              <a:t>although the necessity for both skills depends on the stages of system development.</a:t>
            </a:r>
          </a:p>
          <a:p>
            <a:pPr algn="just">
              <a:lnSpc>
                <a:spcPct val="170000"/>
              </a:lnSpc>
            </a:pPr>
            <a:r>
              <a:rPr lang="en-US" sz="2000" dirty="0" smtClean="0">
                <a:solidFill>
                  <a:srgbClr val="3716FC"/>
                </a:solidFill>
              </a:rPr>
              <a:t>During analysis</a:t>
            </a:r>
            <a:r>
              <a:rPr lang="en-US" sz="2000" dirty="0" smtClean="0"/>
              <a:t> there is greater need for </a:t>
            </a:r>
            <a:r>
              <a:rPr lang="en-US" sz="2000" dirty="0" smtClean="0">
                <a:solidFill>
                  <a:srgbClr val="FF0000"/>
                </a:solidFill>
              </a:rPr>
              <a:t>interpersonal skills</a:t>
            </a:r>
            <a:r>
              <a:rPr lang="en-US" sz="2000" dirty="0" smtClean="0"/>
              <a:t> - working with the user to determine requirements and translate them into design criteria. </a:t>
            </a:r>
          </a:p>
          <a:p>
            <a:pPr algn="just">
              <a:lnSpc>
                <a:spcPct val="170000"/>
              </a:lnSpc>
            </a:pPr>
            <a:r>
              <a:rPr lang="en-US" sz="2000" dirty="0" smtClean="0">
                <a:solidFill>
                  <a:srgbClr val="3716FC"/>
                </a:solidFill>
              </a:rPr>
              <a:t>During design</a:t>
            </a:r>
            <a:r>
              <a:rPr lang="en-US" sz="2000" dirty="0" smtClean="0"/>
              <a:t>, the major thrust is to develop a detailed design of the candidate system - highly </a:t>
            </a:r>
            <a:r>
              <a:rPr lang="en-US" sz="2000" dirty="0" smtClean="0">
                <a:solidFill>
                  <a:srgbClr val="FF0000"/>
                </a:solidFill>
              </a:rPr>
              <a:t>technical</a:t>
            </a:r>
            <a:r>
              <a:rPr lang="en-US" sz="2000" dirty="0" smtClean="0"/>
              <a:t> procedures and methodologies. </a:t>
            </a:r>
          </a:p>
          <a:p>
            <a:pPr algn="just">
              <a:lnSpc>
                <a:spcPct val="170000"/>
              </a:lnSpc>
            </a:pPr>
            <a:r>
              <a:rPr lang="en-US" sz="2000" dirty="0" smtClean="0"/>
              <a:t>During program construction, coding and testing are carried out with some user participation-</a:t>
            </a:r>
            <a:r>
              <a:rPr lang="en-US" sz="2000" dirty="0" smtClean="0">
                <a:solidFill>
                  <a:srgbClr val="FF0000"/>
                </a:solidFill>
              </a:rPr>
              <a:t>technical skill</a:t>
            </a:r>
            <a:r>
              <a:rPr lang="en-US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Interpersonal and Technical Skill During SDLC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During </a:t>
            </a:r>
            <a:r>
              <a:rPr lang="en-US" sz="4000" dirty="0" smtClean="0">
                <a:solidFill>
                  <a:srgbClr val="3716FC"/>
                </a:solidFill>
              </a:rPr>
              <a:t>system implementation</a:t>
            </a:r>
            <a:r>
              <a:rPr lang="en-US" sz="4000" dirty="0" smtClean="0"/>
              <a:t>, </a:t>
            </a:r>
            <a:r>
              <a:rPr lang="en-US" sz="4000" dirty="0" smtClean="0">
                <a:solidFill>
                  <a:srgbClr val="3716FC"/>
                </a:solidFill>
              </a:rPr>
              <a:t>technical and interpersonal skills </a:t>
            </a:r>
            <a:r>
              <a:rPr lang="en-US" sz="4000" b="1" dirty="0" smtClean="0">
                <a:solidFill>
                  <a:srgbClr val="00B050"/>
                </a:solidFill>
              </a:rPr>
              <a:t>CONVERGE</a:t>
            </a:r>
            <a:r>
              <a:rPr lang="en-US" sz="4000" dirty="0" smtClean="0">
                <a:solidFill>
                  <a:srgbClr val="3716FC"/>
                </a:solidFill>
              </a:rPr>
              <a:t>.</a:t>
            </a:r>
            <a:r>
              <a:rPr lang="en-US" sz="4000" dirty="0" smtClean="0"/>
              <a:t> </a:t>
            </a:r>
            <a:endParaRPr lang="en-US" sz="4000" dirty="0" smtClean="0"/>
          </a:p>
          <a:p>
            <a:pPr lvl="1"/>
            <a:r>
              <a:rPr lang="en-US" sz="3600" dirty="0" smtClean="0"/>
              <a:t>The </a:t>
            </a:r>
            <a:r>
              <a:rPr lang="en-US" sz="3600" b="1" dirty="0" smtClean="0">
                <a:solidFill>
                  <a:srgbClr val="7030A0"/>
                </a:solidFill>
              </a:rPr>
              <a:t>technical</a:t>
            </a:r>
            <a:r>
              <a:rPr lang="en-US" sz="3600" dirty="0" smtClean="0"/>
              <a:t> aspects focus on “proving” the software and preparing for the final conversion of files and documentation. </a:t>
            </a:r>
          </a:p>
          <a:p>
            <a:pPr lvl="1"/>
            <a:r>
              <a:rPr lang="en-US" sz="3600" dirty="0" smtClean="0"/>
              <a:t>The </a:t>
            </a:r>
            <a:r>
              <a:rPr lang="en-US" sz="3600" b="1" dirty="0" smtClean="0">
                <a:solidFill>
                  <a:srgbClr val="7030A0"/>
                </a:solidFill>
              </a:rPr>
              <a:t>interpersonal</a:t>
            </a:r>
            <a:r>
              <a:rPr lang="en-US" sz="3600" dirty="0" smtClean="0"/>
              <a:t> aspects deal with user training and selling the user on the benefits and potential of the candidate system. </a:t>
            </a:r>
          </a:p>
          <a:p>
            <a:pPr algn="just"/>
            <a:r>
              <a:rPr lang="en-US" sz="4000" dirty="0" smtClean="0"/>
              <a:t>During the maintenance </a:t>
            </a:r>
            <a:r>
              <a:rPr lang="en-US" sz="4000" dirty="0" smtClean="0"/>
              <a:t>stage, </a:t>
            </a:r>
            <a:r>
              <a:rPr lang="en-US" sz="4000" dirty="0" smtClean="0"/>
              <a:t>the role of the analyst drops off, except when unanticipated problems develop.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Academic and Personal Qualification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Systems Analyst must have following qualifications:</a:t>
            </a:r>
          </a:p>
          <a:p>
            <a:pPr lvl="1"/>
            <a:r>
              <a:rPr lang="en-US" sz="3600" dirty="0" smtClean="0"/>
              <a:t>Bachelors degree in an IT or engineer field </a:t>
            </a:r>
          </a:p>
          <a:p>
            <a:pPr lvl="1"/>
            <a:r>
              <a:rPr lang="en-US" sz="3600" dirty="0" smtClean="0"/>
              <a:t>Must have a good understanding of IT architecture, IT systems, programming and development skills. 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For a Business Analyst: </a:t>
            </a:r>
          </a:p>
          <a:p>
            <a:pPr lvl="1" algn="just"/>
            <a:r>
              <a:rPr lang="en-US" sz="3600" dirty="0" smtClean="0"/>
              <a:t>Bachelors degree in an IT or business field. A combination of the two is advantageous. </a:t>
            </a:r>
          </a:p>
          <a:p>
            <a:pPr lvl="1" algn="just"/>
            <a:r>
              <a:rPr lang="en-US" sz="3600" dirty="0" smtClean="0"/>
              <a:t>Some employers may require an MBA although this is not common place for Business Analysts and is normally associated more with Consultants.</a:t>
            </a:r>
          </a:p>
          <a:p>
            <a:pPr lvl="1" algn="just"/>
            <a:r>
              <a:rPr lang="en-US" sz="3600" dirty="0" smtClean="0"/>
              <a:t>Understanding of IT strategy applied to business, excellent communication skills must be obtained as a Business Analyst is often the interface between technical and business teams.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Definition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3716FC"/>
                </a:solidFill>
              </a:rPr>
              <a:t>System Analyst</a:t>
            </a:r>
            <a:r>
              <a:rPr lang="en-US" dirty="0" smtClean="0"/>
              <a:t> </a:t>
            </a:r>
          </a:p>
          <a:p>
            <a:pPr lvl="1" algn="just">
              <a:buClr>
                <a:srgbClr val="114FFB"/>
              </a:buClr>
              <a:buSzPct val="60000"/>
              <a:buFont typeface="Wingdings" pitchFamily="2" charset="2"/>
              <a:buChar char="&lt;"/>
            </a:pPr>
            <a:r>
              <a:rPr lang="en-US" sz="2000" dirty="0" smtClean="0">
                <a:latin typeface="Times New Roman" pitchFamily="18" charset="0"/>
              </a:rPr>
              <a:t>Systems analysts are people who understand both business and computing. </a:t>
            </a:r>
          </a:p>
          <a:p>
            <a:pPr lvl="1" algn="just">
              <a:buClr>
                <a:srgbClr val="114FFB"/>
              </a:buClr>
              <a:buSzPct val="60000"/>
              <a:buFont typeface="Wingdings" pitchFamily="2" charset="2"/>
              <a:buChar char="&lt;"/>
            </a:pPr>
            <a:r>
              <a:rPr lang="en-US" sz="2000" dirty="0" smtClean="0">
                <a:latin typeface="Times New Roman" pitchFamily="18" charset="0"/>
              </a:rPr>
              <a:t>Systems analysts study business problems and opportunities and then transform business and information requirements of the business into the computer-based information systems and computer applications that are implemented by various technical specialists including computer programmers. </a:t>
            </a:r>
            <a:endParaRPr lang="en-US" dirty="0" smtClean="0"/>
          </a:p>
          <a:p>
            <a:pPr lvl="1" algn="just">
              <a:buClr>
                <a:srgbClr val="114FFB"/>
              </a:buClr>
              <a:buSzPct val="60000"/>
              <a:buFont typeface="Wingdings" pitchFamily="2" charset="2"/>
              <a:buChar char="&lt;"/>
            </a:pPr>
            <a:r>
              <a:rPr lang="en-US" sz="2000" dirty="0" smtClean="0">
                <a:latin typeface="Times New Roman" pitchFamily="18" charset="0"/>
              </a:rPr>
              <a:t>A </a:t>
            </a:r>
            <a:r>
              <a:rPr lang="en-US" sz="2000" b="1" dirty="0" smtClean="0">
                <a:latin typeface="Times New Roman" pitchFamily="18" charset="0"/>
              </a:rPr>
              <a:t>systems analyst</a:t>
            </a:r>
            <a:r>
              <a:rPr lang="en-US" sz="2000" dirty="0" smtClean="0">
                <a:latin typeface="Times New Roman" pitchFamily="18" charset="0"/>
              </a:rPr>
              <a:t> facilitates the study of the problems and needs of a business to determine how the business system and information technology can best solve the problem and accomplish improvements for the business.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Does a System Analyst Do?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3716FC"/>
                </a:solidFill>
              </a:rPr>
              <a:t>System Analyst Posses Various </a:t>
            </a:r>
            <a:r>
              <a:rPr lang="en-US" sz="4000" dirty="0" smtClean="0">
                <a:solidFill>
                  <a:srgbClr val="3716FC"/>
                </a:solidFill>
              </a:rPr>
              <a:t>Skill</a:t>
            </a:r>
          </a:p>
          <a:p>
            <a:endParaRPr lang="en-US" sz="4000" dirty="0" smtClean="0">
              <a:solidFill>
                <a:srgbClr val="3716FC"/>
              </a:solidFill>
            </a:endParaRPr>
          </a:p>
          <a:p>
            <a:pPr lvl="1">
              <a:buClr>
                <a:srgbClr val="114FFB"/>
              </a:buClr>
              <a:buSzPct val="60000"/>
              <a:buFont typeface="Wingdings" pitchFamily="2" charset="2"/>
              <a:buChar char="&lt;"/>
            </a:pPr>
            <a:r>
              <a:rPr lang="en-US" sz="3200" dirty="0" smtClean="0">
                <a:latin typeface="Times New Roman" pitchFamily="18" charset="0"/>
              </a:rPr>
              <a:t>Interpersonal Skill</a:t>
            </a:r>
          </a:p>
          <a:p>
            <a:pPr lvl="1">
              <a:buClr>
                <a:srgbClr val="114FFB"/>
              </a:buClr>
              <a:buSzPct val="60000"/>
              <a:buNone/>
            </a:pPr>
            <a:endParaRPr lang="en-US" sz="3200" dirty="0" smtClean="0">
              <a:latin typeface="Times New Roman" pitchFamily="18" charset="0"/>
            </a:endParaRPr>
          </a:p>
          <a:p>
            <a:pPr lvl="1">
              <a:buClr>
                <a:srgbClr val="114FFB"/>
              </a:buClr>
              <a:buSzPct val="60000"/>
              <a:buFont typeface="Wingdings" pitchFamily="2" charset="2"/>
              <a:buChar char="&lt;"/>
            </a:pPr>
            <a:r>
              <a:rPr lang="en-US" sz="3200" dirty="0" smtClean="0">
                <a:latin typeface="Times New Roman" pitchFamily="18" charset="0"/>
              </a:rPr>
              <a:t>Technical Skill</a:t>
            </a:r>
          </a:p>
          <a:p>
            <a:pPr lvl="1">
              <a:buClr>
                <a:srgbClr val="114FFB"/>
              </a:buClr>
              <a:buSzPct val="60000"/>
              <a:buFont typeface="Wingdings" pitchFamily="2" charset="2"/>
              <a:buChar char="&lt;"/>
            </a:pPr>
            <a:endParaRPr lang="en-US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Interpersonal Skill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105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4000" dirty="0" smtClean="0"/>
              <a:t>It deal with </a:t>
            </a:r>
            <a:r>
              <a:rPr lang="en-US" sz="4000" dirty="0" smtClean="0">
                <a:solidFill>
                  <a:srgbClr val="FF00FF"/>
                </a:solidFill>
              </a:rPr>
              <a:t>relationships and the interface</a:t>
            </a:r>
            <a:r>
              <a:rPr lang="en-US" sz="4000" dirty="0" smtClean="0"/>
              <a:t> of the analyst with people in business.</a:t>
            </a:r>
          </a:p>
          <a:p>
            <a:pPr algn="just"/>
            <a:r>
              <a:rPr lang="en-US" sz="4000" dirty="0" smtClean="0"/>
              <a:t>They are useful in establishing trust, resolving conflict and communicating information. </a:t>
            </a:r>
          </a:p>
          <a:p>
            <a:pPr algn="just"/>
            <a:r>
              <a:rPr lang="en-US" sz="4000" dirty="0" smtClean="0"/>
              <a:t>The interpersonal skills include:</a:t>
            </a:r>
          </a:p>
          <a:p>
            <a:pPr lvl="1" algn="just"/>
            <a:r>
              <a:rPr lang="en-US" sz="3600" b="1" dirty="0" smtClean="0">
                <a:solidFill>
                  <a:srgbClr val="3716FC"/>
                </a:solidFill>
              </a:rPr>
              <a:t>Communication</a:t>
            </a:r>
          </a:p>
          <a:p>
            <a:pPr lvl="1" algn="just"/>
            <a:r>
              <a:rPr lang="en-US" sz="3600" b="1" dirty="0" smtClean="0">
                <a:solidFill>
                  <a:srgbClr val="3716FC"/>
                </a:solidFill>
              </a:rPr>
              <a:t>Understanding</a:t>
            </a:r>
            <a:endParaRPr lang="en-US" sz="3600" b="1" dirty="0" smtClean="0">
              <a:solidFill>
                <a:srgbClr val="3716FC"/>
              </a:solidFill>
            </a:endParaRPr>
          </a:p>
          <a:p>
            <a:pPr lvl="1" algn="just"/>
            <a:r>
              <a:rPr lang="en-US" sz="3600" b="1" dirty="0" smtClean="0">
                <a:solidFill>
                  <a:srgbClr val="3716FC"/>
                </a:solidFill>
              </a:rPr>
              <a:t>Teaching</a:t>
            </a:r>
          </a:p>
          <a:p>
            <a:pPr lvl="1" algn="just"/>
            <a:r>
              <a:rPr lang="en-US" sz="3600" b="1" dirty="0" smtClean="0">
                <a:solidFill>
                  <a:srgbClr val="3716FC"/>
                </a:solidFill>
              </a:rPr>
              <a:t>Selling </a:t>
            </a:r>
          </a:p>
          <a:p>
            <a:pPr lvl="1" algn="just"/>
            <a:endParaRPr lang="en-US" sz="3600" b="1" dirty="0" smtClean="0">
              <a:solidFill>
                <a:srgbClr val="3716F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Interpersonal Skill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105400"/>
          </a:xfrm>
        </p:spPr>
        <p:txBody>
          <a:bodyPr>
            <a:normAutofit fontScale="92500" lnSpcReduction="20000"/>
          </a:bodyPr>
          <a:lstStyle/>
          <a:p>
            <a:pPr marL="407988" lvl="1" indent="-385763" algn="just"/>
            <a:r>
              <a:rPr lang="en-US" sz="3600" b="1" dirty="0" smtClean="0">
                <a:solidFill>
                  <a:srgbClr val="3716FC"/>
                </a:solidFill>
              </a:rPr>
              <a:t>Communication-</a:t>
            </a:r>
            <a:endParaRPr lang="en-US" sz="3600" b="1" dirty="0" smtClean="0">
              <a:solidFill>
                <a:srgbClr val="3716FC"/>
              </a:solidFill>
            </a:endParaRPr>
          </a:p>
          <a:p>
            <a:pPr lvl="2" algn="just"/>
            <a:r>
              <a:rPr lang="en-US" sz="3200" dirty="0" smtClean="0"/>
              <a:t>having the ability to articulate and speak the language of the user and </a:t>
            </a:r>
          </a:p>
          <a:p>
            <a:pPr lvl="2" algn="just"/>
            <a:r>
              <a:rPr lang="en-US" sz="3200" dirty="0" smtClean="0"/>
              <a:t>a knack for working with virtually all managerial levels in the organization. </a:t>
            </a:r>
            <a:endParaRPr lang="en-US" sz="3200" dirty="0" smtClean="0"/>
          </a:p>
          <a:p>
            <a:pPr marL="361950" lvl="1" indent="-361950" algn="just"/>
            <a:r>
              <a:rPr lang="en-US" sz="3600" b="1" dirty="0">
                <a:solidFill>
                  <a:srgbClr val="3716FC"/>
                </a:solidFill>
              </a:rPr>
              <a:t>Understanding</a:t>
            </a:r>
            <a:r>
              <a:rPr lang="en-US" sz="3600" dirty="0">
                <a:solidFill>
                  <a:srgbClr val="3716FC"/>
                </a:solidFill>
              </a:rPr>
              <a:t>-</a:t>
            </a:r>
          </a:p>
          <a:p>
            <a:pPr lvl="1" algn="just">
              <a:buFont typeface="Wingdings" charset="2"/>
              <a:buChar char="ü"/>
            </a:pPr>
            <a:r>
              <a:rPr lang="en-US" sz="3600" dirty="0"/>
              <a:t>identifying problems and assessing their ramifications having a grasp of company goals and objectives and </a:t>
            </a:r>
            <a:endParaRPr lang="en-US" sz="3600" dirty="0" smtClean="0"/>
          </a:p>
          <a:p>
            <a:pPr lvl="1" algn="just">
              <a:buFont typeface="Wingdings" charset="2"/>
              <a:buChar char="ü"/>
            </a:pPr>
            <a:r>
              <a:rPr lang="en-US" sz="3200" dirty="0" smtClean="0"/>
              <a:t>showing </a:t>
            </a:r>
            <a:r>
              <a:rPr lang="en-US" sz="3200" dirty="0"/>
              <a:t>sensitivity to the impact of the system on people at </a:t>
            </a:r>
            <a:r>
              <a:rPr lang="en-US" sz="3200" dirty="0" smtClean="0"/>
              <a:t>work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33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Interpersonal Skill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algn="just">
              <a:buFont typeface="AppleSymbols" charset="0"/>
              <a:buChar char="⏤"/>
            </a:pPr>
            <a:r>
              <a:rPr lang="en-US" sz="4000" b="1" dirty="0" smtClean="0">
                <a:solidFill>
                  <a:srgbClr val="3716FC"/>
                </a:solidFill>
              </a:rPr>
              <a:t>Teaching-</a:t>
            </a:r>
            <a:endParaRPr lang="en-US" sz="4000" b="1" dirty="0" smtClean="0">
              <a:solidFill>
                <a:srgbClr val="3716FC"/>
              </a:solidFill>
            </a:endParaRPr>
          </a:p>
          <a:p>
            <a:pPr lvl="1" algn="just">
              <a:buFont typeface="AppleSymbols" charset="0"/>
              <a:buChar char="⏤"/>
            </a:pPr>
            <a:r>
              <a:rPr lang="en-US" sz="3600" dirty="0" smtClean="0"/>
              <a:t>educating people in use of computer systems, selling the system to the user and </a:t>
            </a:r>
          </a:p>
          <a:p>
            <a:pPr lvl="1" algn="just">
              <a:buFont typeface="AppleSymbols" charset="0"/>
              <a:buChar char="⏤"/>
            </a:pPr>
            <a:r>
              <a:rPr lang="en-US" sz="3600" dirty="0" smtClean="0"/>
              <a:t>giving support when needed</a:t>
            </a:r>
          </a:p>
          <a:p>
            <a:pPr marL="293688" lvl="1" indent="-271463" algn="just"/>
            <a:r>
              <a:rPr lang="en-US" sz="3600" b="1" dirty="0" smtClean="0">
                <a:solidFill>
                  <a:srgbClr val="3716FC"/>
                </a:solidFill>
              </a:rPr>
              <a:t>Selling </a:t>
            </a:r>
            <a:r>
              <a:rPr lang="en-US" sz="3600" dirty="0" smtClean="0">
                <a:solidFill>
                  <a:srgbClr val="3716FC"/>
                </a:solidFill>
              </a:rPr>
              <a:t>– </a:t>
            </a:r>
          </a:p>
          <a:p>
            <a:pPr lvl="2" algn="just"/>
            <a:r>
              <a:rPr lang="en-US" sz="3200" dirty="0" smtClean="0"/>
              <a:t>selling ideas and promoting innovations in problem solving using computers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Technical Skill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/>
              <a:t>Technical skills focus on procedures and techniques for </a:t>
            </a:r>
          </a:p>
          <a:p>
            <a:pPr lvl="1"/>
            <a:r>
              <a:rPr lang="en-US" sz="3600" dirty="0" smtClean="0">
                <a:solidFill>
                  <a:srgbClr val="3716FC"/>
                </a:solidFill>
              </a:rPr>
              <a:t>operations analysis, </a:t>
            </a:r>
          </a:p>
          <a:p>
            <a:pPr lvl="1"/>
            <a:r>
              <a:rPr lang="en-US" sz="3600" dirty="0" smtClean="0">
                <a:solidFill>
                  <a:srgbClr val="3716FC"/>
                </a:solidFill>
              </a:rPr>
              <a:t>system analysis and </a:t>
            </a:r>
          </a:p>
          <a:p>
            <a:pPr lvl="1"/>
            <a:r>
              <a:rPr lang="en-US" sz="3600" dirty="0" smtClean="0">
                <a:solidFill>
                  <a:srgbClr val="3716FC"/>
                </a:solidFill>
              </a:rPr>
              <a:t>computer science.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Technical Skill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Technical skills include: </a:t>
            </a:r>
          </a:p>
          <a:p>
            <a:pPr lvl="1"/>
            <a:r>
              <a:rPr lang="en-US" sz="3600" b="1" dirty="0" smtClean="0">
                <a:solidFill>
                  <a:srgbClr val="3716FC"/>
                </a:solidFill>
              </a:rPr>
              <a:t>Creativity-</a:t>
            </a:r>
          </a:p>
          <a:p>
            <a:pPr lvl="2"/>
            <a:r>
              <a:rPr lang="en-US" sz="3200" dirty="0" smtClean="0"/>
              <a:t>helping users model ideas into concrete plans and </a:t>
            </a:r>
          </a:p>
          <a:p>
            <a:pPr lvl="2"/>
            <a:r>
              <a:rPr lang="en-US" sz="3200" dirty="0" smtClean="0"/>
              <a:t>developing candidate systems to match user requirements.</a:t>
            </a:r>
          </a:p>
          <a:p>
            <a:pPr lvl="1"/>
            <a:r>
              <a:rPr lang="en-US" sz="4000" b="1" dirty="0" smtClean="0">
                <a:solidFill>
                  <a:srgbClr val="3716FC"/>
                </a:solidFill>
              </a:rPr>
              <a:t>Problem solving</a:t>
            </a:r>
            <a:r>
              <a:rPr lang="en-US" sz="4000" dirty="0" smtClean="0">
                <a:solidFill>
                  <a:srgbClr val="3716FC"/>
                </a:solidFill>
              </a:rPr>
              <a:t>-</a:t>
            </a:r>
          </a:p>
          <a:p>
            <a:pPr lvl="2"/>
            <a:r>
              <a:rPr lang="en-US" sz="3600" dirty="0" smtClean="0"/>
              <a:t>reducing problems to their elemental levels for analysis, </a:t>
            </a:r>
          </a:p>
          <a:p>
            <a:pPr lvl="2"/>
            <a:r>
              <a:rPr lang="en-US" sz="3600" dirty="0" smtClean="0"/>
              <a:t>developing alternative solutions to a given problem and </a:t>
            </a:r>
          </a:p>
          <a:p>
            <a:pPr lvl="2"/>
            <a:r>
              <a:rPr lang="en-US" sz="3600" dirty="0" smtClean="0"/>
              <a:t>delineating the pros and cons of candidate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Technical Skill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600" b="1" dirty="0" smtClean="0">
                <a:solidFill>
                  <a:srgbClr val="3716FC"/>
                </a:solidFill>
              </a:rPr>
              <a:t>Project management-</a:t>
            </a:r>
          </a:p>
          <a:p>
            <a:pPr lvl="2"/>
            <a:r>
              <a:rPr lang="en-US" sz="3200" dirty="0" smtClean="0"/>
              <a:t>scheduling, </a:t>
            </a:r>
          </a:p>
          <a:p>
            <a:pPr lvl="2"/>
            <a:r>
              <a:rPr lang="en-US" sz="3200" dirty="0" smtClean="0"/>
              <a:t>performing well under time constraints, </a:t>
            </a:r>
          </a:p>
          <a:p>
            <a:pPr lvl="2"/>
            <a:r>
              <a:rPr lang="en-US" sz="3200" dirty="0" smtClean="0"/>
              <a:t>coordinating team efforts and </a:t>
            </a:r>
          </a:p>
          <a:p>
            <a:pPr lvl="2"/>
            <a:r>
              <a:rPr lang="en-US" sz="3200" dirty="0" smtClean="0"/>
              <a:t>managing costs and expenditures.</a:t>
            </a:r>
          </a:p>
          <a:p>
            <a:pPr lvl="1"/>
            <a:r>
              <a:rPr lang="en-US" sz="3600" b="1" dirty="0" smtClean="0">
                <a:solidFill>
                  <a:srgbClr val="3716FC"/>
                </a:solidFill>
              </a:rPr>
              <a:t>Dynamic interface</a:t>
            </a:r>
            <a:r>
              <a:rPr lang="en-US" sz="3600" dirty="0" smtClean="0">
                <a:solidFill>
                  <a:srgbClr val="3716FC"/>
                </a:solidFill>
              </a:rPr>
              <a:t>-</a:t>
            </a:r>
          </a:p>
          <a:p>
            <a:pPr lvl="2" algn="just"/>
            <a:r>
              <a:rPr lang="en-US" sz="3200" dirty="0" smtClean="0"/>
              <a:t>blending technical and nontechnical considerations in functional specifications and general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626</Words>
  <Application>Microsoft Macintosh PowerPoint</Application>
  <PresentationFormat>On-screen Show (4:3)</PresentationFormat>
  <Paragraphs>76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AppleSymbols</vt:lpstr>
      <vt:lpstr>Calibri</vt:lpstr>
      <vt:lpstr>Times New Roman</vt:lpstr>
      <vt:lpstr>Wingdings</vt:lpstr>
      <vt:lpstr>Arial</vt:lpstr>
      <vt:lpstr>Office Theme</vt:lpstr>
      <vt:lpstr>Custom Design</vt:lpstr>
      <vt:lpstr>Lecture - 10</vt:lpstr>
      <vt:lpstr>Definition</vt:lpstr>
      <vt:lpstr>What Does a System Analyst Do?</vt:lpstr>
      <vt:lpstr>Interpersonal Skill</vt:lpstr>
      <vt:lpstr>Interpersonal Skill</vt:lpstr>
      <vt:lpstr>Interpersonal Skill</vt:lpstr>
      <vt:lpstr>Technical Skill</vt:lpstr>
      <vt:lpstr>Technical Skill</vt:lpstr>
      <vt:lpstr>Technical Skill</vt:lpstr>
      <vt:lpstr>Interpersonal and Technical Skill During SDLC</vt:lpstr>
      <vt:lpstr>Interpersonal and Technical Skill During SDLC</vt:lpstr>
      <vt:lpstr>Academic and Personal Qualification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- 3</dc:title>
  <dc:creator>KunoLab</dc:creator>
  <cp:lastModifiedBy>Microsoft Office User</cp:lastModifiedBy>
  <cp:revision>130</cp:revision>
  <dcterms:created xsi:type="dcterms:W3CDTF">2014-07-11T13:37:56Z</dcterms:created>
  <dcterms:modified xsi:type="dcterms:W3CDTF">2019-07-04T04:04:46Z</dcterms:modified>
</cp:coreProperties>
</file>