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4" r:id="rId2"/>
    <p:sldId id="256" r:id="rId3"/>
    <p:sldId id="257" r:id="rId4"/>
    <p:sldId id="258" r:id="rId5"/>
    <p:sldId id="260" r:id="rId6"/>
    <p:sldId id="261" r:id="rId7"/>
    <p:sldId id="265" r:id="rId8"/>
    <p:sldId id="262" r:id="rId9"/>
    <p:sldId id="263" r:id="rId10"/>
    <p:sldId id="259" r:id="rId11"/>
    <p:sldId id="267" r:id="rId12"/>
    <p:sldId id="269" r:id="rId13"/>
    <p:sldId id="268" r:id="rId14"/>
    <p:sldId id="270" r:id="rId15"/>
    <p:sldId id="271" r:id="rId16"/>
    <p:sldId id="272" r:id="rId17"/>
    <p:sldId id="273" r:id="rId18"/>
    <p:sldId id="274" r:id="rId19"/>
    <p:sldId id="275" r:id="rId20"/>
    <p:sldId id="276" r:id="rId21"/>
    <p:sldId id="266" r:id="rId22"/>
    <p:sldId id="277" r:id="rId23"/>
    <p:sldId id="281" r:id="rId24"/>
    <p:sldId id="282" r:id="rId25"/>
    <p:sldId id="280" r:id="rId26"/>
    <p:sldId id="279" r:id="rId27"/>
    <p:sldId id="284" r:id="rId28"/>
    <p:sldId id="285" r:id="rId29"/>
    <p:sldId id="286" r:id="rId30"/>
    <p:sldId id="287" r:id="rId31"/>
    <p:sldId id="290" r:id="rId32"/>
    <p:sldId id="291" r:id="rId33"/>
    <p:sldId id="292" r:id="rId34"/>
    <p:sldId id="288" r:id="rId35"/>
    <p:sldId id="289" r:id="rId3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CBC0E-B528-4478-8F72-39551CCC93DF}" type="datetimeFigureOut">
              <a:rPr lang="ko-KR" altLang="en-US" smtClean="0"/>
              <a:pPr/>
              <a:t>2019-10-18</a:t>
            </a:fld>
            <a:endParaRPr lang="ko-K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4575C-BBBC-4C03-80E9-8F77853922E2}"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603BEEC-3FD5-4311-A80A-9A15A124077C}" type="slidenum">
              <a:rPr lang="en-US" altLang="ko-KR" smtClean="0"/>
              <a:pPr/>
              <a:t>5</a:t>
            </a:fld>
            <a:endParaRPr lang="en-US" altLang="ko-K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28C9F24-F891-4E91-AC31-C315B7868F64}" type="slidenum">
              <a:rPr lang="en-US" altLang="ko-KR" smtClean="0"/>
              <a:pPr/>
              <a:t>8</a:t>
            </a:fld>
            <a:endParaRPr lang="en-US" altLang="ko-K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A4C431F-FD70-46F8-8217-93DAD3A2A8A6}" type="slidenum">
              <a:rPr lang="en-US" altLang="ko-KR" smtClean="0"/>
              <a:pPr/>
              <a:t>9</a:t>
            </a:fld>
            <a:endParaRPr lang="en-US" altLang="ko-K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FA5458A-97EB-46DB-A2D1-F50001D2286E}" type="slidenum">
              <a:rPr lang="en-US" altLang="ko-KR" smtClean="0"/>
              <a:pPr/>
              <a:t>12</a:t>
            </a:fld>
            <a:endParaRPr lang="en-US" altLang="ko-K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4C27119-7311-4CB3-90F5-56285C2706CF}" type="slidenum">
              <a:rPr lang="en-US" altLang="ko-KR" smtClean="0"/>
              <a:pPr/>
              <a:t>25</a:t>
            </a:fld>
            <a:endParaRPr lang="en-US" altLang="ko-K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DF3B7F0-FE53-4214-BAEB-3DE485D87F5A}" type="slidenum">
              <a:rPr lang="en-US" altLang="ko-KR" smtClean="0"/>
              <a:pPr/>
              <a:t>26</a:t>
            </a:fld>
            <a:endParaRPr lang="en-US" altLang="ko-K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394E3C4-341B-49B2-BA59-A8B80DEB0C39}" type="slidenum">
              <a:rPr lang="en-US" altLang="ko-KR" smtClean="0"/>
              <a:pPr/>
              <a:t>31</a:t>
            </a:fld>
            <a:endParaRPr lang="en-US" altLang="ko-K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9F73250-14DD-41A1-AFDF-80587D31DB6A}" type="slidenum">
              <a:rPr lang="en-US" altLang="ko-KR" smtClean="0"/>
              <a:pPr/>
              <a:t>32</a:t>
            </a:fld>
            <a:endParaRPr lang="en-US" altLang="ko-K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EB6B9D1-8190-4C94-AE2E-8ED4A6189DC3}" type="slidenum">
              <a:rPr lang="en-US" altLang="ko-KR" smtClean="0"/>
              <a:pPr/>
              <a:t>33</a:t>
            </a:fld>
            <a:endParaRPr lang="en-US" altLang="ko-K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ko-KR" altLang="en-US"/>
          </a:p>
        </p:txBody>
      </p:sp>
      <p:sp>
        <p:nvSpPr>
          <p:cNvPr id="4" name="Date Placeholder 3"/>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2EF67C25-0D38-4BB3-AE91-650A6A21D761}" type="datetimeFigureOut">
              <a:rPr lang="ko-KR" altLang="en-US" smtClean="0"/>
              <a:pPr/>
              <a:t>2019-10-18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CFE4B-9D80-46D0-A9F1-11BB62A90C61}"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67C25-0D38-4BB3-AE91-650A6A21D761}" type="datetimeFigureOut">
              <a:rPr lang="ko-KR" altLang="en-US" smtClean="0"/>
              <a:pPr/>
              <a:t>2019-10-18</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CFE4B-9D80-46D0-A9F1-11BB62A90C6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914400" y="1600200"/>
            <a:ext cx="7315200" cy="755650"/>
          </a:xfrm>
          <a:prstGeom prst="rect">
            <a:avLst/>
          </a:prstGeom>
          <a:noFill/>
          <a:ln w="9525">
            <a:noFill/>
            <a:miter lim="800000"/>
            <a:headEnd/>
            <a:tailEnd/>
          </a:ln>
        </p:spPr>
        <p:txBody>
          <a:bodyPr/>
          <a:lstStyle/>
          <a:p>
            <a:pPr algn="ctr"/>
            <a:r>
              <a:rPr lang="en-US" altLang="ko-KR" sz="5400" b="1" dirty="0">
                <a:solidFill>
                  <a:srgbClr val="0070C0"/>
                </a:solidFill>
                <a:latin typeface="Tahoma" pitchFamily="34" charset="0"/>
                <a:ea typeface="Tahoma" pitchFamily="34" charset="0"/>
                <a:cs typeface="Tahoma" pitchFamily="34" charset="0"/>
              </a:rPr>
              <a:t>Protein Metabolism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48"/>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400" b="1" dirty="0" smtClean="0"/>
              <a:t>Amino acid Metabolism</a:t>
            </a:r>
            <a:endParaRPr lang="ko-KR" altLang="en-US" sz="2400" b="1" dirty="0"/>
          </a:p>
        </p:txBody>
      </p:sp>
      <p:sp>
        <p:nvSpPr>
          <p:cNvPr id="3" name="TextBox 2"/>
          <p:cNvSpPr txBox="1"/>
          <p:nvPr/>
        </p:nvSpPr>
        <p:spPr>
          <a:xfrm>
            <a:off x="2055689" y="1666548"/>
            <a:ext cx="2423356" cy="400110"/>
          </a:xfrm>
          <a:prstGeom prst="rect">
            <a:avLst/>
          </a:prstGeom>
          <a:noFill/>
        </p:spPr>
        <p:txBody>
          <a:bodyPr wrap="none" rtlCol="0">
            <a:spAutoFit/>
          </a:bodyPr>
          <a:lstStyle/>
          <a:p>
            <a:pPr algn="ctr"/>
            <a:r>
              <a:rPr lang="en-US" altLang="ko-KR" sz="2000" b="1" dirty="0" smtClean="0"/>
              <a:t>Catabolic Pathway</a:t>
            </a:r>
            <a:endParaRPr lang="ko-KR" altLang="en-US" sz="2000" b="1" dirty="0"/>
          </a:p>
        </p:txBody>
      </p:sp>
      <p:sp>
        <p:nvSpPr>
          <p:cNvPr id="4" name="TextBox 3"/>
          <p:cNvSpPr txBox="1"/>
          <p:nvPr/>
        </p:nvSpPr>
        <p:spPr>
          <a:xfrm>
            <a:off x="3662526" y="2072136"/>
            <a:ext cx="2047547" cy="369332"/>
          </a:xfrm>
          <a:prstGeom prst="rect">
            <a:avLst/>
          </a:prstGeom>
          <a:noFill/>
        </p:spPr>
        <p:txBody>
          <a:bodyPr wrap="none" rtlCol="0">
            <a:spAutoFit/>
          </a:bodyPr>
          <a:lstStyle/>
          <a:p>
            <a:pPr algn="ctr"/>
            <a:r>
              <a:rPr lang="en-US" altLang="ko-KR" b="1" dirty="0" smtClean="0"/>
              <a:t>- </a:t>
            </a:r>
            <a:r>
              <a:rPr lang="en-US" altLang="ko-KR" b="1" dirty="0" err="1" smtClean="0"/>
              <a:t>Transamination</a:t>
            </a:r>
            <a:endParaRPr lang="ko-KR" altLang="en-US" b="1" dirty="0"/>
          </a:p>
        </p:txBody>
      </p:sp>
      <p:sp>
        <p:nvSpPr>
          <p:cNvPr id="5" name="TextBox 4"/>
          <p:cNvSpPr txBox="1"/>
          <p:nvPr/>
        </p:nvSpPr>
        <p:spPr>
          <a:xfrm>
            <a:off x="3643431" y="2421635"/>
            <a:ext cx="2857577" cy="369332"/>
          </a:xfrm>
          <a:prstGeom prst="rect">
            <a:avLst/>
          </a:prstGeom>
          <a:noFill/>
        </p:spPr>
        <p:txBody>
          <a:bodyPr wrap="none" rtlCol="0">
            <a:spAutoFit/>
          </a:bodyPr>
          <a:lstStyle/>
          <a:p>
            <a:pPr algn="ctr"/>
            <a:r>
              <a:rPr lang="en-US" altLang="ko-KR" b="1" dirty="0" smtClean="0"/>
              <a:t>- Oxidative </a:t>
            </a:r>
            <a:r>
              <a:rPr lang="en-US" altLang="ko-KR" b="1" dirty="0" err="1" smtClean="0"/>
              <a:t>deamination</a:t>
            </a:r>
            <a:endParaRPr lang="ko-KR" alt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Transamination</a:t>
            </a:r>
            <a:r>
              <a:rPr lang="en-US" altLang="ko-KR" sz="2400" b="1" dirty="0" smtClean="0">
                <a:ea typeface="굴림" charset="-127"/>
              </a:rPr>
              <a:t> reaction</a:t>
            </a:r>
            <a:endParaRPr lang="ko-KR" altLang="en-US" sz="2400" b="1" dirty="0">
              <a:ea typeface="굴림" charset="-127"/>
            </a:endParaRPr>
          </a:p>
        </p:txBody>
      </p:sp>
      <p:sp>
        <p:nvSpPr>
          <p:cNvPr id="10243" name="Rectangle 2"/>
          <p:cNvSpPr>
            <a:spLocks noChangeArrowheads="1"/>
          </p:cNvSpPr>
          <p:nvPr/>
        </p:nvSpPr>
        <p:spPr bwMode="auto">
          <a:xfrm>
            <a:off x="914400" y="3276600"/>
            <a:ext cx="7620000" cy="3139321"/>
          </a:xfrm>
          <a:prstGeom prst="rect">
            <a:avLst/>
          </a:prstGeom>
          <a:noFill/>
          <a:ln w="9525">
            <a:noFill/>
            <a:miter lim="800000"/>
            <a:headEnd/>
            <a:tailEnd/>
          </a:ln>
        </p:spPr>
        <p:txBody>
          <a:bodyPr wrap="square">
            <a:spAutoFit/>
          </a:bodyPr>
          <a:lstStyle/>
          <a:p>
            <a:r>
              <a:rPr lang="en-US" altLang="ko-KR" dirty="0">
                <a:ea typeface="굴림" charset="-127"/>
              </a:rPr>
              <a:t>The first step in the catabolism of most amino acids is the transfer of their α-amino group to α-</a:t>
            </a:r>
            <a:r>
              <a:rPr lang="en-US" altLang="ko-KR" dirty="0" err="1">
                <a:ea typeface="굴림" charset="-127"/>
              </a:rPr>
              <a:t>ketoglutarate</a:t>
            </a:r>
            <a:r>
              <a:rPr lang="en-US" altLang="ko-KR" dirty="0">
                <a:ea typeface="굴림" charset="-127"/>
              </a:rPr>
              <a:t>. The products are an α-</a:t>
            </a:r>
            <a:r>
              <a:rPr lang="en-US" altLang="ko-KR" dirty="0" err="1">
                <a:ea typeface="굴림" charset="-127"/>
              </a:rPr>
              <a:t>keto</a:t>
            </a:r>
            <a:r>
              <a:rPr lang="en-US" altLang="ko-KR" dirty="0">
                <a:ea typeface="굴림" charset="-127"/>
              </a:rPr>
              <a:t> acid (derived from the original amino acid) and glutamate.</a:t>
            </a:r>
          </a:p>
          <a:p>
            <a:endParaRPr lang="en-US" altLang="ko-KR" dirty="0">
              <a:ea typeface="굴림" charset="-127"/>
            </a:endParaRPr>
          </a:p>
          <a:p>
            <a:r>
              <a:rPr lang="en-US" altLang="ko-KR" dirty="0">
                <a:ea typeface="굴림" charset="-127"/>
              </a:rPr>
              <a:t>α-</a:t>
            </a:r>
            <a:r>
              <a:rPr lang="en-US" altLang="ko-KR" dirty="0" err="1">
                <a:ea typeface="굴림" charset="-127"/>
              </a:rPr>
              <a:t>Ketoglutarate</a:t>
            </a:r>
            <a:r>
              <a:rPr lang="en-US" altLang="ko-KR" dirty="0">
                <a:ea typeface="굴림" charset="-127"/>
              </a:rPr>
              <a:t> plays a key role in amino acid metabolism by accepting the amino groups from most amino acids, thus becoming glutamate. </a:t>
            </a:r>
          </a:p>
          <a:p>
            <a:endParaRPr lang="en-US" altLang="ko-KR" dirty="0">
              <a:ea typeface="굴림" charset="-127"/>
            </a:endParaRPr>
          </a:p>
          <a:p>
            <a:r>
              <a:rPr lang="en-US" altLang="ko-KR" dirty="0">
                <a:ea typeface="굴림" charset="-127"/>
              </a:rPr>
              <a:t>Glutamate produced by </a:t>
            </a:r>
            <a:r>
              <a:rPr lang="en-US" altLang="ko-KR" dirty="0" err="1">
                <a:ea typeface="굴림" charset="-127"/>
              </a:rPr>
              <a:t>transamination</a:t>
            </a:r>
            <a:r>
              <a:rPr lang="en-US" altLang="ko-KR" dirty="0">
                <a:ea typeface="굴림" charset="-127"/>
              </a:rPr>
              <a:t> can be </a:t>
            </a:r>
            <a:r>
              <a:rPr lang="en-US" altLang="ko-KR" dirty="0" err="1">
                <a:ea typeface="굴림" charset="-127"/>
              </a:rPr>
              <a:t>oxidatively</a:t>
            </a:r>
            <a:r>
              <a:rPr lang="en-US" altLang="ko-KR" dirty="0">
                <a:ea typeface="굴림" charset="-127"/>
              </a:rPr>
              <a:t> </a:t>
            </a:r>
            <a:r>
              <a:rPr lang="en-US" altLang="ko-KR" dirty="0" err="1">
                <a:ea typeface="굴림" charset="-127"/>
              </a:rPr>
              <a:t>deaminated</a:t>
            </a:r>
            <a:r>
              <a:rPr lang="en-US" altLang="ko-KR" dirty="0">
                <a:ea typeface="굴림" charset="-127"/>
              </a:rPr>
              <a:t>, or used as an amino group donor </a:t>
            </a:r>
            <a:r>
              <a:rPr lang="en-US" altLang="ko-KR" dirty="0" smtClean="0">
                <a:ea typeface="굴림" charset="-127"/>
              </a:rPr>
              <a:t>in the </a:t>
            </a:r>
            <a:r>
              <a:rPr lang="en-US" altLang="ko-KR" dirty="0">
                <a:ea typeface="굴림" charset="-127"/>
              </a:rPr>
              <a:t>synthesis of nonessential amino acids.</a:t>
            </a:r>
            <a:endParaRPr lang="ko-KR" altLang="en-US" dirty="0">
              <a:ea typeface="굴림" charset="-127"/>
            </a:endParaRPr>
          </a:p>
        </p:txBody>
      </p:sp>
      <p:sp>
        <p:nvSpPr>
          <p:cNvPr id="4" name="TextBox 3"/>
          <p:cNvSpPr txBox="1"/>
          <p:nvPr/>
        </p:nvSpPr>
        <p:spPr>
          <a:xfrm>
            <a:off x="3589104" y="1136590"/>
            <a:ext cx="2051845" cy="400110"/>
          </a:xfrm>
          <a:prstGeom prst="rect">
            <a:avLst/>
          </a:prstGeom>
          <a:noFill/>
        </p:spPr>
        <p:txBody>
          <a:bodyPr wrap="none" rtlCol="0">
            <a:spAutoFit/>
          </a:bodyPr>
          <a:lstStyle/>
          <a:p>
            <a:pPr algn="ctr"/>
            <a:r>
              <a:rPr lang="en-US" altLang="ko-KR" sz="2000" b="1" dirty="0" err="1" smtClean="0"/>
              <a:t>Transamination</a:t>
            </a:r>
            <a:endParaRPr lang="ko-KR" altLang="en-US" sz="2000" b="1" dirty="0"/>
          </a:p>
        </p:txBody>
      </p:sp>
      <p:sp>
        <p:nvSpPr>
          <p:cNvPr id="5" name="TextBox 4"/>
          <p:cNvSpPr txBox="1"/>
          <p:nvPr/>
        </p:nvSpPr>
        <p:spPr>
          <a:xfrm>
            <a:off x="914400" y="1593790"/>
            <a:ext cx="7391400" cy="1200329"/>
          </a:xfrm>
          <a:prstGeom prst="rect">
            <a:avLst/>
          </a:prstGeom>
          <a:noFill/>
        </p:spPr>
        <p:txBody>
          <a:bodyPr wrap="square" rtlCol="0">
            <a:spAutoFit/>
          </a:bodyPr>
          <a:lstStyle/>
          <a:p>
            <a:r>
              <a:rPr lang="en-US" altLang="ko-KR" dirty="0" smtClean="0">
                <a:latin typeface="+mn-ea"/>
              </a:rPr>
              <a:t>The transfer of an </a:t>
            </a:r>
            <a:r>
              <a:rPr lang="el-GR" altLang="ko-KR" dirty="0" smtClean="0">
                <a:latin typeface="+mn-ea"/>
              </a:rPr>
              <a:t>α</a:t>
            </a:r>
            <a:r>
              <a:rPr lang="en-US" altLang="ko-KR" dirty="0" smtClean="0">
                <a:latin typeface="+mn-ea"/>
              </a:rPr>
              <a:t>-amino group from one amino acid to an </a:t>
            </a:r>
            <a:r>
              <a:rPr lang="el-GR" altLang="ko-KR" dirty="0" smtClean="0">
                <a:latin typeface="+mn-ea"/>
              </a:rPr>
              <a:t>α</a:t>
            </a:r>
            <a:r>
              <a:rPr lang="en-US" altLang="ko-KR" dirty="0" smtClean="0">
                <a:latin typeface="+mn-ea"/>
              </a:rPr>
              <a:t>-</a:t>
            </a:r>
            <a:r>
              <a:rPr lang="en-US" altLang="ko-KR" dirty="0" err="1" smtClean="0">
                <a:latin typeface="+mn-ea"/>
              </a:rPr>
              <a:t>ketoacid</a:t>
            </a:r>
            <a:r>
              <a:rPr lang="en-US" altLang="ko-KR" dirty="0" smtClean="0">
                <a:latin typeface="+mn-ea"/>
              </a:rPr>
              <a:t> with simultaneous conversion another </a:t>
            </a:r>
            <a:r>
              <a:rPr lang="en-US" altLang="ko-KR" dirty="0" err="1" smtClean="0">
                <a:latin typeface="+mn-ea"/>
              </a:rPr>
              <a:t>ketoacid</a:t>
            </a:r>
            <a:r>
              <a:rPr lang="en-US" altLang="ko-KR" dirty="0" smtClean="0">
                <a:latin typeface="+mn-ea"/>
              </a:rPr>
              <a:t> to an amino acid </a:t>
            </a:r>
            <a:r>
              <a:rPr lang="en-US" altLang="ko-KR" dirty="0" err="1" smtClean="0">
                <a:latin typeface="+mn-ea"/>
              </a:rPr>
              <a:t>catalysed</a:t>
            </a:r>
            <a:r>
              <a:rPr lang="en-US" altLang="ko-KR" dirty="0" smtClean="0">
                <a:latin typeface="+mn-ea"/>
              </a:rPr>
              <a:t> by the enzyme </a:t>
            </a:r>
            <a:r>
              <a:rPr lang="en-US" altLang="ko-KR" b="1" dirty="0" err="1" smtClean="0">
                <a:latin typeface="+mn-ea"/>
              </a:rPr>
              <a:t>aminotransferase</a:t>
            </a:r>
            <a:r>
              <a:rPr lang="en-US" altLang="ko-KR" dirty="0" smtClean="0">
                <a:latin typeface="+mn-ea"/>
              </a:rPr>
              <a:t> </a:t>
            </a:r>
            <a:r>
              <a:rPr lang="ko-KR" altLang="en-US" dirty="0" smtClean="0">
                <a:latin typeface="+mn-ea"/>
              </a:rPr>
              <a:t> </a:t>
            </a:r>
            <a:r>
              <a:rPr lang="en-US" altLang="ko-KR" dirty="0" smtClean="0">
                <a:latin typeface="+mn-ea"/>
              </a:rPr>
              <a:t>is called </a:t>
            </a:r>
            <a:r>
              <a:rPr lang="en-US" altLang="ko-KR" b="1" dirty="0" err="1" smtClean="0">
                <a:latin typeface="+mn-ea"/>
              </a:rPr>
              <a:t>transamination</a:t>
            </a:r>
            <a:r>
              <a:rPr lang="en-US" altLang="ko-KR" dirty="0" smtClean="0">
                <a:latin typeface="+mn-ea"/>
              </a:rPr>
              <a:t>.</a:t>
            </a:r>
            <a:endParaRPr lang="ko-KR" altLang="en-US" dirty="0">
              <a:latin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_18_04"/>
          <p:cNvPicPr>
            <a:picLocks noChangeAspect="1" noChangeArrowheads="1"/>
          </p:cNvPicPr>
          <p:nvPr/>
        </p:nvPicPr>
        <p:blipFill>
          <a:blip r:embed="rId3" cstate="print"/>
          <a:srcRect b="7043"/>
          <a:stretch>
            <a:fillRect/>
          </a:stretch>
        </p:blipFill>
        <p:spPr bwMode="auto">
          <a:xfrm>
            <a:off x="381000" y="762000"/>
            <a:ext cx="3621088" cy="4716463"/>
          </a:xfrm>
          <a:prstGeom prst="rect">
            <a:avLst/>
          </a:prstGeom>
          <a:noFill/>
          <a:ln w="9525">
            <a:noFill/>
            <a:miter lim="800000"/>
            <a:headEnd/>
            <a:tailEnd/>
          </a:ln>
        </p:spPr>
      </p:pic>
      <p:pic>
        <p:nvPicPr>
          <p:cNvPr id="12291" name="Picture 2"/>
          <p:cNvPicPr>
            <a:picLocks noChangeAspect="1" noChangeArrowheads="1"/>
          </p:cNvPicPr>
          <p:nvPr/>
        </p:nvPicPr>
        <p:blipFill>
          <a:blip r:embed="rId4" cstate="print"/>
          <a:srcRect/>
          <a:stretch>
            <a:fillRect/>
          </a:stretch>
        </p:blipFill>
        <p:spPr bwMode="auto">
          <a:xfrm>
            <a:off x="4800600" y="773113"/>
            <a:ext cx="3352800" cy="5100637"/>
          </a:xfrm>
          <a:prstGeom prst="rect">
            <a:avLst/>
          </a:prstGeom>
          <a:noFill/>
          <a:ln w="9525">
            <a:noFill/>
            <a:miter lim="800000"/>
            <a:headEnd/>
            <a:tailEnd/>
          </a:ln>
        </p:spPr>
      </p:pic>
      <p:sp>
        <p:nvSpPr>
          <p:cNvPr id="4" name="Rectangle 1"/>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Transamination</a:t>
            </a:r>
            <a:r>
              <a:rPr lang="en-US" altLang="ko-KR" sz="2400" b="1" dirty="0" smtClean="0">
                <a:ea typeface="굴림" charset="-127"/>
              </a:rPr>
              <a:t> reaction</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73075" y="1401763"/>
            <a:ext cx="8153400" cy="2585323"/>
          </a:xfrm>
          <a:prstGeom prst="rect">
            <a:avLst/>
          </a:prstGeom>
          <a:noFill/>
          <a:ln w="9525">
            <a:noFill/>
            <a:miter lim="800000"/>
            <a:headEnd/>
            <a:tailEnd/>
          </a:ln>
        </p:spPr>
        <p:txBody>
          <a:bodyPr>
            <a:spAutoFit/>
          </a:bodyPr>
          <a:lstStyle/>
          <a:p>
            <a:r>
              <a:rPr lang="en-US" altLang="ko-KR" dirty="0">
                <a:ea typeface="굴림" charset="-127"/>
              </a:rPr>
              <a:t>This transfer of amino groups from one carbon skeleton to another is catalyzed by a family of enzymes called </a:t>
            </a:r>
            <a:r>
              <a:rPr lang="en-US" altLang="ko-KR" dirty="0" err="1">
                <a:ea typeface="굴림" charset="-127"/>
              </a:rPr>
              <a:t>aminotransferases</a:t>
            </a:r>
            <a:r>
              <a:rPr lang="en-US" altLang="ko-KR" dirty="0">
                <a:ea typeface="굴림" charset="-127"/>
              </a:rPr>
              <a:t>(formerly called trans -</a:t>
            </a:r>
            <a:r>
              <a:rPr lang="en-US" altLang="ko-KR" dirty="0" err="1">
                <a:ea typeface="굴림" charset="-127"/>
              </a:rPr>
              <a:t>aminases</a:t>
            </a:r>
            <a:r>
              <a:rPr lang="en-US" altLang="ko-KR" dirty="0">
                <a:ea typeface="굴림" charset="-127"/>
              </a:rPr>
              <a:t>). </a:t>
            </a:r>
          </a:p>
          <a:p>
            <a:endParaRPr lang="en-US" altLang="ko-KR" dirty="0">
              <a:ea typeface="굴림" charset="-127"/>
            </a:endParaRPr>
          </a:p>
          <a:p>
            <a:r>
              <a:rPr lang="en-US" altLang="ko-KR" dirty="0">
                <a:ea typeface="굴림" charset="-127"/>
              </a:rPr>
              <a:t>These enzymes are found in the </a:t>
            </a:r>
            <a:r>
              <a:rPr lang="en-US" altLang="ko-KR" b="1" dirty="0" err="1">
                <a:ea typeface="굴림" charset="-127"/>
              </a:rPr>
              <a:t>cytosol</a:t>
            </a:r>
            <a:r>
              <a:rPr lang="en-US" altLang="ko-KR" b="1" dirty="0">
                <a:ea typeface="굴림" charset="-127"/>
              </a:rPr>
              <a:t> and mitochondria </a:t>
            </a:r>
            <a:r>
              <a:rPr lang="en-US" altLang="ko-KR" dirty="0">
                <a:ea typeface="굴림" charset="-127"/>
              </a:rPr>
              <a:t>of cells through  out the body—especially those of the </a:t>
            </a:r>
            <a:r>
              <a:rPr lang="en-US" altLang="ko-KR" dirty="0" smtClean="0">
                <a:ea typeface="굴림" charset="-127"/>
              </a:rPr>
              <a:t>liver, kidney</a:t>
            </a:r>
            <a:r>
              <a:rPr lang="en-US" altLang="ko-KR" dirty="0">
                <a:ea typeface="굴림" charset="-127"/>
              </a:rPr>
              <a:t>, intestine, and muscle. </a:t>
            </a:r>
          </a:p>
          <a:p>
            <a:endParaRPr lang="en-US" altLang="ko-KR" dirty="0">
              <a:ea typeface="굴림" charset="-127"/>
            </a:endParaRPr>
          </a:p>
          <a:p>
            <a:r>
              <a:rPr lang="en-US" altLang="ko-KR" dirty="0">
                <a:ea typeface="굴림" charset="-127"/>
              </a:rPr>
              <a:t>All amino acids, with the exception of lysine and </a:t>
            </a:r>
            <a:r>
              <a:rPr lang="en-US" altLang="ko-KR" dirty="0" err="1">
                <a:ea typeface="굴림" charset="-127"/>
              </a:rPr>
              <a:t>threonine</a:t>
            </a:r>
            <a:r>
              <a:rPr lang="en-US" altLang="ko-KR" dirty="0">
                <a:ea typeface="굴림" charset="-127"/>
              </a:rPr>
              <a:t>, participate in </a:t>
            </a:r>
            <a:r>
              <a:rPr lang="en-US" altLang="ko-KR" dirty="0" err="1">
                <a:ea typeface="굴림" charset="-127"/>
              </a:rPr>
              <a:t>transamination</a:t>
            </a:r>
            <a:r>
              <a:rPr lang="en-US" altLang="ko-KR" dirty="0">
                <a:ea typeface="굴림" charset="-127"/>
              </a:rPr>
              <a:t> at some point in their catabolism.</a:t>
            </a:r>
            <a:endParaRPr lang="ko-KR" altLang="en-US" dirty="0">
              <a:ea typeface="굴림"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Transamination</a:t>
            </a:r>
            <a:r>
              <a:rPr lang="en-US" altLang="ko-KR" sz="2400" b="1" dirty="0" smtClean="0">
                <a:ea typeface="굴림" charset="-127"/>
              </a:rPr>
              <a:t> reaction</a:t>
            </a:r>
            <a:endParaRPr lang="ko-KR" altLang="en-US" sz="2400" b="1" dirty="0">
              <a:ea typeface="굴림" charset="-127"/>
            </a:endParaRPr>
          </a:p>
        </p:txBody>
      </p:sp>
      <p:sp>
        <p:nvSpPr>
          <p:cNvPr id="3" name="TextBox 2"/>
          <p:cNvSpPr txBox="1"/>
          <p:nvPr/>
        </p:nvSpPr>
        <p:spPr>
          <a:xfrm>
            <a:off x="533400" y="1524000"/>
            <a:ext cx="3576685" cy="369332"/>
          </a:xfrm>
          <a:prstGeom prst="rect">
            <a:avLst/>
          </a:prstGeom>
          <a:noFill/>
        </p:spPr>
        <p:txBody>
          <a:bodyPr wrap="none" rtlCol="0">
            <a:spAutoFit/>
          </a:bodyPr>
          <a:lstStyle/>
          <a:p>
            <a:r>
              <a:rPr lang="en-US" altLang="ko-KR" b="1" dirty="0" smtClean="0"/>
              <a:t>Importance of </a:t>
            </a:r>
            <a:r>
              <a:rPr lang="en-US" altLang="ko-KR" b="1" dirty="0" err="1" smtClean="0"/>
              <a:t>transamination</a:t>
            </a:r>
            <a:endParaRPr lang="ko-KR" altLang="en-US" b="1" dirty="0"/>
          </a:p>
        </p:txBody>
      </p:sp>
      <p:sp>
        <p:nvSpPr>
          <p:cNvPr id="4" name="TextBox 3"/>
          <p:cNvSpPr txBox="1"/>
          <p:nvPr/>
        </p:nvSpPr>
        <p:spPr>
          <a:xfrm>
            <a:off x="1828800" y="2209800"/>
            <a:ext cx="6324600" cy="2308324"/>
          </a:xfrm>
          <a:prstGeom prst="rect">
            <a:avLst/>
          </a:prstGeom>
          <a:noFill/>
        </p:spPr>
        <p:txBody>
          <a:bodyPr wrap="square" rtlCol="0">
            <a:spAutoFit/>
          </a:bodyPr>
          <a:lstStyle/>
          <a:p>
            <a:pPr marL="342900" indent="-342900">
              <a:buAutoNum type="arabicPeriod"/>
            </a:pPr>
            <a:r>
              <a:rPr lang="en-US" altLang="ko-KR" dirty="0" err="1" smtClean="0"/>
              <a:t>Transamination</a:t>
            </a:r>
            <a:r>
              <a:rPr lang="en-US" altLang="ko-KR" dirty="0" smtClean="0"/>
              <a:t> involves both catabolism and anabolism of amino acids. It is ultimately responsible for the synthesis of non essential amino acids.</a:t>
            </a:r>
          </a:p>
          <a:p>
            <a:pPr marL="342900" indent="-342900">
              <a:buAutoNum type="arabicPeriod"/>
            </a:pPr>
            <a:r>
              <a:rPr lang="en-US" altLang="ko-KR" dirty="0" smtClean="0"/>
              <a:t>It provides a link </a:t>
            </a:r>
            <a:r>
              <a:rPr lang="en-US" altLang="ko-KR" dirty="0" err="1" smtClean="0"/>
              <a:t>betweenn</a:t>
            </a:r>
            <a:r>
              <a:rPr lang="en-US" altLang="ko-KR" dirty="0" smtClean="0"/>
              <a:t> fat, carbohydrate, and protein metabolism, as the </a:t>
            </a:r>
            <a:r>
              <a:rPr lang="en-US" altLang="ko-KR" dirty="0" err="1" smtClean="0"/>
              <a:t>keto</a:t>
            </a:r>
            <a:r>
              <a:rPr lang="en-US" altLang="ko-KR" dirty="0" smtClean="0"/>
              <a:t> acids come from metabolic cycle.</a:t>
            </a:r>
          </a:p>
          <a:p>
            <a:pPr marL="342900" indent="-342900">
              <a:buAutoNum type="arabicPeriod"/>
            </a:pPr>
            <a:r>
              <a:rPr lang="en-US" altLang="ko-KR" dirty="0" smtClean="0"/>
              <a:t>It serves as a missing link in the pathway of </a:t>
            </a:r>
            <a:r>
              <a:rPr lang="en-US" altLang="ko-KR" dirty="0" err="1" smtClean="0"/>
              <a:t>amonia</a:t>
            </a:r>
            <a:r>
              <a:rPr lang="en-US" altLang="ko-KR" dirty="0" smtClean="0"/>
              <a:t> formation.</a:t>
            </a:r>
            <a:endParaRPr lang="ko-KR" altLang="en-US" dirty="0"/>
          </a:p>
        </p:txBody>
      </p:sp>
      <p:sp>
        <p:nvSpPr>
          <p:cNvPr id="5" name="TextBox 4"/>
          <p:cNvSpPr txBox="1"/>
          <p:nvPr/>
        </p:nvSpPr>
        <p:spPr>
          <a:xfrm>
            <a:off x="523572" y="4659868"/>
            <a:ext cx="2312556" cy="369332"/>
          </a:xfrm>
          <a:prstGeom prst="rect">
            <a:avLst/>
          </a:prstGeom>
          <a:noFill/>
        </p:spPr>
        <p:txBody>
          <a:bodyPr wrap="none" rtlCol="0">
            <a:spAutoFit/>
          </a:bodyPr>
          <a:lstStyle/>
          <a:p>
            <a:r>
              <a:rPr lang="en-US" altLang="ko-KR" b="1" dirty="0" smtClean="0"/>
              <a:t>Clinical Importance</a:t>
            </a:r>
            <a:endParaRPr lang="ko-KR" altLang="en-US" b="1" dirty="0"/>
          </a:p>
        </p:txBody>
      </p:sp>
      <p:sp>
        <p:nvSpPr>
          <p:cNvPr id="6" name="TextBox 5"/>
          <p:cNvSpPr txBox="1"/>
          <p:nvPr/>
        </p:nvSpPr>
        <p:spPr>
          <a:xfrm>
            <a:off x="1828800" y="5257800"/>
            <a:ext cx="6553200" cy="1477328"/>
          </a:xfrm>
          <a:prstGeom prst="rect">
            <a:avLst/>
          </a:prstGeom>
          <a:noFill/>
        </p:spPr>
        <p:txBody>
          <a:bodyPr wrap="square" rtlCol="0">
            <a:spAutoFit/>
          </a:bodyPr>
          <a:lstStyle/>
          <a:p>
            <a:r>
              <a:rPr lang="en-US" altLang="ko-KR" dirty="0" smtClean="0"/>
              <a:t>Two </a:t>
            </a:r>
            <a:r>
              <a:rPr lang="en-US" altLang="ko-KR" dirty="0" err="1" smtClean="0"/>
              <a:t>aminotransferase</a:t>
            </a:r>
            <a:r>
              <a:rPr lang="en-US" altLang="ko-KR" dirty="0" smtClean="0"/>
              <a:t> are important for diagnostic purposes. </a:t>
            </a:r>
          </a:p>
          <a:p>
            <a:r>
              <a:rPr lang="en-US" altLang="ko-KR" dirty="0" smtClean="0"/>
              <a:t>These are:</a:t>
            </a:r>
          </a:p>
          <a:p>
            <a:r>
              <a:rPr lang="en-US" altLang="ko-KR" dirty="0" err="1" smtClean="0"/>
              <a:t>Aspartate</a:t>
            </a:r>
            <a:r>
              <a:rPr lang="en-US" altLang="ko-KR" dirty="0" smtClean="0"/>
              <a:t> </a:t>
            </a:r>
            <a:r>
              <a:rPr lang="en-US" altLang="ko-KR" dirty="0" err="1" smtClean="0"/>
              <a:t>aminotransferase</a:t>
            </a:r>
            <a:r>
              <a:rPr lang="en-US" altLang="ko-KR" dirty="0" smtClean="0"/>
              <a:t> (AST) and </a:t>
            </a:r>
            <a:r>
              <a:rPr lang="en-US" altLang="ko-KR" dirty="0" err="1" smtClean="0"/>
              <a:t>Alanine</a:t>
            </a:r>
            <a:r>
              <a:rPr lang="en-US" altLang="ko-KR" dirty="0" smtClean="0"/>
              <a:t> </a:t>
            </a:r>
            <a:r>
              <a:rPr lang="en-US" altLang="ko-KR" dirty="0" err="1" smtClean="0"/>
              <a:t>aminotransferase</a:t>
            </a:r>
            <a:r>
              <a:rPr lang="en-US" altLang="ko-KR" dirty="0" smtClean="0"/>
              <a:t>.</a:t>
            </a:r>
          </a:p>
          <a:p>
            <a:r>
              <a:rPr lang="en-US" altLang="ko-KR" dirty="0" smtClean="0"/>
              <a:t>AST and ALT are elevated in nearly all liver diseases.</a:t>
            </a: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447800" y="1523976"/>
            <a:ext cx="5943600" cy="369332"/>
          </a:xfrm>
          <a:prstGeom prst="rect">
            <a:avLst/>
          </a:prstGeom>
          <a:noFill/>
          <a:ln w="9525">
            <a:noFill/>
            <a:miter lim="800000"/>
            <a:headEnd/>
            <a:tailEnd/>
          </a:ln>
        </p:spPr>
        <p:txBody>
          <a:bodyPr>
            <a:spAutoFit/>
          </a:bodyPr>
          <a:lstStyle/>
          <a:p>
            <a:pPr algn="ctr"/>
            <a:r>
              <a:rPr lang="en-US" altLang="ko-KR" b="1" dirty="0">
                <a:ea typeface="굴림" charset="-127"/>
              </a:rPr>
              <a:t>Substrate specificity of </a:t>
            </a:r>
            <a:r>
              <a:rPr lang="en-US" altLang="ko-KR" b="1" dirty="0" err="1">
                <a:ea typeface="굴림" charset="-127"/>
              </a:rPr>
              <a:t>aminotransferases</a:t>
            </a:r>
            <a:endParaRPr lang="ko-KR" altLang="en-US" b="1" dirty="0">
              <a:ea typeface="굴림" charset="-127"/>
            </a:endParaRPr>
          </a:p>
        </p:txBody>
      </p:sp>
      <p:sp>
        <p:nvSpPr>
          <p:cNvPr id="13315" name="Rectangle 2"/>
          <p:cNvSpPr>
            <a:spLocks noChangeArrowheads="1"/>
          </p:cNvSpPr>
          <p:nvPr/>
        </p:nvSpPr>
        <p:spPr bwMode="auto">
          <a:xfrm>
            <a:off x="977900" y="2324185"/>
            <a:ext cx="7010400" cy="2862322"/>
          </a:xfrm>
          <a:prstGeom prst="rect">
            <a:avLst/>
          </a:prstGeom>
          <a:noFill/>
          <a:ln w="9525">
            <a:noFill/>
            <a:miter lim="800000"/>
            <a:headEnd/>
            <a:tailEnd/>
          </a:ln>
        </p:spPr>
        <p:txBody>
          <a:bodyPr>
            <a:spAutoFit/>
          </a:bodyPr>
          <a:lstStyle/>
          <a:p>
            <a:r>
              <a:rPr lang="en-US" altLang="ko-KR" dirty="0">
                <a:ea typeface="굴림" charset="-127"/>
              </a:rPr>
              <a:t>Each </a:t>
            </a:r>
            <a:r>
              <a:rPr lang="en-US" altLang="ko-KR" dirty="0" err="1">
                <a:ea typeface="굴림" charset="-127"/>
              </a:rPr>
              <a:t>aminotransferase</a:t>
            </a:r>
            <a:r>
              <a:rPr lang="en-US" altLang="ko-KR" dirty="0">
                <a:ea typeface="굴림" charset="-127"/>
              </a:rPr>
              <a:t> is specific for one or, at most, a few amino group donors.</a:t>
            </a:r>
          </a:p>
          <a:p>
            <a:endParaRPr lang="en-US" altLang="ko-KR" dirty="0">
              <a:ea typeface="굴림" charset="-127"/>
            </a:endParaRPr>
          </a:p>
          <a:p>
            <a:r>
              <a:rPr lang="en-US" altLang="ko-KR" b="1" dirty="0" err="1">
                <a:ea typeface="굴림" charset="-127"/>
              </a:rPr>
              <a:t>Aminotransferases</a:t>
            </a:r>
            <a:r>
              <a:rPr lang="en-US" altLang="ko-KR" dirty="0">
                <a:ea typeface="굴림" charset="-127"/>
              </a:rPr>
              <a:t> are named after the specific amino group donor, because the acceptor of the amino group is almost always α-</a:t>
            </a:r>
            <a:r>
              <a:rPr lang="en-US" altLang="ko-KR" dirty="0" err="1">
                <a:ea typeface="굴림" charset="-127"/>
              </a:rPr>
              <a:t>ketoglutarate</a:t>
            </a:r>
            <a:r>
              <a:rPr lang="en-US" altLang="ko-KR" dirty="0">
                <a:ea typeface="굴림" charset="-127"/>
              </a:rPr>
              <a:t>. </a:t>
            </a:r>
          </a:p>
          <a:p>
            <a:endParaRPr lang="en-US" altLang="ko-KR" dirty="0">
              <a:ea typeface="굴림" charset="-127"/>
            </a:endParaRPr>
          </a:p>
          <a:p>
            <a:r>
              <a:rPr lang="en-US" altLang="ko-KR" dirty="0">
                <a:ea typeface="굴림" charset="-127"/>
              </a:rPr>
              <a:t>The two most important </a:t>
            </a:r>
            <a:r>
              <a:rPr lang="en-US" altLang="ko-KR" dirty="0" err="1">
                <a:ea typeface="굴림" charset="-127"/>
              </a:rPr>
              <a:t>aminotransferase</a:t>
            </a:r>
            <a:r>
              <a:rPr lang="en-US" altLang="ko-KR" dirty="0">
                <a:ea typeface="굴림" charset="-127"/>
              </a:rPr>
              <a:t> reactions are catalyzed by </a:t>
            </a:r>
            <a:r>
              <a:rPr lang="en-US" altLang="ko-KR" b="1" dirty="0" err="1">
                <a:ea typeface="굴림" charset="-127"/>
              </a:rPr>
              <a:t>alanine</a:t>
            </a:r>
            <a:r>
              <a:rPr lang="en-US" altLang="ko-KR" b="1" dirty="0">
                <a:ea typeface="굴림" charset="-127"/>
              </a:rPr>
              <a:t> </a:t>
            </a:r>
            <a:r>
              <a:rPr lang="en-US" altLang="ko-KR" b="1" dirty="0" err="1">
                <a:ea typeface="굴림" charset="-127"/>
              </a:rPr>
              <a:t>aminotransferase</a:t>
            </a:r>
            <a:r>
              <a:rPr lang="en-US" altLang="ko-KR" b="1" dirty="0">
                <a:ea typeface="굴림" charset="-127"/>
              </a:rPr>
              <a:t> (ALT) </a:t>
            </a:r>
            <a:r>
              <a:rPr lang="en-US" altLang="ko-KR" dirty="0">
                <a:ea typeface="굴림" charset="-127"/>
              </a:rPr>
              <a:t>and </a:t>
            </a:r>
            <a:r>
              <a:rPr lang="en-US" altLang="ko-KR" b="1" dirty="0" err="1">
                <a:ea typeface="굴림" charset="-127"/>
              </a:rPr>
              <a:t>aspartate</a:t>
            </a:r>
            <a:r>
              <a:rPr lang="en-US" altLang="ko-KR" b="1" dirty="0">
                <a:ea typeface="굴림" charset="-127"/>
              </a:rPr>
              <a:t> </a:t>
            </a:r>
            <a:r>
              <a:rPr lang="en-US" altLang="ko-KR" b="1" dirty="0" err="1">
                <a:ea typeface="굴림" charset="-127"/>
              </a:rPr>
              <a:t>aminotransferase</a:t>
            </a:r>
            <a:r>
              <a:rPr lang="en-US" altLang="ko-KR" b="1" dirty="0">
                <a:ea typeface="굴림" charset="-127"/>
              </a:rPr>
              <a:t> (AST)</a:t>
            </a:r>
            <a:endParaRPr lang="ko-KR" altLang="en-US" b="1" dirty="0">
              <a:ea typeface="굴림" charset="-127"/>
            </a:endParaRPr>
          </a:p>
        </p:txBody>
      </p:sp>
      <p:sp>
        <p:nvSpPr>
          <p:cNvPr id="4" name="Rectangle 3"/>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914400" y="1966079"/>
            <a:ext cx="7315200" cy="2862322"/>
          </a:xfrm>
          <a:prstGeom prst="rect">
            <a:avLst/>
          </a:prstGeom>
          <a:noFill/>
          <a:ln w="9525">
            <a:noFill/>
            <a:miter lim="800000"/>
            <a:headEnd/>
            <a:tailEnd/>
          </a:ln>
        </p:spPr>
        <p:txBody>
          <a:bodyPr wrap="square">
            <a:spAutoFit/>
          </a:bodyPr>
          <a:lstStyle/>
          <a:p>
            <a:r>
              <a:rPr lang="en-US" altLang="ko-KR" dirty="0">
                <a:ea typeface="굴림" charset="-127"/>
              </a:rPr>
              <a:t>ALT is present in many tissues. The enzyme catalyzes the transfer of the amino group of </a:t>
            </a:r>
            <a:r>
              <a:rPr lang="en-US" altLang="ko-KR" dirty="0" err="1">
                <a:ea typeface="굴림" charset="-127"/>
              </a:rPr>
              <a:t>alanine</a:t>
            </a:r>
            <a:r>
              <a:rPr lang="en-US" altLang="ko-KR" dirty="0">
                <a:ea typeface="굴림" charset="-127"/>
              </a:rPr>
              <a:t> to α-</a:t>
            </a:r>
            <a:r>
              <a:rPr lang="en-US" altLang="ko-KR" dirty="0" err="1">
                <a:ea typeface="굴림" charset="-127"/>
              </a:rPr>
              <a:t>ketoglutarate</a:t>
            </a:r>
            <a:r>
              <a:rPr lang="en-US" altLang="ko-KR" dirty="0">
                <a:ea typeface="굴림" charset="-127"/>
              </a:rPr>
              <a:t>, resulting in the formation of </a:t>
            </a:r>
            <a:r>
              <a:rPr lang="en-US" altLang="ko-KR" dirty="0" err="1">
                <a:ea typeface="굴림" charset="-127"/>
              </a:rPr>
              <a:t>pyruvate</a:t>
            </a:r>
            <a:r>
              <a:rPr lang="en-US" altLang="ko-KR" dirty="0">
                <a:ea typeface="굴림" charset="-127"/>
              </a:rPr>
              <a:t> and glutamate. </a:t>
            </a:r>
          </a:p>
          <a:p>
            <a:endParaRPr lang="en-US" altLang="ko-KR" dirty="0">
              <a:ea typeface="굴림" charset="-127"/>
            </a:endParaRPr>
          </a:p>
          <a:p>
            <a:r>
              <a:rPr lang="en-US" altLang="ko-KR" dirty="0">
                <a:ea typeface="굴림" charset="-127"/>
              </a:rPr>
              <a:t>The reaction is readily reversible.</a:t>
            </a:r>
          </a:p>
          <a:p>
            <a:r>
              <a:rPr lang="en-US" altLang="ko-KR" dirty="0">
                <a:ea typeface="굴림" charset="-127"/>
              </a:rPr>
              <a:t>However, during amino acid catabolism, this enzyme (like most </a:t>
            </a:r>
            <a:r>
              <a:rPr lang="en-US" altLang="ko-KR" dirty="0" err="1">
                <a:ea typeface="굴림" charset="-127"/>
              </a:rPr>
              <a:t>aminotransferases</a:t>
            </a:r>
            <a:r>
              <a:rPr lang="en-US" altLang="ko-KR" dirty="0">
                <a:ea typeface="굴림" charset="-127"/>
              </a:rPr>
              <a:t>) functions in the direction of glutamate synthesis. </a:t>
            </a:r>
          </a:p>
          <a:p>
            <a:endParaRPr lang="en-US" altLang="ko-KR" dirty="0">
              <a:ea typeface="굴림" charset="-127"/>
            </a:endParaRPr>
          </a:p>
          <a:p>
            <a:r>
              <a:rPr lang="en-US" altLang="ko-KR" dirty="0">
                <a:ea typeface="굴림" charset="-127"/>
              </a:rPr>
              <a:t>Thus, glutamate, in effect, acts as a “collector” of nitrogen from </a:t>
            </a:r>
            <a:r>
              <a:rPr lang="en-US" altLang="ko-KR" dirty="0" err="1">
                <a:ea typeface="굴림" charset="-127"/>
              </a:rPr>
              <a:t>alanine</a:t>
            </a:r>
            <a:r>
              <a:rPr lang="en-US" altLang="ko-KR" dirty="0">
                <a:ea typeface="굴림" charset="-127"/>
              </a:rPr>
              <a:t>.</a:t>
            </a:r>
            <a:endParaRPr lang="ko-KR" altLang="en-US" dirty="0">
              <a:ea typeface="굴림" charset="-127"/>
            </a:endParaRPr>
          </a:p>
        </p:txBody>
      </p:sp>
      <p:sp>
        <p:nvSpPr>
          <p:cNvPr id="14339" name="Rectangle 2"/>
          <p:cNvSpPr>
            <a:spLocks noChangeArrowheads="1"/>
          </p:cNvSpPr>
          <p:nvPr/>
        </p:nvSpPr>
        <p:spPr bwMode="auto">
          <a:xfrm>
            <a:off x="2616160" y="1230868"/>
            <a:ext cx="4105355" cy="400110"/>
          </a:xfrm>
          <a:prstGeom prst="rect">
            <a:avLst/>
          </a:prstGeom>
          <a:noFill/>
          <a:ln w="9525">
            <a:noFill/>
            <a:miter lim="800000"/>
            <a:headEnd/>
            <a:tailEnd/>
          </a:ln>
        </p:spPr>
        <p:txBody>
          <a:bodyPr wrap="none">
            <a:spAutoFit/>
          </a:bodyPr>
          <a:lstStyle/>
          <a:p>
            <a:pPr algn="ctr"/>
            <a:r>
              <a:rPr lang="en-US" altLang="ko-KR" sz="2000" b="1" dirty="0" err="1">
                <a:ea typeface="굴림" charset="-127"/>
              </a:rPr>
              <a:t>Alanine</a:t>
            </a:r>
            <a:r>
              <a:rPr lang="en-US" altLang="ko-KR" sz="2000" b="1" dirty="0">
                <a:ea typeface="굴림" charset="-127"/>
              </a:rPr>
              <a:t> </a:t>
            </a:r>
            <a:r>
              <a:rPr lang="en-US" altLang="ko-KR" sz="2000" b="1" dirty="0" err="1">
                <a:ea typeface="굴림" charset="-127"/>
              </a:rPr>
              <a:t>aminotransferase</a:t>
            </a:r>
            <a:r>
              <a:rPr lang="en-US" altLang="ko-KR" sz="2000" b="1" dirty="0">
                <a:ea typeface="굴림" charset="-127"/>
              </a:rPr>
              <a:t> (ALT) </a:t>
            </a:r>
          </a:p>
        </p:txBody>
      </p:sp>
      <p:sp>
        <p:nvSpPr>
          <p:cNvPr id="6" name="Rectangle 5"/>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914400" y="1708150"/>
            <a:ext cx="7315200" cy="2031325"/>
          </a:xfrm>
          <a:prstGeom prst="rect">
            <a:avLst/>
          </a:prstGeom>
          <a:noFill/>
          <a:ln w="9525">
            <a:noFill/>
            <a:miter lim="800000"/>
            <a:headEnd/>
            <a:tailEnd/>
          </a:ln>
        </p:spPr>
        <p:txBody>
          <a:bodyPr wrap="square">
            <a:spAutoFit/>
          </a:bodyPr>
          <a:lstStyle/>
          <a:p>
            <a:r>
              <a:rPr lang="en-US" altLang="ko-KR" dirty="0">
                <a:ea typeface="굴림" charset="-127"/>
              </a:rPr>
              <a:t>AST is an exception to the rule that </a:t>
            </a:r>
            <a:r>
              <a:rPr lang="en-US" altLang="ko-KR" dirty="0" err="1">
                <a:ea typeface="굴림" charset="-127"/>
              </a:rPr>
              <a:t>aminotransferases</a:t>
            </a:r>
            <a:r>
              <a:rPr lang="en-US" altLang="ko-KR" dirty="0">
                <a:ea typeface="굴림" charset="-127"/>
              </a:rPr>
              <a:t> funnel amino groups to form glutamate. </a:t>
            </a:r>
          </a:p>
          <a:p>
            <a:endParaRPr lang="en-US" altLang="ko-KR" dirty="0">
              <a:ea typeface="굴림" charset="-127"/>
            </a:endParaRPr>
          </a:p>
          <a:p>
            <a:r>
              <a:rPr lang="en-US" altLang="ko-KR" dirty="0">
                <a:ea typeface="굴림" charset="-127"/>
              </a:rPr>
              <a:t>During amino acid catabolism, AST transfers</a:t>
            </a:r>
          </a:p>
          <a:p>
            <a:r>
              <a:rPr lang="en-US" altLang="ko-KR" dirty="0">
                <a:ea typeface="굴림" charset="-127"/>
              </a:rPr>
              <a:t>amino groups from glutamate to </a:t>
            </a:r>
            <a:r>
              <a:rPr lang="en-US" altLang="ko-KR" dirty="0" err="1">
                <a:ea typeface="굴림" charset="-127"/>
              </a:rPr>
              <a:t>oxaloacetate</a:t>
            </a:r>
            <a:r>
              <a:rPr lang="en-US" altLang="ko-KR" dirty="0">
                <a:ea typeface="굴림" charset="-127"/>
              </a:rPr>
              <a:t>, forming </a:t>
            </a:r>
            <a:r>
              <a:rPr lang="en-US" altLang="ko-KR" dirty="0" err="1">
                <a:ea typeface="굴림" charset="-127"/>
              </a:rPr>
              <a:t>aspartate</a:t>
            </a:r>
            <a:r>
              <a:rPr lang="en-US" altLang="ko-KR" dirty="0">
                <a:ea typeface="굴림" charset="-127"/>
              </a:rPr>
              <a:t>, which is used as a source of nitrogen in the urea cycle</a:t>
            </a:r>
          </a:p>
          <a:p>
            <a:r>
              <a:rPr lang="en-US" altLang="ko-KR" dirty="0">
                <a:ea typeface="굴림" charset="-127"/>
              </a:rPr>
              <a:t>The AST reaction is also reversible.</a:t>
            </a:r>
            <a:endParaRPr lang="ko-KR" altLang="en-US" dirty="0">
              <a:ea typeface="굴림" charset="-127"/>
            </a:endParaRPr>
          </a:p>
        </p:txBody>
      </p:sp>
      <p:sp>
        <p:nvSpPr>
          <p:cNvPr id="15363" name="Rectangle 2"/>
          <p:cNvSpPr>
            <a:spLocks noChangeArrowheads="1"/>
          </p:cNvSpPr>
          <p:nvPr/>
        </p:nvSpPr>
        <p:spPr bwMode="auto">
          <a:xfrm>
            <a:off x="2492890" y="1004767"/>
            <a:ext cx="4404283" cy="400110"/>
          </a:xfrm>
          <a:prstGeom prst="rect">
            <a:avLst/>
          </a:prstGeom>
          <a:noFill/>
          <a:ln w="9525">
            <a:noFill/>
            <a:miter lim="800000"/>
            <a:headEnd/>
            <a:tailEnd/>
          </a:ln>
        </p:spPr>
        <p:txBody>
          <a:bodyPr wrap="none">
            <a:spAutoFit/>
          </a:bodyPr>
          <a:lstStyle/>
          <a:p>
            <a:pPr algn="ctr"/>
            <a:r>
              <a:rPr lang="en-US" altLang="ko-KR" sz="2000" b="1" dirty="0" err="1">
                <a:ea typeface="굴림" charset="-127"/>
              </a:rPr>
              <a:t>Aspartate</a:t>
            </a:r>
            <a:r>
              <a:rPr lang="en-US" altLang="ko-KR" sz="2000" b="1" dirty="0">
                <a:ea typeface="굴림" charset="-127"/>
              </a:rPr>
              <a:t> </a:t>
            </a:r>
            <a:r>
              <a:rPr lang="en-US" altLang="ko-KR" sz="2000" b="1" dirty="0" err="1">
                <a:ea typeface="굴림" charset="-127"/>
              </a:rPr>
              <a:t>aminotransferase</a:t>
            </a:r>
            <a:r>
              <a:rPr lang="en-US" altLang="ko-KR" sz="2000" b="1" dirty="0">
                <a:ea typeface="굴림" charset="-127"/>
              </a:rPr>
              <a:t> (AST) </a:t>
            </a:r>
            <a:endParaRPr lang="ko-KR" altLang="en-US" sz="2000" b="1" dirty="0">
              <a:ea typeface="굴림" charset="-127"/>
            </a:endParaRPr>
          </a:p>
        </p:txBody>
      </p:sp>
      <p:sp>
        <p:nvSpPr>
          <p:cNvPr id="4" name="Rectangle 3"/>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251156" y="1429235"/>
            <a:ext cx="6311900" cy="369332"/>
          </a:xfrm>
          <a:prstGeom prst="rect">
            <a:avLst/>
          </a:prstGeom>
          <a:noFill/>
          <a:ln w="9525">
            <a:noFill/>
            <a:miter lim="800000"/>
            <a:headEnd/>
            <a:tailEnd/>
          </a:ln>
        </p:spPr>
        <p:txBody>
          <a:bodyPr>
            <a:spAutoFit/>
          </a:bodyPr>
          <a:lstStyle/>
          <a:p>
            <a:pPr algn="ctr"/>
            <a:r>
              <a:rPr lang="es-ES" altLang="ko-KR" b="1" dirty="0">
                <a:ea typeface="굴림" charset="-127"/>
              </a:rPr>
              <a:t> </a:t>
            </a:r>
            <a:r>
              <a:rPr lang="es-ES" altLang="ko-KR" b="1" dirty="0" err="1">
                <a:ea typeface="굴림" charset="-127"/>
              </a:rPr>
              <a:t>Diagnostic</a:t>
            </a:r>
            <a:r>
              <a:rPr lang="es-ES" altLang="ko-KR" b="1" dirty="0">
                <a:ea typeface="굴림" charset="-127"/>
              </a:rPr>
              <a:t> </a:t>
            </a:r>
            <a:r>
              <a:rPr lang="es-ES" altLang="ko-KR" b="1" dirty="0" err="1">
                <a:ea typeface="굴림" charset="-127"/>
              </a:rPr>
              <a:t>value</a:t>
            </a:r>
            <a:r>
              <a:rPr lang="es-ES" altLang="ko-KR" b="1" dirty="0">
                <a:ea typeface="굴림" charset="-127"/>
              </a:rPr>
              <a:t> of plasma </a:t>
            </a:r>
            <a:r>
              <a:rPr lang="es-ES" altLang="ko-KR" b="1" dirty="0" err="1">
                <a:ea typeface="굴림" charset="-127"/>
              </a:rPr>
              <a:t>aminotransferases</a:t>
            </a:r>
            <a:endParaRPr lang="ko-KR" altLang="en-US" b="1" dirty="0">
              <a:ea typeface="굴림" charset="-127"/>
            </a:endParaRPr>
          </a:p>
        </p:txBody>
      </p:sp>
      <p:sp>
        <p:nvSpPr>
          <p:cNvPr id="20483" name="Rectangle 2"/>
          <p:cNvSpPr>
            <a:spLocks noChangeArrowheads="1"/>
          </p:cNvSpPr>
          <p:nvPr/>
        </p:nvSpPr>
        <p:spPr bwMode="auto">
          <a:xfrm>
            <a:off x="762000" y="1906673"/>
            <a:ext cx="7772400" cy="3416300"/>
          </a:xfrm>
          <a:prstGeom prst="rect">
            <a:avLst/>
          </a:prstGeom>
          <a:noFill/>
          <a:ln w="9525">
            <a:noFill/>
            <a:miter lim="800000"/>
            <a:headEnd/>
            <a:tailEnd/>
          </a:ln>
        </p:spPr>
        <p:txBody>
          <a:bodyPr>
            <a:spAutoFit/>
          </a:bodyPr>
          <a:lstStyle/>
          <a:p>
            <a:r>
              <a:rPr lang="en-US" altLang="ko-KR">
                <a:ea typeface="굴림" charset="-127"/>
              </a:rPr>
              <a:t>Aminotransferases are normally intracellular enzymes, with the low levels found in the plasma representing the release of cellular contents during normal cell turnover. The presence of elevated plasma levels of aminotransferases indicates damage to cells rich in these enzymes. </a:t>
            </a:r>
          </a:p>
          <a:p>
            <a:endParaRPr lang="en-US" altLang="ko-KR">
              <a:ea typeface="굴림" charset="-127"/>
            </a:endParaRPr>
          </a:p>
          <a:p>
            <a:r>
              <a:rPr lang="en-US" altLang="ko-KR">
                <a:ea typeface="굴림" charset="-127"/>
              </a:rPr>
              <a:t>For example, physical trauma or a disease process can cause cell lysis, resulting in release of intracellular enzymes into the blood.</a:t>
            </a:r>
            <a:endParaRPr lang="ko-KR" altLang="en-US">
              <a:ea typeface="굴림" charset="-127"/>
            </a:endParaRPr>
          </a:p>
        </p:txBody>
      </p:sp>
      <p:sp>
        <p:nvSpPr>
          <p:cNvPr id="20484" name="Rectangle 3"/>
          <p:cNvSpPr>
            <a:spLocks noChangeArrowheads="1"/>
          </p:cNvSpPr>
          <p:nvPr/>
        </p:nvSpPr>
        <p:spPr bwMode="auto">
          <a:xfrm>
            <a:off x="808704" y="4227852"/>
            <a:ext cx="7696200" cy="830263"/>
          </a:xfrm>
          <a:prstGeom prst="rect">
            <a:avLst/>
          </a:prstGeom>
          <a:noFill/>
          <a:ln w="9525">
            <a:noFill/>
            <a:miter lim="800000"/>
            <a:headEnd/>
            <a:tailEnd/>
          </a:ln>
        </p:spPr>
        <p:txBody>
          <a:bodyPr>
            <a:spAutoFit/>
          </a:bodyPr>
          <a:lstStyle/>
          <a:p>
            <a:r>
              <a:rPr lang="en-US" altLang="ko-KR" dirty="0">
                <a:ea typeface="굴림" charset="-127"/>
              </a:rPr>
              <a:t>Two </a:t>
            </a:r>
            <a:r>
              <a:rPr lang="en-US" altLang="ko-KR" dirty="0" err="1">
                <a:ea typeface="굴림" charset="-127"/>
              </a:rPr>
              <a:t>aminotransferases</a:t>
            </a:r>
            <a:r>
              <a:rPr lang="en-US" altLang="ko-KR" dirty="0">
                <a:ea typeface="굴림" charset="-127"/>
              </a:rPr>
              <a:t>—AST and ALT—are of particular diagnostic value when they are found in the plasma.</a:t>
            </a:r>
            <a:endParaRPr lang="ko-KR" altLang="en-US" dirty="0">
              <a:ea typeface="굴림" charset="-127"/>
            </a:endParaRPr>
          </a:p>
        </p:txBody>
      </p:sp>
      <p:sp>
        <p:nvSpPr>
          <p:cNvPr id="5" name="Rectangle 4"/>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825500" y="1905085"/>
            <a:ext cx="7315200" cy="1754326"/>
          </a:xfrm>
          <a:prstGeom prst="rect">
            <a:avLst/>
          </a:prstGeom>
          <a:noFill/>
          <a:ln w="9525">
            <a:noFill/>
            <a:miter lim="800000"/>
            <a:headEnd/>
            <a:tailEnd/>
          </a:ln>
        </p:spPr>
        <p:txBody>
          <a:bodyPr>
            <a:spAutoFit/>
          </a:bodyPr>
          <a:lstStyle/>
          <a:p>
            <a:r>
              <a:rPr lang="en-US" altLang="ko-KR" dirty="0">
                <a:ea typeface="굴림" charset="-127"/>
              </a:rPr>
              <a:t>Plasma AST and ALT are elevated in nearly </a:t>
            </a:r>
            <a:r>
              <a:rPr lang="en-US" altLang="ko-KR" dirty="0" smtClean="0">
                <a:ea typeface="굴림" charset="-127"/>
              </a:rPr>
              <a:t>all liver </a:t>
            </a:r>
            <a:r>
              <a:rPr lang="en-US" altLang="ko-KR" dirty="0">
                <a:ea typeface="굴림" charset="-127"/>
              </a:rPr>
              <a:t>diseases, but are particularly high in conditions </a:t>
            </a:r>
            <a:r>
              <a:rPr lang="en-US" altLang="ko-KR" dirty="0" smtClean="0">
                <a:ea typeface="굴림" charset="-127"/>
              </a:rPr>
              <a:t>that cause </a:t>
            </a:r>
            <a:r>
              <a:rPr lang="en-US" altLang="ko-KR" dirty="0">
                <a:ea typeface="굴림" charset="-127"/>
              </a:rPr>
              <a:t>extensive cell necrosis, such as severe viral hepatitis, toxic injury, and prolonged circulatory collapse. ALT is more specific than AST for liver disease, but the latter is more sensitive because the liver contains larger amounts of AST.</a:t>
            </a:r>
          </a:p>
        </p:txBody>
      </p:sp>
      <p:sp>
        <p:nvSpPr>
          <p:cNvPr id="21507" name="Rectangle 2"/>
          <p:cNvSpPr>
            <a:spLocks noChangeArrowheads="1"/>
          </p:cNvSpPr>
          <p:nvPr/>
        </p:nvSpPr>
        <p:spPr bwMode="auto">
          <a:xfrm>
            <a:off x="3590925" y="1425660"/>
            <a:ext cx="1743234" cy="400110"/>
          </a:xfrm>
          <a:prstGeom prst="rect">
            <a:avLst/>
          </a:prstGeom>
          <a:noFill/>
          <a:ln w="9525">
            <a:noFill/>
            <a:miter lim="800000"/>
            <a:headEnd/>
            <a:tailEnd/>
          </a:ln>
        </p:spPr>
        <p:txBody>
          <a:bodyPr wrap="none">
            <a:spAutoFit/>
          </a:bodyPr>
          <a:lstStyle/>
          <a:p>
            <a:r>
              <a:rPr lang="en-US" altLang="ko-KR" sz="2000" b="1" dirty="0">
                <a:ea typeface="굴림" charset="-127"/>
              </a:rPr>
              <a:t>Liver disease</a:t>
            </a:r>
            <a:endParaRPr lang="ko-KR" altLang="en-US" sz="2000" b="1" dirty="0">
              <a:ea typeface="굴림" charset="-127"/>
            </a:endParaRPr>
          </a:p>
        </p:txBody>
      </p:sp>
      <p:sp>
        <p:nvSpPr>
          <p:cNvPr id="4" name="Rectangle 3"/>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423200"/>
            <a:ext cx="7239000" cy="1754326"/>
          </a:xfrm>
          <a:prstGeom prst="rect">
            <a:avLst/>
          </a:prstGeom>
        </p:spPr>
        <p:txBody>
          <a:bodyPr wrap="square">
            <a:spAutoFit/>
          </a:bodyPr>
          <a:lstStyle/>
          <a:p>
            <a:r>
              <a:rPr lang="en-US" altLang="ko-KR" dirty="0" smtClean="0">
                <a:latin typeface="+mn-ea"/>
                <a:cs typeface="Tahoma" pitchFamily="34" charset="0"/>
              </a:rPr>
              <a:t>The amino acids, the final class of </a:t>
            </a:r>
            <a:r>
              <a:rPr lang="en-US" altLang="ko-KR" dirty="0" err="1" smtClean="0">
                <a:latin typeface="+mn-ea"/>
                <a:cs typeface="Tahoma" pitchFamily="34" charset="0"/>
              </a:rPr>
              <a:t>biomolecules</a:t>
            </a:r>
            <a:r>
              <a:rPr lang="en-US" altLang="ko-KR" dirty="0" smtClean="0">
                <a:latin typeface="+mn-ea"/>
                <a:cs typeface="Tahoma" pitchFamily="34" charset="0"/>
              </a:rPr>
              <a:t> that, through their </a:t>
            </a:r>
          </a:p>
          <a:p>
            <a:r>
              <a:rPr lang="en-US" altLang="ko-KR" dirty="0" smtClean="0">
                <a:latin typeface="+mn-ea"/>
                <a:cs typeface="Tahoma" pitchFamily="34" charset="0"/>
              </a:rPr>
              <a:t>oxidative degradation, make a significant contribution to the generation of metabolic energy. The fraction of metabolic energy obtained from amino acids, whether they are derived from dietary protein or from tissue protein, varies greatly with the type of </a:t>
            </a:r>
          </a:p>
          <a:p>
            <a:r>
              <a:rPr lang="en-US" altLang="ko-KR" dirty="0" smtClean="0">
                <a:latin typeface="+mn-ea"/>
                <a:cs typeface="Tahoma" pitchFamily="34" charset="0"/>
              </a:rPr>
              <a:t>organism and with metabolic conditions.</a:t>
            </a:r>
            <a:endParaRPr lang="ko-KR" altLang="en-US" dirty="0">
              <a:latin typeface="+mn-ea"/>
              <a:cs typeface="Tahoma" pitchFamily="34" charset="0"/>
            </a:endParaRPr>
          </a:p>
        </p:txBody>
      </p:sp>
      <p:sp>
        <p:nvSpPr>
          <p:cNvPr id="5" name="Rectangle 4"/>
          <p:cNvSpPr/>
          <p:nvPr/>
        </p:nvSpPr>
        <p:spPr>
          <a:xfrm>
            <a:off x="914400" y="3411780"/>
            <a:ext cx="7315200" cy="1477328"/>
          </a:xfrm>
          <a:prstGeom prst="rect">
            <a:avLst/>
          </a:prstGeom>
        </p:spPr>
        <p:txBody>
          <a:bodyPr wrap="square">
            <a:spAutoFit/>
          </a:bodyPr>
          <a:lstStyle/>
          <a:p>
            <a:r>
              <a:rPr lang="en-US" altLang="ko-KR" dirty="0" smtClean="0">
                <a:latin typeface="Tahoma" pitchFamily="34" charset="0"/>
                <a:ea typeface="Tahoma" pitchFamily="34" charset="0"/>
                <a:cs typeface="Tahoma" pitchFamily="34" charset="0"/>
              </a:rPr>
              <a:t>Carnivores can obtain (immediately following a meal) up to 90% </a:t>
            </a:r>
          </a:p>
          <a:p>
            <a:r>
              <a:rPr lang="en-US" altLang="ko-KR" dirty="0" smtClean="0">
                <a:latin typeface="Tahoma" pitchFamily="34" charset="0"/>
                <a:ea typeface="Tahoma" pitchFamily="34" charset="0"/>
                <a:cs typeface="Tahoma" pitchFamily="34" charset="0"/>
              </a:rPr>
              <a:t>of their energy requirements from amino acid oxidation, whereas herbivores may fill only a small fraction of their energy needs by this route. </a:t>
            </a:r>
          </a:p>
          <a:p>
            <a:endParaRPr lang="en-US" altLang="ko-KR" dirty="0">
              <a:latin typeface="Tahoma" pitchFamily="34" charset="0"/>
              <a:ea typeface="Tahoma" pitchFamily="34" charset="0"/>
              <a:cs typeface="Tahoma" pitchFamily="34" charset="0"/>
            </a:endParaRPr>
          </a:p>
        </p:txBody>
      </p:sp>
      <p:sp>
        <p:nvSpPr>
          <p:cNvPr id="6" name="Rectangle 5"/>
          <p:cNvSpPr/>
          <p:nvPr/>
        </p:nvSpPr>
        <p:spPr>
          <a:xfrm>
            <a:off x="914400" y="4761276"/>
            <a:ext cx="7315200" cy="923330"/>
          </a:xfrm>
          <a:prstGeom prst="rect">
            <a:avLst/>
          </a:prstGeom>
        </p:spPr>
        <p:txBody>
          <a:bodyPr wrap="square">
            <a:spAutoFit/>
          </a:bodyPr>
          <a:lstStyle/>
          <a:p>
            <a:r>
              <a:rPr lang="en-US" altLang="ko-KR" dirty="0" smtClean="0">
                <a:latin typeface="+mn-ea"/>
                <a:cs typeface="Tahoma" pitchFamily="34" charset="0"/>
              </a:rPr>
              <a:t>Most microorganisms can scavenge amino acids from their environment and use them as fuel when required by metabolic conditions.</a:t>
            </a:r>
            <a:endParaRPr lang="ko-KR" altLang="en-US" dirty="0">
              <a:latin typeface="+mn-ea"/>
              <a:cs typeface="Tahoma" pitchFamily="34" charset="0"/>
            </a:endParaRPr>
          </a:p>
        </p:txBody>
      </p:sp>
      <p:sp>
        <p:nvSpPr>
          <p:cNvPr id="7" name="TextBox 6"/>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Introduction</a:t>
            </a:r>
            <a:endParaRPr lang="ko-KR" alt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371600" y="1905000"/>
            <a:ext cx="6553200" cy="1570038"/>
          </a:xfrm>
          <a:prstGeom prst="rect">
            <a:avLst/>
          </a:prstGeom>
          <a:noFill/>
          <a:ln w="9525">
            <a:noFill/>
            <a:miter lim="800000"/>
            <a:headEnd/>
            <a:tailEnd/>
          </a:ln>
        </p:spPr>
        <p:txBody>
          <a:bodyPr>
            <a:spAutoFit/>
          </a:bodyPr>
          <a:lstStyle/>
          <a:p>
            <a:r>
              <a:rPr lang="en-US" altLang="ko-KR">
                <a:ea typeface="굴림" charset="-127"/>
              </a:rPr>
              <a:t>Aminotransferases may be elevated in nonhepatic disease, such as myocardial infarction and muscle disorders. However, these disorders can usually be distinguished clinically from liver disease.</a:t>
            </a:r>
            <a:endParaRPr lang="ko-KR" altLang="en-US">
              <a:ea typeface="굴림" charset="-127"/>
            </a:endParaRPr>
          </a:p>
        </p:txBody>
      </p:sp>
      <p:sp>
        <p:nvSpPr>
          <p:cNvPr id="22531" name="Rectangle 2"/>
          <p:cNvSpPr>
            <a:spLocks noChangeArrowheads="1"/>
          </p:cNvSpPr>
          <p:nvPr/>
        </p:nvSpPr>
        <p:spPr bwMode="auto">
          <a:xfrm>
            <a:off x="3276600" y="1219200"/>
            <a:ext cx="2570127" cy="400110"/>
          </a:xfrm>
          <a:prstGeom prst="rect">
            <a:avLst/>
          </a:prstGeom>
          <a:noFill/>
          <a:ln w="9525">
            <a:noFill/>
            <a:miter lim="800000"/>
            <a:headEnd/>
            <a:tailEnd/>
          </a:ln>
        </p:spPr>
        <p:txBody>
          <a:bodyPr wrap="none">
            <a:spAutoFit/>
          </a:bodyPr>
          <a:lstStyle/>
          <a:p>
            <a:r>
              <a:rPr lang="en-US" altLang="ko-KR" sz="2000" b="1" dirty="0" err="1">
                <a:ea typeface="굴림" charset="-127"/>
              </a:rPr>
              <a:t>Nonhepatic</a:t>
            </a:r>
            <a:r>
              <a:rPr lang="en-US" altLang="ko-KR" sz="2000" b="1" dirty="0">
                <a:ea typeface="굴림" charset="-127"/>
              </a:rPr>
              <a:t> disease</a:t>
            </a:r>
            <a:endParaRPr lang="ko-KR" altLang="en-US" sz="2000" b="1" dirty="0">
              <a:ea typeface="굴림" charset="-127"/>
            </a:endParaRPr>
          </a:p>
        </p:txBody>
      </p:sp>
      <p:sp>
        <p:nvSpPr>
          <p:cNvPr id="4" name="Rectangle 3"/>
          <p:cNvSpPr>
            <a:spLocks noChangeArrowheads="1"/>
          </p:cNvSpPr>
          <p:nvPr/>
        </p:nvSpPr>
        <p:spPr bwMode="auto">
          <a:xfrm>
            <a:off x="1" y="0"/>
            <a:ext cx="9143999"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err="1" smtClean="0">
                <a:ea typeface="굴림" charset="-127"/>
              </a:rPr>
              <a:t>Aminotransferase</a:t>
            </a:r>
            <a:endParaRPr lang="ko-KR" altLang="en-US" sz="2400" b="1" dirty="0">
              <a:ea typeface="굴림"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Oxidative </a:t>
            </a:r>
            <a:r>
              <a:rPr lang="en-US" altLang="ko-KR" sz="2800" b="1" dirty="0" err="1" smtClean="0"/>
              <a:t>deamination</a:t>
            </a:r>
            <a:endParaRPr lang="ko-KR" altLang="en-US" sz="2800" b="1" dirty="0"/>
          </a:p>
        </p:txBody>
      </p:sp>
      <p:sp>
        <p:nvSpPr>
          <p:cNvPr id="4" name="Rectangle 2"/>
          <p:cNvSpPr>
            <a:spLocks noChangeArrowheads="1"/>
          </p:cNvSpPr>
          <p:nvPr/>
        </p:nvSpPr>
        <p:spPr bwMode="auto">
          <a:xfrm>
            <a:off x="838200" y="2116380"/>
            <a:ext cx="7543800" cy="1477328"/>
          </a:xfrm>
          <a:prstGeom prst="rect">
            <a:avLst/>
          </a:prstGeom>
          <a:noFill/>
          <a:ln w="9525">
            <a:noFill/>
            <a:miter lim="800000"/>
            <a:headEnd/>
            <a:tailEnd/>
          </a:ln>
        </p:spPr>
        <p:txBody>
          <a:bodyPr wrap="square">
            <a:spAutoFit/>
          </a:bodyPr>
          <a:lstStyle/>
          <a:p>
            <a:r>
              <a:rPr lang="en-US" altLang="ko-KR" dirty="0">
                <a:ea typeface="굴림" charset="-127"/>
              </a:rPr>
              <a:t>The  amino  groups  from  many  of the </a:t>
            </a:r>
            <a:r>
              <a:rPr lang="el-GR" altLang="ko-KR" dirty="0"/>
              <a:t>α</a:t>
            </a:r>
            <a:r>
              <a:rPr lang="en-US" altLang="ko-KR" dirty="0">
                <a:ea typeface="굴림" charset="-127"/>
              </a:rPr>
              <a:t>-amino  acids  are  collected  in  the  liver  in  the  form  of  the amino  group of  L-glutamate  </a:t>
            </a:r>
            <a:r>
              <a:rPr lang="en-US" altLang="ko-KR" dirty="0" smtClean="0">
                <a:ea typeface="굴림" charset="-127"/>
              </a:rPr>
              <a:t>molecules coupled with oxidation.  </a:t>
            </a:r>
            <a:r>
              <a:rPr lang="en-US" altLang="ko-KR" b="1" i="1" dirty="0">
                <a:ea typeface="굴림" charset="-127"/>
              </a:rPr>
              <a:t>These  amino groups  must next be removed  from  glutamate  to  prepare  them  for  excretion.</a:t>
            </a:r>
            <a:endParaRPr lang="ko-KR" altLang="en-US" b="1" i="1" dirty="0">
              <a:ea typeface="굴림" charset="-127"/>
            </a:endParaRPr>
          </a:p>
        </p:txBody>
      </p:sp>
      <p:sp>
        <p:nvSpPr>
          <p:cNvPr id="5" name="Rectangle 3"/>
          <p:cNvSpPr>
            <a:spLocks noChangeArrowheads="1"/>
          </p:cNvSpPr>
          <p:nvPr/>
        </p:nvSpPr>
        <p:spPr bwMode="auto">
          <a:xfrm>
            <a:off x="838200" y="3775584"/>
            <a:ext cx="7391400" cy="1754326"/>
          </a:xfrm>
          <a:prstGeom prst="rect">
            <a:avLst/>
          </a:prstGeom>
          <a:noFill/>
          <a:ln w="9525">
            <a:noFill/>
            <a:miter lim="800000"/>
            <a:headEnd/>
            <a:tailEnd/>
          </a:ln>
        </p:spPr>
        <p:txBody>
          <a:bodyPr wrap="square">
            <a:spAutoFit/>
          </a:bodyPr>
          <a:lstStyle/>
          <a:p>
            <a:r>
              <a:rPr lang="en-US" altLang="ko-KR" b="1" dirty="0">
                <a:ea typeface="굴림" charset="-127"/>
              </a:rPr>
              <a:t>In  </a:t>
            </a:r>
            <a:r>
              <a:rPr lang="en-US" altLang="ko-KR" b="1" dirty="0" err="1">
                <a:ea typeface="굴림" charset="-127"/>
              </a:rPr>
              <a:t>hepatocytes</a:t>
            </a:r>
            <a:r>
              <a:rPr lang="en-US" altLang="ko-KR" dirty="0">
                <a:ea typeface="굴림" charset="-127"/>
              </a:rPr>
              <a:t>,  glutamate  is transported  from  the  </a:t>
            </a:r>
            <a:r>
              <a:rPr lang="en-US" altLang="ko-KR" dirty="0" err="1">
                <a:ea typeface="굴림" charset="-127"/>
              </a:rPr>
              <a:t>cytosol</a:t>
            </a:r>
            <a:r>
              <a:rPr lang="en-US" altLang="ko-KR" dirty="0">
                <a:ea typeface="굴림" charset="-127"/>
              </a:rPr>
              <a:t>  into  mitochondria,  where  it undergoes  </a:t>
            </a:r>
            <a:r>
              <a:rPr lang="en-US" altLang="ko-KR" b="1" dirty="0">
                <a:ea typeface="굴림" charset="-127"/>
              </a:rPr>
              <a:t>oxidative  </a:t>
            </a:r>
            <a:r>
              <a:rPr lang="en-US" altLang="ko-KR" b="1" dirty="0" err="1">
                <a:ea typeface="굴림" charset="-127"/>
              </a:rPr>
              <a:t>deamination</a:t>
            </a:r>
            <a:r>
              <a:rPr lang="en-US" altLang="ko-KR" dirty="0">
                <a:ea typeface="굴림" charset="-127"/>
              </a:rPr>
              <a:t>  catalyzed  by  </a:t>
            </a:r>
            <a:r>
              <a:rPr lang="en-US" altLang="ko-KR" b="1" dirty="0">
                <a:ea typeface="굴림" charset="-127"/>
              </a:rPr>
              <a:t>L-glutamate </a:t>
            </a:r>
            <a:r>
              <a:rPr lang="en-US" altLang="ko-KR" b="1" dirty="0" err="1">
                <a:ea typeface="굴림" charset="-127"/>
              </a:rPr>
              <a:t>dehydrogenase</a:t>
            </a:r>
            <a:r>
              <a:rPr lang="en-US" altLang="ko-KR" b="1" dirty="0">
                <a:ea typeface="굴림" charset="-127"/>
              </a:rPr>
              <a:t>. </a:t>
            </a:r>
          </a:p>
          <a:p>
            <a:endParaRPr lang="en-US" altLang="ko-KR" dirty="0" smtClean="0">
              <a:ea typeface="굴림" charset="-127"/>
            </a:endParaRPr>
          </a:p>
          <a:p>
            <a:r>
              <a:rPr lang="en-US" altLang="ko-KR" dirty="0" smtClean="0">
                <a:ea typeface="굴림" charset="-127"/>
              </a:rPr>
              <a:t>It  </a:t>
            </a:r>
            <a:r>
              <a:rPr lang="en-US" altLang="ko-KR" dirty="0">
                <a:ea typeface="굴림" charset="-127"/>
              </a:rPr>
              <a:t>is the  only  enzyme  that  can  use  either  </a:t>
            </a:r>
            <a:r>
              <a:rPr lang="en-US" altLang="ko-KR" dirty="0" err="1">
                <a:ea typeface="굴림" charset="-127"/>
              </a:rPr>
              <a:t>NAD</a:t>
            </a:r>
            <a:r>
              <a:rPr lang="en-US" altLang="ko-KR" dirty="0">
                <a:ea typeface="굴림" charset="-127"/>
              </a:rPr>
              <a:t>+  or  </a:t>
            </a:r>
            <a:r>
              <a:rPr lang="en-US" altLang="ko-KR" dirty="0" err="1">
                <a:ea typeface="굴림" charset="-127"/>
              </a:rPr>
              <a:t>NADP</a:t>
            </a:r>
            <a:r>
              <a:rPr lang="en-US" altLang="ko-KR" dirty="0">
                <a:ea typeface="굴림" charset="-127"/>
              </a:rPr>
              <a:t>+  as the  acceptor  of  reducing  equivalent.</a:t>
            </a:r>
            <a:endParaRPr lang="ko-KR" altLang="en-US" dirty="0">
              <a:ea typeface="굴림" charset="-127"/>
            </a:endParaRPr>
          </a:p>
        </p:txBody>
      </p:sp>
      <p:sp>
        <p:nvSpPr>
          <p:cNvPr id="6" name="Rectangle 5"/>
          <p:cNvSpPr/>
          <p:nvPr/>
        </p:nvSpPr>
        <p:spPr>
          <a:xfrm>
            <a:off x="914400" y="5554435"/>
            <a:ext cx="7315200" cy="923330"/>
          </a:xfrm>
          <a:prstGeom prst="rect">
            <a:avLst/>
          </a:prstGeom>
        </p:spPr>
        <p:txBody>
          <a:bodyPr wrap="square">
            <a:spAutoFit/>
          </a:bodyPr>
          <a:lstStyle/>
          <a:p>
            <a:r>
              <a:rPr lang="en-US" altLang="ko-KR" dirty="0" smtClean="0"/>
              <a:t>Purpose oxidative </a:t>
            </a:r>
            <a:r>
              <a:rPr lang="en-US" altLang="ko-KR" dirty="0" err="1" smtClean="0"/>
              <a:t>deamination</a:t>
            </a:r>
            <a:r>
              <a:rPr lang="en-US" altLang="ko-KR" dirty="0" smtClean="0"/>
              <a:t> is to provide </a:t>
            </a:r>
            <a:r>
              <a:rPr lang="en-US" altLang="ko-KR" dirty="0" err="1" smtClean="0"/>
              <a:t>NH3</a:t>
            </a:r>
            <a:r>
              <a:rPr lang="en-US" altLang="ko-KR" dirty="0" smtClean="0"/>
              <a:t> for </a:t>
            </a:r>
            <a:r>
              <a:rPr lang="en-US" altLang="ko-KR" b="1" dirty="0" smtClean="0"/>
              <a:t>urea synthesis </a:t>
            </a:r>
            <a:r>
              <a:rPr lang="en-US" altLang="ko-KR" dirty="0" smtClean="0"/>
              <a:t>and α-</a:t>
            </a:r>
            <a:r>
              <a:rPr lang="en-US" altLang="ko-KR" dirty="0" err="1" smtClean="0"/>
              <a:t>Keto</a:t>
            </a:r>
            <a:r>
              <a:rPr lang="en-US" altLang="ko-KR" dirty="0" smtClean="0"/>
              <a:t> acids for a variety of reactions including </a:t>
            </a:r>
            <a:r>
              <a:rPr lang="en-US" altLang="ko-KR" b="1" dirty="0" smtClean="0"/>
              <a:t>energy generations</a:t>
            </a:r>
            <a:endParaRPr lang="ko-KR" altLang="en-US" b="1" dirty="0"/>
          </a:p>
        </p:txBody>
      </p:sp>
      <p:sp>
        <p:nvSpPr>
          <p:cNvPr id="7" name="Rectangle 6"/>
          <p:cNvSpPr/>
          <p:nvPr/>
        </p:nvSpPr>
        <p:spPr>
          <a:xfrm>
            <a:off x="1828800" y="995508"/>
            <a:ext cx="5486400" cy="923330"/>
          </a:xfrm>
          <a:prstGeom prst="rect">
            <a:avLst/>
          </a:prstGeom>
        </p:spPr>
        <p:txBody>
          <a:bodyPr wrap="square">
            <a:spAutoFit/>
          </a:bodyPr>
          <a:lstStyle/>
          <a:p>
            <a:r>
              <a:rPr lang="en-US" altLang="ko-KR" b="1" dirty="0" smtClean="0">
                <a:solidFill>
                  <a:srgbClr val="0070C0"/>
                </a:solidFill>
              </a:rPr>
              <a:t>Oxidative </a:t>
            </a:r>
            <a:r>
              <a:rPr lang="en-US" altLang="ko-KR" b="1" dirty="0" err="1" smtClean="0">
                <a:solidFill>
                  <a:srgbClr val="0070C0"/>
                </a:solidFill>
              </a:rPr>
              <a:t>deamination</a:t>
            </a:r>
            <a:r>
              <a:rPr lang="en-US" altLang="ko-KR" b="1" dirty="0" smtClean="0">
                <a:solidFill>
                  <a:srgbClr val="0070C0"/>
                </a:solidFill>
              </a:rPr>
              <a:t> is  the  liberation  of free  ammonia  from the  amino group of  </a:t>
            </a:r>
            <a:r>
              <a:rPr lang="en-US" altLang="ko-KR" b="1" dirty="0" err="1" smtClean="0">
                <a:solidFill>
                  <a:srgbClr val="0070C0"/>
                </a:solidFill>
              </a:rPr>
              <a:t>aminoacids</a:t>
            </a:r>
            <a:r>
              <a:rPr lang="en-US" altLang="ko-KR" b="1" dirty="0" smtClean="0">
                <a:solidFill>
                  <a:srgbClr val="0070C0"/>
                </a:solidFill>
              </a:rPr>
              <a:t> coupled  with  oxidation. </a:t>
            </a:r>
            <a:endParaRPr lang="ko-KR" altLang="en-US"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_18_07"/>
          <p:cNvPicPr>
            <a:picLocks noChangeAspect="1" noChangeArrowheads="1"/>
          </p:cNvPicPr>
          <p:nvPr/>
        </p:nvPicPr>
        <p:blipFill>
          <a:blip r:embed="rId2" cstate="print"/>
          <a:srcRect b="7970"/>
          <a:stretch>
            <a:fillRect/>
          </a:stretch>
        </p:blipFill>
        <p:spPr bwMode="auto">
          <a:xfrm>
            <a:off x="57103" y="661952"/>
            <a:ext cx="4259262" cy="4632930"/>
          </a:xfrm>
          <a:prstGeom prst="rect">
            <a:avLst/>
          </a:prstGeom>
          <a:noFill/>
          <a:ln w="9525">
            <a:noFill/>
            <a:miter lim="800000"/>
            <a:headEnd/>
            <a:tailEnd/>
          </a:ln>
        </p:spPr>
      </p:pic>
      <p:sp>
        <p:nvSpPr>
          <p:cNvPr id="3" name="Rectangle 2"/>
          <p:cNvSpPr>
            <a:spLocks noChangeArrowheads="1"/>
          </p:cNvSpPr>
          <p:nvPr/>
        </p:nvSpPr>
        <p:spPr bwMode="auto">
          <a:xfrm>
            <a:off x="3524250" y="4029790"/>
            <a:ext cx="5562600" cy="1815882"/>
          </a:xfrm>
          <a:prstGeom prst="rect">
            <a:avLst/>
          </a:prstGeom>
          <a:noFill/>
          <a:ln w="9525">
            <a:noFill/>
            <a:miter lim="800000"/>
            <a:headEnd/>
            <a:tailEnd/>
          </a:ln>
        </p:spPr>
        <p:txBody>
          <a:bodyPr>
            <a:spAutoFit/>
          </a:bodyPr>
          <a:lstStyle/>
          <a:p>
            <a:r>
              <a:rPr lang="en-US" altLang="ko-KR" sz="1600" dirty="0" smtClean="0">
                <a:ea typeface="굴림" charset="-127"/>
              </a:rPr>
              <a:t>The  </a:t>
            </a:r>
            <a:r>
              <a:rPr lang="en-US" altLang="ko-KR" sz="1600" dirty="0">
                <a:ea typeface="굴림" charset="-127"/>
              </a:rPr>
              <a:t>glutamate  </a:t>
            </a:r>
            <a:r>
              <a:rPr lang="en-US" altLang="ko-KR" sz="1600" dirty="0" err="1">
                <a:ea typeface="굴림" charset="-127"/>
              </a:rPr>
              <a:t>dehydrogenase</a:t>
            </a:r>
            <a:r>
              <a:rPr lang="en-US" altLang="ko-KR" sz="1600" dirty="0">
                <a:ea typeface="굴림" charset="-127"/>
              </a:rPr>
              <a:t>  of mammalian  liver  has  the  unusual  capacity  to use  either  </a:t>
            </a:r>
            <a:r>
              <a:rPr lang="en-US" altLang="ko-KR" sz="1600" dirty="0" err="1">
                <a:ea typeface="굴림" charset="-127"/>
              </a:rPr>
              <a:t>NAD</a:t>
            </a:r>
            <a:r>
              <a:rPr lang="en-US" altLang="ko-KR" sz="1600" dirty="0">
                <a:ea typeface="굴림" charset="-127"/>
              </a:rPr>
              <a:t>*  or </a:t>
            </a:r>
            <a:r>
              <a:rPr lang="en-US" altLang="ko-KR" sz="1600" dirty="0" err="1">
                <a:ea typeface="굴림" charset="-127"/>
              </a:rPr>
              <a:t>NADP</a:t>
            </a:r>
            <a:r>
              <a:rPr lang="en-US" altLang="ko-KR" sz="1600" dirty="0">
                <a:ea typeface="굴림" charset="-127"/>
              </a:rPr>
              <a:t>+  as  cofactor.  </a:t>
            </a:r>
          </a:p>
          <a:p>
            <a:endParaRPr lang="en-US" altLang="ko-KR" sz="1600" dirty="0" smtClean="0">
              <a:ea typeface="굴림" charset="-127"/>
            </a:endParaRPr>
          </a:p>
          <a:p>
            <a:r>
              <a:rPr lang="en-US" altLang="ko-KR" sz="1600" dirty="0" smtClean="0">
                <a:ea typeface="굴림" charset="-127"/>
              </a:rPr>
              <a:t>The  </a:t>
            </a:r>
            <a:r>
              <a:rPr lang="en-US" altLang="ko-KR" sz="1600" dirty="0">
                <a:ea typeface="굴림" charset="-127"/>
              </a:rPr>
              <a:t>glutamate </a:t>
            </a:r>
            <a:r>
              <a:rPr lang="en-US" altLang="ko-KR" sz="1600" dirty="0" err="1">
                <a:ea typeface="굴림" charset="-127"/>
              </a:rPr>
              <a:t>dehydrogenases</a:t>
            </a:r>
            <a:r>
              <a:rPr lang="en-US" altLang="ko-KR" sz="1600" dirty="0">
                <a:ea typeface="굴림" charset="-127"/>
              </a:rPr>
              <a:t> of  plants  and  microorganisms  are  generally  specific  for  one  or  the  other</a:t>
            </a:r>
            <a:r>
              <a:rPr lang="en-US" altLang="ko-KR" sz="1600" dirty="0" smtClean="0">
                <a:ea typeface="굴림" charset="-127"/>
              </a:rPr>
              <a:t>.</a:t>
            </a:r>
            <a:endParaRPr lang="en-US" altLang="ko-KR" sz="1600" dirty="0">
              <a:ea typeface="굴림" charset="-127"/>
            </a:endParaRPr>
          </a:p>
        </p:txBody>
      </p:sp>
      <p:sp>
        <p:nvSpPr>
          <p:cNvPr id="4" name="TextBox 3"/>
          <p:cNvSpPr txBox="1"/>
          <p:nvPr/>
        </p:nvSpPr>
        <p:spPr>
          <a:xfrm>
            <a:off x="0" y="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Oxidative </a:t>
            </a:r>
            <a:r>
              <a:rPr lang="en-US" altLang="ko-KR" sz="2800" b="1" dirty="0" err="1" smtClean="0"/>
              <a:t>deamination</a:t>
            </a:r>
            <a:endParaRPr lang="ko-KR" altLang="en-US" sz="2800" b="1" dirty="0"/>
          </a:p>
        </p:txBody>
      </p:sp>
      <p:sp>
        <p:nvSpPr>
          <p:cNvPr id="5" name="Rectangle 4"/>
          <p:cNvSpPr/>
          <p:nvPr/>
        </p:nvSpPr>
        <p:spPr>
          <a:xfrm>
            <a:off x="4495800" y="2679300"/>
            <a:ext cx="3499804" cy="369332"/>
          </a:xfrm>
          <a:prstGeom prst="rect">
            <a:avLst/>
          </a:prstGeom>
        </p:spPr>
        <p:txBody>
          <a:bodyPr wrap="none">
            <a:spAutoFit/>
          </a:bodyPr>
          <a:lstStyle/>
          <a:p>
            <a:r>
              <a:rPr lang="en-US" altLang="ko-KR" b="1" dirty="0" smtClean="0">
                <a:ea typeface="굴림" charset="-127"/>
              </a:rPr>
              <a:t>L-glutamate  </a:t>
            </a:r>
            <a:r>
              <a:rPr lang="en-US" altLang="ko-KR" b="1" dirty="0" err="1" smtClean="0">
                <a:ea typeface="굴림" charset="-127"/>
              </a:rPr>
              <a:t>dehydrogenase</a:t>
            </a:r>
            <a:r>
              <a:rPr lang="en-US" altLang="ko-KR" b="1" dirty="0" smtClean="0">
                <a:ea typeface="굴림" charset="-127"/>
              </a:rPr>
              <a:t>. </a:t>
            </a:r>
            <a:endParaRPr lang="ko-KR" altLang="en-US" dirty="0"/>
          </a:p>
        </p:txBody>
      </p:sp>
      <p:sp>
        <p:nvSpPr>
          <p:cNvPr id="6" name="Rectangle 5"/>
          <p:cNvSpPr/>
          <p:nvPr/>
        </p:nvSpPr>
        <p:spPr>
          <a:xfrm>
            <a:off x="914400" y="6244378"/>
            <a:ext cx="7391400" cy="338554"/>
          </a:xfrm>
          <a:prstGeom prst="rect">
            <a:avLst/>
          </a:prstGeom>
        </p:spPr>
        <p:txBody>
          <a:bodyPr wrap="square">
            <a:spAutoFit/>
          </a:bodyPr>
          <a:lstStyle/>
          <a:p>
            <a:r>
              <a:rPr lang="en-US" altLang="ko-KR" sz="1600" b="1" dirty="0" smtClean="0">
                <a:ea typeface="굴림" charset="-127"/>
              </a:rPr>
              <a:t>The  mammalian  enzyme  is  </a:t>
            </a:r>
            <a:r>
              <a:rPr lang="en-US" altLang="ko-KR" sz="1600" b="1" dirty="0" err="1" smtClean="0">
                <a:ea typeface="굴림" charset="-127"/>
              </a:rPr>
              <a:t>allosterically</a:t>
            </a:r>
            <a:r>
              <a:rPr lang="en-US" altLang="ko-KR" sz="1600" b="1" dirty="0" smtClean="0">
                <a:ea typeface="굴림" charset="-127"/>
              </a:rPr>
              <a:t> regulated  by  </a:t>
            </a:r>
            <a:r>
              <a:rPr lang="en-US" altLang="ko-KR" sz="1600" b="1" dirty="0" err="1" smtClean="0">
                <a:ea typeface="굴림" charset="-127"/>
              </a:rPr>
              <a:t>GTP</a:t>
            </a:r>
            <a:r>
              <a:rPr lang="en-US" altLang="ko-KR" sz="1600" b="1" dirty="0" smtClean="0">
                <a:ea typeface="굴림" charset="-127"/>
              </a:rPr>
              <a:t>  and  ADP.</a:t>
            </a:r>
            <a:endParaRPr lang="ko-KR" altLang="en-US" sz="1600" b="1" dirty="0">
              <a:ea typeface="굴림"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smtClean="0"/>
              <a:t>Regulation of Glutamate </a:t>
            </a:r>
            <a:r>
              <a:rPr lang="en-US" altLang="ko-KR" sz="2400" b="1" dirty="0" err="1" smtClean="0"/>
              <a:t>Dehydrogenase</a:t>
            </a:r>
            <a:r>
              <a:rPr lang="en-US" altLang="ko-KR" sz="2400" b="1" dirty="0" smtClean="0"/>
              <a:t> (</a:t>
            </a:r>
            <a:r>
              <a:rPr lang="en-US" altLang="ko-KR" sz="2400" b="1" dirty="0" err="1" smtClean="0"/>
              <a:t>GD</a:t>
            </a:r>
            <a:r>
              <a:rPr lang="en-US" altLang="ko-KR" sz="2400" b="1" dirty="0" smtClean="0"/>
              <a:t>)</a:t>
            </a:r>
            <a:endParaRPr lang="ko-KR" altLang="en-US" sz="2400" b="1" dirty="0"/>
          </a:p>
        </p:txBody>
      </p:sp>
      <p:sp>
        <p:nvSpPr>
          <p:cNvPr id="3" name="Rectangle 2"/>
          <p:cNvSpPr/>
          <p:nvPr/>
        </p:nvSpPr>
        <p:spPr>
          <a:xfrm>
            <a:off x="634164" y="1032396"/>
            <a:ext cx="8077200" cy="5078313"/>
          </a:xfrm>
          <a:prstGeom prst="rect">
            <a:avLst/>
          </a:prstGeom>
        </p:spPr>
        <p:txBody>
          <a:bodyPr wrap="square">
            <a:spAutoFit/>
          </a:bodyPr>
          <a:lstStyle/>
          <a:p>
            <a:r>
              <a:rPr lang="en-US" altLang="ko-KR" b="1" dirty="0" smtClean="0"/>
              <a:t>Glutamate </a:t>
            </a:r>
            <a:r>
              <a:rPr lang="en-US" altLang="ko-KR" b="1" dirty="0" err="1" smtClean="0"/>
              <a:t>dehydrogenase</a:t>
            </a:r>
            <a:r>
              <a:rPr lang="en-US" altLang="ko-KR" b="1" dirty="0" smtClean="0"/>
              <a:t> (</a:t>
            </a:r>
            <a:r>
              <a:rPr lang="en-US" altLang="ko-KR" b="1" dirty="0" err="1" smtClean="0"/>
              <a:t>GD</a:t>
            </a:r>
            <a:r>
              <a:rPr lang="en-US" altLang="ko-KR" b="1" dirty="0" smtClean="0"/>
              <a:t>)</a:t>
            </a:r>
          </a:p>
          <a:p>
            <a:endParaRPr lang="en-US" altLang="ko-KR" dirty="0" smtClean="0"/>
          </a:p>
          <a:p>
            <a:pPr lvl="1"/>
            <a:r>
              <a:rPr lang="en-US" altLang="ko-KR" dirty="0" smtClean="0"/>
              <a:t>-Present only in the mitochondrial matrix.</a:t>
            </a:r>
          </a:p>
          <a:p>
            <a:pPr lvl="1"/>
            <a:endParaRPr lang="en-US" altLang="ko-KR" dirty="0" smtClean="0"/>
          </a:p>
          <a:p>
            <a:pPr lvl="1"/>
            <a:r>
              <a:rPr lang="en-US" altLang="ko-KR" dirty="0" smtClean="0"/>
              <a:t>-Complex </a:t>
            </a:r>
            <a:r>
              <a:rPr lang="en-US" altLang="ko-KR" dirty="0" err="1" smtClean="0"/>
              <a:t>allosteric</a:t>
            </a:r>
            <a:r>
              <a:rPr lang="en-US" altLang="ko-KR" dirty="0" smtClean="0"/>
              <a:t> enzyme</a:t>
            </a:r>
          </a:p>
          <a:p>
            <a:pPr lvl="1"/>
            <a:endParaRPr lang="en-US" altLang="ko-KR" dirty="0" smtClean="0"/>
          </a:p>
          <a:p>
            <a:pPr lvl="1"/>
            <a:r>
              <a:rPr lang="en-US" altLang="ko-KR" dirty="0" smtClean="0"/>
              <a:t>-The enzyme molecule consists of 6 identical subunits. </a:t>
            </a:r>
          </a:p>
          <a:p>
            <a:pPr lvl="1"/>
            <a:endParaRPr lang="en-US" altLang="ko-KR" dirty="0" smtClean="0"/>
          </a:p>
          <a:p>
            <a:pPr lvl="1"/>
            <a:r>
              <a:rPr lang="en-US" altLang="ko-KR" dirty="0" smtClean="0"/>
              <a:t>- Activity is influenced by the positive modulator ADP and by the                                  negative modulator </a:t>
            </a:r>
            <a:r>
              <a:rPr lang="en-US" altLang="ko-KR" dirty="0" err="1" smtClean="0"/>
              <a:t>GTP</a:t>
            </a:r>
            <a:r>
              <a:rPr lang="en-US" altLang="ko-KR" dirty="0" smtClean="0"/>
              <a:t>. </a:t>
            </a:r>
          </a:p>
          <a:p>
            <a:pPr>
              <a:buFontTx/>
              <a:buChar char="-"/>
            </a:pPr>
            <a:endParaRPr lang="en-US" altLang="ko-KR" dirty="0" smtClean="0"/>
          </a:p>
          <a:p>
            <a:r>
              <a:rPr lang="en-US" altLang="ko-KR" dirty="0" smtClean="0"/>
              <a:t>Whenever a </a:t>
            </a:r>
            <a:r>
              <a:rPr lang="en-US" altLang="ko-KR" dirty="0" err="1" smtClean="0"/>
              <a:t>hepatocyte</a:t>
            </a:r>
            <a:r>
              <a:rPr lang="en-US" altLang="ko-KR" dirty="0" smtClean="0"/>
              <a:t> needs fuel for the citric acid cycle, </a:t>
            </a:r>
            <a:r>
              <a:rPr lang="en-US" altLang="ko-KR" dirty="0" err="1" smtClean="0"/>
              <a:t>GD</a:t>
            </a:r>
            <a:r>
              <a:rPr lang="en-US" altLang="ko-KR" dirty="0" smtClean="0"/>
              <a:t> activity increases, making α-</a:t>
            </a:r>
            <a:r>
              <a:rPr lang="en-US" altLang="ko-KR" dirty="0" err="1" smtClean="0"/>
              <a:t>ketoglutarate</a:t>
            </a:r>
            <a:r>
              <a:rPr lang="en-US" altLang="ko-KR" dirty="0" smtClean="0"/>
              <a:t> available for the citric acid cycle and releasing </a:t>
            </a:r>
            <a:r>
              <a:rPr lang="en-US" altLang="ko-KR" dirty="0" err="1" smtClean="0"/>
              <a:t>NH4+for</a:t>
            </a:r>
            <a:r>
              <a:rPr lang="en-US" altLang="ko-KR" dirty="0" smtClean="0"/>
              <a:t> excretion. </a:t>
            </a:r>
          </a:p>
          <a:p>
            <a:endParaRPr lang="en-US" altLang="ko-KR" dirty="0" smtClean="0"/>
          </a:p>
          <a:p>
            <a:r>
              <a:rPr lang="en-US" altLang="ko-KR" b="1" i="1" dirty="0" smtClean="0"/>
              <a:t>On the contrary</a:t>
            </a:r>
            <a:r>
              <a:rPr lang="en-US" altLang="ko-KR" dirty="0" smtClean="0"/>
              <a:t>, whenever </a:t>
            </a:r>
            <a:r>
              <a:rPr lang="en-US" altLang="ko-KR" dirty="0" err="1" smtClean="0"/>
              <a:t>GTP</a:t>
            </a:r>
            <a:r>
              <a:rPr lang="en-US" altLang="ko-KR" dirty="0" smtClean="0"/>
              <a:t> accumulates in the mitochondria due to high activity of the citric acid cycle, oxidative </a:t>
            </a:r>
            <a:r>
              <a:rPr lang="en-US" altLang="ko-KR" dirty="0" err="1" smtClean="0"/>
              <a:t>deamination</a:t>
            </a:r>
            <a:r>
              <a:rPr lang="en-US" altLang="ko-KR" dirty="0" smtClean="0"/>
              <a:t> of glutamate is inhibited.</a:t>
            </a:r>
            <a:endParaRPr lang="ko-KR"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smtClean="0"/>
              <a:t>Regulation of Glutamate </a:t>
            </a:r>
            <a:r>
              <a:rPr lang="en-US" altLang="ko-KR" sz="2400" b="1" dirty="0" err="1" smtClean="0"/>
              <a:t>Dehydrogenase</a:t>
            </a:r>
            <a:r>
              <a:rPr lang="en-US" altLang="ko-KR" sz="2400" b="1" dirty="0" smtClean="0"/>
              <a:t> (</a:t>
            </a:r>
            <a:r>
              <a:rPr lang="en-US" altLang="ko-KR" sz="2400" b="1" dirty="0" err="1" smtClean="0"/>
              <a:t>GD</a:t>
            </a:r>
            <a:r>
              <a:rPr lang="en-US" altLang="ko-KR" sz="2400" b="1" dirty="0" smtClean="0"/>
              <a:t>)</a:t>
            </a:r>
            <a:endParaRPr lang="ko-KR" altLang="en-US" sz="2400" b="1" dirty="0"/>
          </a:p>
        </p:txBody>
      </p:sp>
      <p:pic>
        <p:nvPicPr>
          <p:cNvPr id="1026" name="Picture 2"/>
          <p:cNvPicPr>
            <a:picLocks noChangeAspect="1" noChangeArrowheads="1"/>
          </p:cNvPicPr>
          <p:nvPr/>
        </p:nvPicPr>
        <p:blipFill>
          <a:blip r:embed="rId2" cstate="print"/>
          <a:srcRect/>
          <a:stretch>
            <a:fillRect/>
          </a:stretch>
        </p:blipFill>
        <p:spPr bwMode="auto">
          <a:xfrm>
            <a:off x="609600" y="1676400"/>
            <a:ext cx="7886024"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_18_08"/>
          <p:cNvPicPr>
            <a:picLocks noChangeAspect="1" noChangeArrowheads="1"/>
          </p:cNvPicPr>
          <p:nvPr/>
        </p:nvPicPr>
        <p:blipFill>
          <a:blip r:embed="rId3" cstate="print"/>
          <a:srcRect/>
          <a:stretch>
            <a:fillRect/>
          </a:stretch>
        </p:blipFill>
        <p:spPr bwMode="auto">
          <a:xfrm>
            <a:off x="202048" y="639108"/>
            <a:ext cx="3479583" cy="5643563"/>
          </a:xfrm>
          <a:prstGeom prst="rect">
            <a:avLst/>
          </a:prstGeom>
          <a:noFill/>
          <a:ln w="9525">
            <a:noFill/>
            <a:miter lim="800000"/>
            <a:headEnd/>
            <a:tailEnd/>
          </a:ln>
        </p:spPr>
      </p:pic>
      <p:sp>
        <p:nvSpPr>
          <p:cNvPr id="46083" name="Rectangle 2"/>
          <p:cNvSpPr>
            <a:spLocks noChangeArrowheads="1"/>
          </p:cNvSpPr>
          <p:nvPr/>
        </p:nvSpPr>
        <p:spPr bwMode="auto">
          <a:xfrm>
            <a:off x="3863684" y="3276600"/>
            <a:ext cx="5191828" cy="2185214"/>
          </a:xfrm>
          <a:prstGeom prst="rect">
            <a:avLst/>
          </a:prstGeom>
          <a:noFill/>
          <a:ln w="9525">
            <a:noFill/>
            <a:miter lim="800000"/>
            <a:headEnd/>
            <a:tailEnd/>
          </a:ln>
        </p:spPr>
        <p:txBody>
          <a:bodyPr wrap="square">
            <a:spAutoFit/>
          </a:bodyPr>
          <a:lstStyle/>
          <a:p>
            <a:r>
              <a:rPr lang="en-US" altLang="ko-KR" sz="1700" dirty="0">
                <a:ea typeface="굴림" charset="-127"/>
              </a:rPr>
              <a:t>Ammonia  transport  in  the  form of glutamine.</a:t>
            </a:r>
          </a:p>
          <a:p>
            <a:r>
              <a:rPr lang="en-US" altLang="ko-KR" sz="1700" dirty="0">
                <a:ea typeface="굴림" charset="-127"/>
              </a:rPr>
              <a:t>Excess  ammonia in tissues is added to glutamate to form glutamine, a process  catalyzed by glutamine </a:t>
            </a:r>
            <a:r>
              <a:rPr lang="en-US" altLang="ko-KR" sz="1700" dirty="0" err="1">
                <a:ea typeface="굴림" charset="-127"/>
              </a:rPr>
              <a:t>synthetase</a:t>
            </a:r>
            <a:r>
              <a:rPr lang="en-US" altLang="ko-KR" sz="1700" dirty="0">
                <a:ea typeface="굴림" charset="-127"/>
              </a:rPr>
              <a:t>. </a:t>
            </a:r>
          </a:p>
          <a:p>
            <a:endParaRPr lang="en-US" altLang="ko-KR" sz="1700" dirty="0">
              <a:ea typeface="굴림" charset="-127"/>
            </a:endParaRPr>
          </a:p>
          <a:p>
            <a:r>
              <a:rPr lang="en-US" altLang="ko-KR" sz="1700" dirty="0">
                <a:ea typeface="굴림" charset="-127"/>
              </a:rPr>
              <a:t>After transport in the bloodstream, the glutamine enters the liver and </a:t>
            </a:r>
            <a:r>
              <a:rPr lang="en-US" altLang="ko-KR" sz="1700" dirty="0" err="1">
                <a:ea typeface="굴림" charset="-127"/>
              </a:rPr>
              <a:t>NH</a:t>
            </a:r>
            <a:r>
              <a:rPr lang="en-US" altLang="ko-KR" sz="1700" baseline="30000" dirty="0" err="1">
                <a:ea typeface="굴림" charset="-127"/>
              </a:rPr>
              <a:t>+</a:t>
            </a:r>
            <a:r>
              <a:rPr lang="en-US" altLang="ko-KR" sz="1700" baseline="-25000" dirty="0" err="1">
                <a:ea typeface="굴림" charset="-127"/>
              </a:rPr>
              <a:t>4</a:t>
            </a:r>
            <a:r>
              <a:rPr lang="en-US" altLang="ko-KR" sz="1700" dirty="0">
                <a:ea typeface="굴림" charset="-127"/>
              </a:rPr>
              <a:t> is liberated in mitochondria by </a:t>
            </a:r>
            <a:r>
              <a:rPr lang="en-US" altLang="ko-KR" sz="1700" dirty="0" smtClean="0">
                <a:ea typeface="굴림" charset="-127"/>
              </a:rPr>
              <a:t>the </a:t>
            </a:r>
            <a:r>
              <a:rPr lang="en-US" altLang="ko-KR" sz="1700" dirty="0">
                <a:ea typeface="굴림" charset="-127"/>
              </a:rPr>
              <a:t>enzyme </a:t>
            </a:r>
            <a:r>
              <a:rPr lang="en-US" altLang="ko-KR" sz="1700" b="1" dirty="0" err="1">
                <a:ea typeface="굴림" charset="-127"/>
              </a:rPr>
              <a:t>glutaminase</a:t>
            </a:r>
            <a:endParaRPr lang="ko-KR" altLang="en-US" sz="1700" b="1" dirty="0">
              <a:ea typeface="굴림" charset="-127"/>
            </a:endParaRPr>
          </a:p>
        </p:txBody>
      </p:sp>
      <p:sp>
        <p:nvSpPr>
          <p:cNvPr id="4" name="Rectangle 3"/>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smtClean="0"/>
              <a:t>Glutamine Transports Ammonia in the Bloodstream</a:t>
            </a:r>
            <a:endParaRPr lang="ko-KR" altLang="en-US" sz="2400" b="1" dirty="0"/>
          </a:p>
        </p:txBody>
      </p:sp>
      <p:sp>
        <p:nvSpPr>
          <p:cNvPr id="5" name="Rectangle 4"/>
          <p:cNvSpPr/>
          <p:nvPr/>
        </p:nvSpPr>
        <p:spPr>
          <a:xfrm>
            <a:off x="3962400" y="1066800"/>
            <a:ext cx="4832544" cy="1477328"/>
          </a:xfrm>
          <a:prstGeom prst="rect">
            <a:avLst/>
          </a:prstGeom>
        </p:spPr>
        <p:txBody>
          <a:bodyPr wrap="square">
            <a:spAutoFit/>
          </a:bodyPr>
          <a:lstStyle/>
          <a:p>
            <a:r>
              <a:rPr lang="en-US" altLang="ko-KR" dirty="0" smtClean="0"/>
              <a:t>In most animals excess ammonia, which is toxic to the animal tissues, is converted into a nontoxic compound before export from </a:t>
            </a:r>
            <a:r>
              <a:rPr lang="en-US" altLang="ko-KR" dirty="0" err="1" smtClean="0"/>
              <a:t>extrahepatic</a:t>
            </a:r>
            <a:r>
              <a:rPr lang="en-US" altLang="ko-KR" dirty="0" smtClean="0"/>
              <a:t> tissues into the blood and thence to the liver or kidneys.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_18_09"/>
          <p:cNvPicPr>
            <a:picLocks noChangeAspect="1" noChangeArrowheads="1"/>
          </p:cNvPicPr>
          <p:nvPr/>
        </p:nvPicPr>
        <p:blipFill>
          <a:blip r:embed="rId3" cstate="print"/>
          <a:srcRect/>
          <a:stretch>
            <a:fillRect/>
          </a:stretch>
        </p:blipFill>
        <p:spPr bwMode="auto">
          <a:xfrm>
            <a:off x="191736" y="838200"/>
            <a:ext cx="3386079" cy="5262563"/>
          </a:xfrm>
          <a:prstGeom prst="rect">
            <a:avLst/>
          </a:prstGeom>
          <a:noFill/>
          <a:ln w="9525">
            <a:noFill/>
            <a:miter lim="800000"/>
            <a:headEnd/>
            <a:tailEnd/>
          </a:ln>
        </p:spPr>
      </p:pic>
      <p:sp>
        <p:nvSpPr>
          <p:cNvPr id="3" name="Rectangle 2"/>
          <p:cNvSpPr/>
          <p:nvPr/>
        </p:nvSpPr>
        <p:spPr>
          <a:xfrm>
            <a:off x="4038600" y="4495800"/>
            <a:ext cx="4724400" cy="2031325"/>
          </a:xfrm>
          <a:prstGeom prst="rect">
            <a:avLst/>
          </a:prstGeom>
        </p:spPr>
        <p:txBody>
          <a:bodyPr wrap="square">
            <a:spAutoFit/>
          </a:bodyPr>
          <a:lstStyle/>
          <a:p>
            <a:r>
              <a:rPr lang="en-US" altLang="ko-KR" b="1" dirty="0" smtClean="0"/>
              <a:t>Glucose-</a:t>
            </a:r>
            <a:r>
              <a:rPr lang="en-US" altLang="ko-KR" b="1" dirty="0" err="1" smtClean="0"/>
              <a:t>alanine</a:t>
            </a:r>
            <a:r>
              <a:rPr lang="en-US" altLang="ko-KR" b="1" dirty="0" smtClean="0"/>
              <a:t>  cycle.</a:t>
            </a:r>
          </a:p>
          <a:p>
            <a:r>
              <a:rPr lang="en-US" altLang="ko-KR" dirty="0" err="1" smtClean="0"/>
              <a:t>Alanine</a:t>
            </a:r>
            <a:r>
              <a:rPr lang="en-US" altLang="ko-KR" dirty="0" smtClean="0"/>
              <a:t> serves as a carrier of ammonia and of the carbon skeleton of </a:t>
            </a:r>
            <a:r>
              <a:rPr lang="en-US" altLang="ko-KR" dirty="0" err="1" smtClean="0"/>
              <a:t>pyruvate</a:t>
            </a:r>
            <a:r>
              <a:rPr lang="en-US" altLang="ko-KR" dirty="0" smtClean="0"/>
              <a:t> from skeletal muscle to liver. The ammonia is excreted and the </a:t>
            </a:r>
            <a:r>
              <a:rPr lang="en-US" altLang="ko-KR" dirty="0" err="1" smtClean="0"/>
              <a:t>pyruvate</a:t>
            </a:r>
            <a:r>
              <a:rPr lang="en-US" altLang="ko-KR" dirty="0" smtClean="0"/>
              <a:t> is used to produce glucose, which is returned to the muscle</a:t>
            </a:r>
            <a:endParaRPr lang="ko-KR" altLang="en-US" dirty="0"/>
          </a:p>
        </p:txBody>
      </p:sp>
      <p:sp>
        <p:nvSpPr>
          <p:cNvPr id="4" name="Rectangle 3"/>
          <p:cNvSpPr/>
          <p:nvPr/>
        </p:nvSpPr>
        <p:spPr>
          <a:xfrm>
            <a:off x="0" y="0"/>
            <a:ext cx="9144000" cy="44627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300" b="1" dirty="0" err="1" smtClean="0"/>
              <a:t>Alanine</a:t>
            </a:r>
            <a:r>
              <a:rPr lang="en-US" altLang="ko-KR" sz="2300" b="1" dirty="0" smtClean="0"/>
              <a:t> Transports Ammonia from Skeletal Muscles to the Liver</a:t>
            </a:r>
            <a:endParaRPr lang="ko-KR" altLang="en-US" sz="23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685800" y="1327332"/>
            <a:ext cx="7924800" cy="1477328"/>
          </a:xfrm>
          <a:prstGeom prst="rect">
            <a:avLst/>
          </a:prstGeom>
          <a:noFill/>
          <a:ln w="9525">
            <a:noFill/>
            <a:miter lim="800000"/>
            <a:headEnd/>
            <a:tailEnd/>
          </a:ln>
        </p:spPr>
        <p:txBody>
          <a:bodyPr>
            <a:spAutoFit/>
          </a:bodyPr>
          <a:lstStyle/>
          <a:p>
            <a:r>
              <a:rPr kumimoji="0" lang="en-US" altLang="ko-KR" dirty="0" smtClean="0">
                <a:latin typeface="맑은 고딕" pitchFamily="50" charset="-127"/>
                <a:ea typeface="맑은 고딕" pitchFamily="50" charset="-127"/>
              </a:rPr>
              <a:t>Even </a:t>
            </a:r>
            <a:r>
              <a:rPr kumimoji="0" lang="en-US" altLang="ko-KR" dirty="0">
                <a:latin typeface="맑은 고딕" pitchFamily="50" charset="-127"/>
                <a:ea typeface="맑은 고딕" pitchFamily="50" charset="-127"/>
              </a:rPr>
              <a:t>a  marginal elevation in  the  blood ammonia concentration  is  harmful  to  the  brain.</a:t>
            </a:r>
          </a:p>
          <a:p>
            <a:r>
              <a:rPr kumimoji="0" lang="en-US" altLang="ko-KR" dirty="0">
                <a:latin typeface="맑은 고딕" pitchFamily="50" charset="-127"/>
                <a:ea typeface="맑은 고딕" pitchFamily="50" charset="-127"/>
              </a:rPr>
              <a:t>Ammonia, when  it  accumulates  in  the  body, results  in  slurring  of  speech  and  blurring  of  the vision and  causes  tremors.  </a:t>
            </a:r>
            <a:r>
              <a:rPr kumimoji="0" lang="en-US" altLang="ko-KR" dirty="0" err="1">
                <a:latin typeface="맑은 고딕" pitchFamily="50" charset="-127"/>
                <a:ea typeface="맑은 고딕" pitchFamily="50" charset="-127"/>
              </a:rPr>
              <a:t>lt</a:t>
            </a:r>
            <a:r>
              <a:rPr kumimoji="0" lang="en-US" altLang="ko-KR" dirty="0">
                <a:latin typeface="맑은 고딕" pitchFamily="50" charset="-127"/>
                <a:ea typeface="맑은 고딕" pitchFamily="50" charset="-127"/>
              </a:rPr>
              <a:t>  may lead  to  coma and,  finally,  death,  if  not corrected.</a:t>
            </a:r>
            <a:endParaRPr kumimoji="0" lang="ko-KR" altLang="en-US" dirty="0">
              <a:latin typeface="맑은 고딕" pitchFamily="50" charset="-127"/>
              <a:ea typeface="맑은 고딕" pitchFamily="50" charset="-127"/>
            </a:endParaRPr>
          </a:p>
        </p:txBody>
      </p:sp>
      <p:sp>
        <p:nvSpPr>
          <p:cNvPr id="2051" name="Rectangle 2"/>
          <p:cNvSpPr>
            <a:spLocks noChangeArrowheads="1"/>
          </p:cNvSpPr>
          <p:nvPr/>
        </p:nvSpPr>
        <p:spPr bwMode="auto">
          <a:xfrm>
            <a:off x="685800" y="3170892"/>
            <a:ext cx="7391400" cy="2862263"/>
          </a:xfrm>
          <a:prstGeom prst="rect">
            <a:avLst/>
          </a:prstGeom>
          <a:noFill/>
          <a:ln w="9525">
            <a:noFill/>
            <a:miter lim="800000"/>
            <a:headEnd/>
            <a:tailEnd/>
          </a:ln>
        </p:spPr>
        <p:txBody>
          <a:bodyPr>
            <a:spAutoFit/>
          </a:bodyPr>
          <a:lstStyle/>
          <a:p>
            <a:pPr algn="ctr"/>
            <a:r>
              <a:rPr kumimoji="0" lang="en-US" altLang="ko-KR" b="1" dirty="0" err="1">
                <a:latin typeface="맑은 고딕" pitchFamily="50" charset="-127"/>
                <a:ea typeface="맑은 고딕" pitchFamily="50" charset="-127"/>
              </a:rPr>
              <a:t>Hyperammonemia</a:t>
            </a:r>
            <a:r>
              <a:rPr kumimoji="0" lang="en-US" altLang="ko-KR" b="1" dirty="0">
                <a:latin typeface="맑은 고딕" pitchFamily="50" charset="-127"/>
                <a:ea typeface="맑은 고딕" pitchFamily="50" charset="-127"/>
              </a:rPr>
              <a:t> </a:t>
            </a:r>
          </a:p>
          <a:p>
            <a:endParaRPr kumimoji="0" lang="en-US" altLang="ko-KR" b="1" dirty="0">
              <a:latin typeface="맑은 고딕" pitchFamily="50" charset="-127"/>
              <a:ea typeface="맑은 고딕" pitchFamily="50" charset="-127"/>
            </a:endParaRPr>
          </a:p>
          <a:p>
            <a:r>
              <a:rPr kumimoji="0" lang="en-US" altLang="ko-KR" dirty="0">
                <a:latin typeface="맑은 고딕" pitchFamily="50" charset="-127"/>
                <a:ea typeface="맑은 고딕" pitchFamily="50" charset="-127"/>
              </a:rPr>
              <a:t>Elevation  in  blood </a:t>
            </a:r>
            <a:r>
              <a:rPr kumimoji="0" lang="en-US" altLang="ko-KR" dirty="0" err="1">
                <a:latin typeface="맑은 고딕" pitchFamily="50" charset="-127"/>
                <a:ea typeface="맑은 고딕" pitchFamily="50" charset="-127"/>
              </a:rPr>
              <a:t>NH3</a:t>
            </a:r>
            <a:r>
              <a:rPr kumimoji="0" lang="en-US" altLang="ko-KR" dirty="0">
                <a:latin typeface="맑은 고딕" pitchFamily="50" charset="-127"/>
                <a:ea typeface="맑은 고딕" pitchFamily="50" charset="-127"/>
              </a:rPr>
              <a:t> level  may  be  genetic  or acquired.  </a:t>
            </a:r>
            <a:r>
              <a:rPr kumimoji="0" lang="en-US" altLang="ko-KR" dirty="0" err="1">
                <a:latin typeface="맑은 고딕" pitchFamily="50" charset="-127"/>
                <a:ea typeface="맑은 고딕" pitchFamily="50" charset="-127"/>
              </a:rPr>
              <a:t>lmpairment</a:t>
            </a:r>
            <a:r>
              <a:rPr kumimoji="0" lang="en-US" altLang="ko-KR" dirty="0">
                <a:latin typeface="맑은 고딕" pitchFamily="50" charset="-127"/>
                <a:ea typeface="맑은 고딕" pitchFamily="50" charset="-127"/>
              </a:rPr>
              <a:t>  in urea  synthesis  due  to a defect  in any  one  of the</a:t>
            </a:r>
          </a:p>
          <a:p>
            <a:r>
              <a:rPr kumimoji="0" lang="en-US" altLang="ko-KR" dirty="0">
                <a:latin typeface="맑은 고딕" pitchFamily="50" charset="-127"/>
                <a:ea typeface="맑은 고딕" pitchFamily="50" charset="-127"/>
              </a:rPr>
              <a:t>five  enzymes is  described in  urea  synthesis.</a:t>
            </a:r>
          </a:p>
          <a:p>
            <a:endParaRPr kumimoji="0" lang="en-US" altLang="ko-KR" dirty="0">
              <a:latin typeface="맑은 고딕" pitchFamily="50" charset="-127"/>
              <a:ea typeface="맑은 고딕" pitchFamily="50" charset="-127"/>
            </a:endParaRPr>
          </a:p>
          <a:p>
            <a:r>
              <a:rPr kumimoji="0" lang="en-US" altLang="ko-KR" dirty="0">
                <a:latin typeface="맑은 고딕" pitchFamily="50" charset="-127"/>
                <a:ea typeface="맑은 고딕" pitchFamily="50" charset="-127"/>
              </a:rPr>
              <a:t>All  these disorders  lead  to  </a:t>
            </a:r>
            <a:r>
              <a:rPr kumimoji="0" lang="en-US" altLang="ko-KR" dirty="0" err="1">
                <a:latin typeface="맑은 고딕" pitchFamily="50" charset="-127"/>
                <a:ea typeface="맑은 고딕" pitchFamily="50" charset="-127"/>
              </a:rPr>
              <a:t>hyperammonemia</a:t>
            </a:r>
            <a:r>
              <a:rPr kumimoji="0" lang="en-US" altLang="ko-KR" dirty="0">
                <a:latin typeface="맑은 고딕" pitchFamily="50" charset="-127"/>
                <a:ea typeface="맑은 고딕" pitchFamily="50" charset="-127"/>
              </a:rPr>
              <a:t> and  cause  mental  retardation.  The  acquired </a:t>
            </a:r>
            <a:r>
              <a:rPr kumimoji="0" lang="en-US" altLang="ko-KR" dirty="0" err="1">
                <a:latin typeface="맑은 고딕" pitchFamily="50" charset="-127"/>
                <a:ea typeface="맑은 고딕" pitchFamily="50" charset="-127"/>
              </a:rPr>
              <a:t>hyperammonemia</a:t>
            </a:r>
            <a:r>
              <a:rPr kumimoji="0" lang="en-US" altLang="ko-KR" dirty="0">
                <a:latin typeface="맑은 고딕" pitchFamily="50" charset="-127"/>
                <a:ea typeface="맑은 고딕" pitchFamily="50" charset="-127"/>
              </a:rPr>
              <a:t>  may  be  due  to  hepatitis, alcoholism  etc.  where  the  urea  synthesis becomes  defective,  hence  </a:t>
            </a:r>
            <a:r>
              <a:rPr kumimoji="0" lang="en-US" altLang="ko-KR" dirty="0" err="1">
                <a:latin typeface="맑은 고딕" pitchFamily="50" charset="-127"/>
                <a:ea typeface="맑은 고딕" pitchFamily="50" charset="-127"/>
              </a:rPr>
              <a:t>NH3</a:t>
            </a:r>
            <a:r>
              <a:rPr kumimoji="0" lang="en-US" altLang="ko-KR" dirty="0">
                <a:latin typeface="맑은 고딕" pitchFamily="50" charset="-127"/>
                <a:ea typeface="맑은 고딕" pitchFamily="50" charset="-127"/>
              </a:rPr>
              <a:t> accumulates.</a:t>
            </a:r>
            <a:endParaRPr kumimoji="0" lang="ko-KR" altLang="en-US" dirty="0">
              <a:latin typeface="맑은 고딕" pitchFamily="50" charset="-127"/>
              <a:ea typeface="맑은 고딕" pitchFamily="50" charset="-127"/>
            </a:endParaRPr>
          </a:p>
        </p:txBody>
      </p:sp>
      <p:sp>
        <p:nvSpPr>
          <p:cNvPr id="4" name="Rectangle 3"/>
          <p:cNvSpPr/>
          <p:nvPr/>
        </p:nvSpPr>
        <p:spPr>
          <a:xfrm>
            <a:off x="0" y="-2448"/>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ko-KR" sz="2400" b="1" dirty="0" smtClean="0">
                <a:latin typeface="맑은 고딕" pitchFamily="50" charset="-127"/>
                <a:ea typeface="맑은 고딕" pitchFamily="50" charset="-127"/>
              </a:rPr>
              <a:t>Toxicity  of  </a:t>
            </a:r>
            <a:r>
              <a:rPr lang="en-US" altLang="ko-KR" sz="2400" b="1" dirty="0" err="1" smtClean="0">
                <a:latin typeface="맑은 고딕" pitchFamily="50" charset="-127"/>
                <a:ea typeface="맑은 고딕" pitchFamily="50" charset="-127"/>
              </a:rPr>
              <a:t>ammnonia</a:t>
            </a:r>
            <a:endParaRPr lang="en-US" altLang="ko-KR" sz="2400" b="1" dirty="0">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75887" y="1343716"/>
            <a:ext cx="7982313" cy="923925"/>
          </a:xfrm>
          <a:prstGeom prst="rect">
            <a:avLst/>
          </a:prstGeom>
          <a:noFill/>
          <a:ln w="9525">
            <a:noFill/>
            <a:miter lim="800000"/>
            <a:headEnd/>
            <a:tailEnd/>
          </a:ln>
        </p:spPr>
        <p:txBody>
          <a:bodyPr wrap="square">
            <a:spAutoFit/>
          </a:bodyPr>
          <a:lstStyle/>
          <a:p>
            <a:r>
              <a:rPr kumimoji="0" lang="en-US" altLang="ko-KR" dirty="0">
                <a:latin typeface="맑은 고딕" pitchFamily="50" charset="-127"/>
                <a:ea typeface="맑은 고딕" pitchFamily="50" charset="-127"/>
              </a:rPr>
              <a:t>Urea  is  the  end  product  of  protein metabolism  (amino  acid metabolism). The nitrogen  of amino acids,  converted  to  ammonia,  is  toxic to  the body. </a:t>
            </a:r>
            <a:r>
              <a:rPr kumimoji="0" lang="en-US" altLang="ko-KR" dirty="0" err="1">
                <a:latin typeface="맑은 고딕" pitchFamily="50" charset="-127"/>
                <a:ea typeface="맑은 고딕" pitchFamily="50" charset="-127"/>
              </a:rPr>
              <a:t>lt</a:t>
            </a:r>
            <a:r>
              <a:rPr kumimoji="0" lang="en-US" altLang="ko-KR" dirty="0">
                <a:latin typeface="맑은 고딕" pitchFamily="50" charset="-127"/>
                <a:ea typeface="맑은 고딕" pitchFamily="50" charset="-127"/>
              </a:rPr>
              <a:t>  is converted  to  urea  and detoxified.  </a:t>
            </a:r>
            <a:endParaRPr kumimoji="0" lang="ko-KR" altLang="en-US" dirty="0">
              <a:latin typeface="맑은 고딕" pitchFamily="50" charset="-127"/>
              <a:ea typeface="맑은 고딕" pitchFamily="50" charset="-127"/>
            </a:endParaRPr>
          </a:p>
        </p:txBody>
      </p:sp>
      <p:sp>
        <p:nvSpPr>
          <p:cNvPr id="3075" name="Rectangle 4"/>
          <p:cNvSpPr>
            <a:spLocks noChangeArrowheads="1"/>
          </p:cNvSpPr>
          <p:nvPr/>
        </p:nvSpPr>
        <p:spPr bwMode="auto">
          <a:xfrm>
            <a:off x="436563" y="2481033"/>
            <a:ext cx="8153400" cy="1201737"/>
          </a:xfrm>
          <a:prstGeom prst="rect">
            <a:avLst/>
          </a:prstGeom>
          <a:noFill/>
          <a:ln w="9525">
            <a:noFill/>
            <a:miter lim="800000"/>
            <a:headEnd/>
            <a:tailEnd/>
          </a:ln>
        </p:spPr>
        <p:txBody>
          <a:bodyPr>
            <a:spAutoFit/>
          </a:bodyPr>
          <a:lstStyle/>
          <a:p>
            <a:r>
              <a:rPr kumimoji="0" lang="en-US" altLang="ko-KR" dirty="0">
                <a:solidFill>
                  <a:srgbClr val="FF0000"/>
                </a:solidFill>
                <a:latin typeface="맑은 고딕" pitchFamily="50" charset="-127"/>
                <a:ea typeface="맑은 고딕" pitchFamily="50" charset="-127"/>
              </a:rPr>
              <a:t>Urea  is  synthesized  in  liver  and  transported to  kidneys  for  excretion  in  urine.  Urea  cycle is the  first  metabolic cycle that  was elucidated  by</a:t>
            </a:r>
          </a:p>
          <a:p>
            <a:r>
              <a:rPr kumimoji="0" lang="en-US" altLang="ko-KR" dirty="0">
                <a:solidFill>
                  <a:srgbClr val="FF0000"/>
                </a:solidFill>
                <a:latin typeface="맑은 고딕" pitchFamily="50" charset="-127"/>
                <a:ea typeface="맑은 고딕" pitchFamily="50" charset="-127"/>
              </a:rPr>
              <a:t>Hans  Krebs  and Kurt  </a:t>
            </a:r>
            <a:r>
              <a:rPr kumimoji="0" lang="en-US" altLang="ko-KR" dirty="0" err="1">
                <a:solidFill>
                  <a:srgbClr val="FF0000"/>
                </a:solidFill>
                <a:latin typeface="맑은 고딕" pitchFamily="50" charset="-127"/>
                <a:ea typeface="맑은 고딕" pitchFamily="50" charset="-127"/>
              </a:rPr>
              <a:t>Henseleit</a:t>
            </a:r>
            <a:r>
              <a:rPr kumimoji="0" lang="en-US" altLang="ko-KR" dirty="0">
                <a:solidFill>
                  <a:srgbClr val="FF0000"/>
                </a:solidFill>
                <a:latin typeface="맑은 고딕" pitchFamily="50" charset="-127"/>
                <a:ea typeface="맑은 고딕" pitchFamily="50" charset="-127"/>
              </a:rPr>
              <a:t>  (1932),  hence  it is  known  as  Krebs-</a:t>
            </a:r>
            <a:r>
              <a:rPr kumimoji="0" lang="en-US" altLang="ko-KR" dirty="0" err="1">
                <a:solidFill>
                  <a:srgbClr val="FF0000"/>
                </a:solidFill>
                <a:latin typeface="맑은 고딕" pitchFamily="50" charset="-127"/>
                <a:ea typeface="맑은 고딕" pitchFamily="50" charset="-127"/>
              </a:rPr>
              <a:t>Henseleit</a:t>
            </a:r>
            <a:r>
              <a:rPr kumimoji="0" lang="en-US" altLang="ko-KR" dirty="0">
                <a:solidFill>
                  <a:srgbClr val="FF0000"/>
                </a:solidFill>
                <a:latin typeface="맑은 고딕" pitchFamily="50" charset="-127"/>
                <a:ea typeface="맑은 고딕" pitchFamily="50" charset="-127"/>
              </a:rPr>
              <a:t>  </a:t>
            </a:r>
            <a:r>
              <a:rPr kumimoji="0" lang="en-US" altLang="ko-KR" dirty="0" smtClean="0">
                <a:solidFill>
                  <a:srgbClr val="FF0000"/>
                </a:solidFill>
                <a:latin typeface="맑은 고딕" pitchFamily="50" charset="-127"/>
                <a:ea typeface="맑은 고딕" pitchFamily="50" charset="-127"/>
              </a:rPr>
              <a:t>cycle</a:t>
            </a:r>
            <a:r>
              <a:rPr kumimoji="0" lang="en-US" altLang="ko-KR" dirty="0">
                <a:latin typeface="맑은 고딕" pitchFamily="50" charset="-127"/>
                <a:ea typeface="맑은 고딕" pitchFamily="50" charset="-127"/>
              </a:rPr>
              <a:t>.  </a:t>
            </a:r>
            <a:endParaRPr kumimoji="0" lang="ko-KR" altLang="en-US" dirty="0">
              <a:latin typeface="맑은 고딕" pitchFamily="50" charset="-127"/>
              <a:ea typeface="맑은 고딕" pitchFamily="50" charset="-127"/>
            </a:endParaRPr>
          </a:p>
        </p:txBody>
      </p:sp>
      <p:sp>
        <p:nvSpPr>
          <p:cNvPr id="3076" name="Rectangle 5"/>
          <p:cNvSpPr>
            <a:spLocks noChangeArrowheads="1"/>
          </p:cNvSpPr>
          <p:nvPr/>
        </p:nvSpPr>
        <p:spPr bwMode="auto">
          <a:xfrm>
            <a:off x="427704" y="3839472"/>
            <a:ext cx="8229600" cy="1477963"/>
          </a:xfrm>
          <a:prstGeom prst="rect">
            <a:avLst/>
          </a:prstGeom>
          <a:noFill/>
          <a:ln w="9525">
            <a:noFill/>
            <a:miter lim="800000"/>
            <a:headEnd/>
            <a:tailEnd/>
          </a:ln>
        </p:spPr>
        <p:txBody>
          <a:bodyPr>
            <a:spAutoFit/>
          </a:bodyPr>
          <a:lstStyle/>
          <a:p>
            <a:r>
              <a:rPr kumimoji="0" lang="en-US" altLang="ko-KR" dirty="0">
                <a:latin typeface="맑은 고딕" pitchFamily="50" charset="-127"/>
                <a:ea typeface="맑은 고딕" pitchFamily="50" charset="-127"/>
              </a:rPr>
              <a:t>Urea  has  two  amino  (-NH)  groups,  one derived  from  </a:t>
            </a:r>
            <a:r>
              <a:rPr kumimoji="0" lang="en-US" altLang="ko-KR" dirty="0" err="1">
                <a:latin typeface="맑은 고딕" pitchFamily="50" charset="-127"/>
                <a:ea typeface="맑은 고딕" pitchFamily="50" charset="-127"/>
              </a:rPr>
              <a:t>NH</a:t>
            </a:r>
            <a:r>
              <a:rPr kumimoji="0" lang="en-US" altLang="ko-KR" baseline="-25000" dirty="0" err="1">
                <a:latin typeface="맑은 고딕" pitchFamily="50" charset="-127"/>
                <a:ea typeface="맑은 고딕" pitchFamily="50" charset="-127"/>
              </a:rPr>
              <a:t>3</a:t>
            </a:r>
            <a:r>
              <a:rPr kumimoji="0" lang="en-US" altLang="ko-KR" dirty="0">
                <a:latin typeface="맑은 고딕" pitchFamily="50" charset="-127"/>
                <a:ea typeface="맑은 고딕" pitchFamily="50" charset="-127"/>
              </a:rPr>
              <a:t>  and the  other from  </a:t>
            </a:r>
            <a:r>
              <a:rPr kumimoji="0" lang="en-US" altLang="ko-KR" dirty="0" err="1">
                <a:latin typeface="맑은 고딕" pitchFamily="50" charset="-127"/>
                <a:ea typeface="맑은 고딕" pitchFamily="50" charset="-127"/>
              </a:rPr>
              <a:t>aspartate</a:t>
            </a:r>
            <a:r>
              <a:rPr kumimoji="0" lang="en-US" altLang="ko-KR" dirty="0">
                <a:latin typeface="맑은 고딕" pitchFamily="50" charset="-127"/>
                <a:ea typeface="맑은 고딕" pitchFamily="50" charset="-127"/>
              </a:rPr>
              <a:t>.</a:t>
            </a:r>
          </a:p>
          <a:p>
            <a:r>
              <a:rPr kumimoji="0" lang="en-US" altLang="ko-KR" dirty="0">
                <a:latin typeface="맑은 고딕" pitchFamily="50" charset="-127"/>
                <a:ea typeface="맑은 고딕" pitchFamily="50" charset="-127"/>
              </a:rPr>
              <a:t>Carbon  atom  is  supplied  by CO2.  Urea  synthesis is  a  five-step  cyclic  process,  with  five  distinct enzymes.  The first  two  enzymes  are present  in mitochondria  while  the  rest  are  localized  in </a:t>
            </a:r>
            <a:r>
              <a:rPr kumimoji="0" lang="en-US" altLang="ko-KR" dirty="0" err="1">
                <a:latin typeface="맑은 고딕" pitchFamily="50" charset="-127"/>
                <a:ea typeface="맑은 고딕" pitchFamily="50" charset="-127"/>
              </a:rPr>
              <a:t>cytosol</a:t>
            </a:r>
            <a:r>
              <a:rPr kumimoji="0" lang="en-US" altLang="ko-KR" dirty="0">
                <a:latin typeface="맑은 고딕" pitchFamily="50" charset="-127"/>
                <a:ea typeface="맑은 고딕" pitchFamily="50" charset="-127"/>
              </a:rPr>
              <a:t>.</a:t>
            </a:r>
            <a:endParaRPr kumimoji="0" lang="ko-KR" altLang="en-US" dirty="0">
              <a:latin typeface="맑은 고딕" pitchFamily="50" charset="-127"/>
              <a:ea typeface="맑은 고딕" pitchFamily="50" charset="-127"/>
            </a:endParaRPr>
          </a:p>
        </p:txBody>
      </p:sp>
      <p:sp>
        <p:nvSpPr>
          <p:cNvPr id="5" name="Rectangle 4"/>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52600" y="914400"/>
            <a:ext cx="5811838" cy="5156920"/>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0"/>
            <a:ext cx="7239000" cy="2862322"/>
          </a:xfrm>
          <a:prstGeom prst="rect">
            <a:avLst/>
          </a:prstGeom>
        </p:spPr>
        <p:txBody>
          <a:bodyPr wrap="square">
            <a:spAutoFit/>
          </a:bodyPr>
          <a:lstStyle/>
          <a:p>
            <a:r>
              <a:rPr lang="en-US" altLang="ko-KR" dirty="0" smtClean="0"/>
              <a:t>Plants, however, rarely if ever oxidize amino acids to provide energy; the carbohydrate produced from </a:t>
            </a:r>
            <a:r>
              <a:rPr lang="en-US" altLang="ko-KR" dirty="0" err="1" smtClean="0"/>
              <a:t>CO2and</a:t>
            </a:r>
            <a:r>
              <a:rPr lang="en-US" altLang="ko-KR" dirty="0" smtClean="0"/>
              <a:t> </a:t>
            </a:r>
            <a:r>
              <a:rPr lang="en-US" altLang="ko-KR" dirty="0" err="1" smtClean="0"/>
              <a:t>H2O</a:t>
            </a:r>
            <a:r>
              <a:rPr lang="en-US" altLang="ko-KR" dirty="0" smtClean="0"/>
              <a:t> in photosynthesis is generally their sole energy source. </a:t>
            </a:r>
          </a:p>
          <a:p>
            <a:endParaRPr lang="en-US" altLang="ko-KR" dirty="0"/>
          </a:p>
          <a:p>
            <a:r>
              <a:rPr lang="en-US" altLang="ko-KR" dirty="0" smtClean="0"/>
              <a:t>Amino acid concentrations in plant tissues are carefully regulated to just meet the requirements for biosynthesis of proteins, nucleic </a:t>
            </a:r>
          </a:p>
          <a:p>
            <a:r>
              <a:rPr lang="en-US" altLang="ko-KR" dirty="0" smtClean="0"/>
              <a:t>acids, and other molecules needed to support growth. </a:t>
            </a:r>
          </a:p>
          <a:p>
            <a:endParaRPr lang="en-US" altLang="ko-KR" dirty="0" smtClean="0"/>
          </a:p>
          <a:p>
            <a:r>
              <a:rPr lang="en-US" altLang="ko-KR" dirty="0" smtClean="0"/>
              <a:t>Amino acid catabolism does occur in plants, but its </a:t>
            </a:r>
          </a:p>
          <a:p>
            <a:r>
              <a:rPr lang="en-US" altLang="ko-KR" dirty="0" smtClean="0"/>
              <a:t>purpose is to produce metabolites for other biosynthetic pathways.</a:t>
            </a:r>
            <a:endParaRPr lang="ko-KR" altLang="en-US" dirty="0"/>
          </a:p>
        </p:txBody>
      </p:sp>
      <p:sp>
        <p:nvSpPr>
          <p:cNvPr id="3" name="TextBox 2"/>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Introduction</a:t>
            </a:r>
            <a:endParaRPr lang="ko-KR" alt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458068" y="1103274"/>
            <a:ext cx="4443013" cy="5223798"/>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ure_18_10_01"/>
          <p:cNvPicPr>
            <a:picLocks noChangeAspect="1" noChangeArrowheads="1"/>
          </p:cNvPicPr>
          <p:nvPr/>
        </p:nvPicPr>
        <p:blipFill>
          <a:blip r:embed="rId3" cstate="print"/>
          <a:srcRect/>
          <a:stretch>
            <a:fillRect/>
          </a:stretch>
        </p:blipFill>
        <p:spPr bwMode="auto">
          <a:xfrm>
            <a:off x="990600" y="685800"/>
            <a:ext cx="6937375" cy="5630314"/>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ure_18_10_02"/>
          <p:cNvPicPr>
            <a:picLocks noChangeAspect="1" noChangeArrowheads="1"/>
          </p:cNvPicPr>
          <p:nvPr/>
        </p:nvPicPr>
        <p:blipFill>
          <a:blip r:embed="rId3" cstate="print"/>
          <a:srcRect/>
          <a:stretch>
            <a:fillRect/>
          </a:stretch>
        </p:blipFill>
        <p:spPr bwMode="auto">
          <a:xfrm>
            <a:off x="1828800" y="838200"/>
            <a:ext cx="5164138" cy="5446274"/>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_18_10"/>
          <p:cNvPicPr>
            <a:picLocks noChangeAspect="1" noChangeArrowheads="1"/>
          </p:cNvPicPr>
          <p:nvPr/>
        </p:nvPicPr>
        <p:blipFill>
          <a:blip r:embed="rId3" cstate="print"/>
          <a:srcRect/>
          <a:stretch>
            <a:fillRect/>
          </a:stretch>
        </p:blipFill>
        <p:spPr bwMode="auto">
          <a:xfrm>
            <a:off x="2608008" y="599772"/>
            <a:ext cx="4053670" cy="6096000"/>
          </a:xfrm>
          <a:prstGeom prst="rect">
            <a:avLst/>
          </a:prstGeom>
          <a:noFill/>
          <a:ln w="9525">
            <a:noFill/>
            <a:miter lim="800000"/>
            <a:headEnd/>
            <a:tailEnd/>
          </a:ln>
        </p:spPr>
      </p:pic>
      <p:sp>
        <p:nvSpPr>
          <p:cNvPr id="3" name="Rectangle 2"/>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57201" y="646464"/>
            <a:ext cx="8458200" cy="1477328"/>
          </a:xfrm>
          <a:prstGeom prst="rect">
            <a:avLst/>
          </a:prstGeom>
          <a:noFill/>
          <a:ln w="9525">
            <a:noFill/>
            <a:miter lim="800000"/>
            <a:headEnd/>
            <a:tailEnd/>
          </a:ln>
        </p:spPr>
        <p:txBody>
          <a:bodyPr wrap="square">
            <a:spAutoFit/>
          </a:bodyPr>
          <a:lstStyle/>
          <a:p>
            <a:r>
              <a:rPr kumimoji="0" lang="en-US" altLang="ko-KR" b="1" dirty="0">
                <a:latin typeface="맑은 고딕" pitchFamily="50" charset="-127"/>
                <a:ea typeface="맑은 고딕" pitchFamily="50" charset="-127"/>
              </a:rPr>
              <a:t>1.  Synthesis  of  </a:t>
            </a:r>
            <a:r>
              <a:rPr kumimoji="0" lang="en-US" altLang="ko-KR" b="1" dirty="0" err="1">
                <a:latin typeface="맑은 고딕" pitchFamily="50" charset="-127"/>
                <a:ea typeface="맑은 고딕" pitchFamily="50" charset="-127"/>
              </a:rPr>
              <a:t>carbamoyl</a:t>
            </a:r>
            <a:r>
              <a:rPr kumimoji="0" lang="en-US" altLang="ko-KR" b="1" dirty="0">
                <a:latin typeface="맑은 고딕" pitchFamily="50" charset="-127"/>
                <a:ea typeface="맑은 고딕" pitchFamily="50" charset="-127"/>
              </a:rPr>
              <a:t>  phosphate </a:t>
            </a:r>
            <a:r>
              <a:rPr kumimoji="0" lang="en-US" altLang="ko-KR" b="1" dirty="0" smtClean="0">
                <a:latin typeface="맑은 고딕" pitchFamily="50" charset="-127"/>
                <a:ea typeface="맑은 고딕" pitchFamily="50" charset="-127"/>
              </a:rPr>
              <a:t>: </a:t>
            </a:r>
            <a:r>
              <a:rPr kumimoji="0" lang="en-US" altLang="ko-KR" dirty="0" err="1" smtClean="0">
                <a:latin typeface="맑은 고딕" pitchFamily="50" charset="-127"/>
                <a:ea typeface="맑은 고딕" pitchFamily="50" charset="-127"/>
              </a:rPr>
              <a:t>Carbamoyl</a:t>
            </a:r>
            <a:r>
              <a:rPr kumimoji="0" lang="en-US" altLang="ko-KR" dirty="0" smtClean="0">
                <a:latin typeface="맑은 고딕" pitchFamily="50" charset="-127"/>
                <a:ea typeface="맑은 고딕" pitchFamily="50" charset="-127"/>
              </a:rPr>
              <a:t> </a:t>
            </a:r>
            <a:r>
              <a:rPr kumimoji="0" lang="en-US" altLang="ko-KR" dirty="0">
                <a:latin typeface="맑은 고딕" pitchFamily="50" charset="-127"/>
                <a:ea typeface="맑은 고딕" pitchFamily="50" charset="-127"/>
              </a:rPr>
              <a:t>phosphate  </a:t>
            </a:r>
            <a:r>
              <a:rPr kumimoji="0" lang="en-US" altLang="ko-KR" dirty="0" err="1">
                <a:latin typeface="맑은 고딕" pitchFamily="50" charset="-127"/>
                <a:ea typeface="맑은 고딕" pitchFamily="50" charset="-127"/>
              </a:rPr>
              <a:t>synthase</a:t>
            </a:r>
            <a:r>
              <a:rPr kumimoji="0" lang="en-US" altLang="ko-KR" dirty="0">
                <a:latin typeface="맑은 고딕" pitchFamily="50" charset="-127"/>
                <a:ea typeface="맑은 고딕" pitchFamily="50" charset="-127"/>
              </a:rPr>
              <a:t>  |  </a:t>
            </a:r>
            <a:r>
              <a:rPr kumimoji="0" lang="en-US" altLang="ko-KR" dirty="0" smtClean="0">
                <a:latin typeface="맑은 고딕" pitchFamily="50" charset="-127"/>
                <a:ea typeface="맑은 고딕" pitchFamily="50" charset="-127"/>
              </a:rPr>
              <a:t>  (</a:t>
            </a:r>
            <a:r>
              <a:rPr kumimoji="0" lang="en-US" altLang="ko-KR" dirty="0">
                <a:latin typeface="맑은 고딕" pitchFamily="50" charset="-127"/>
                <a:ea typeface="맑은 고딕" pitchFamily="50" charset="-127"/>
              </a:rPr>
              <a:t>CPS l)  </a:t>
            </a:r>
            <a:r>
              <a:rPr kumimoji="0" lang="en-US" altLang="ko-KR" dirty="0" err="1" smtClean="0">
                <a:latin typeface="맑은 고딕" pitchFamily="50" charset="-127"/>
                <a:ea typeface="맑은 고딕" pitchFamily="50" charset="-127"/>
              </a:rPr>
              <a:t>ofmitochondria</a:t>
            </a:r>
            <a:r>
              <a:rPr kumimoji="0" lang="en-US" altLang="ko-KR" dirty="0" smtClean="0">
                <a:latin typeface="맑은 고딕" pitchFamily="50" charset="-127"/>
                <a:ea typeface="맑은 고딕" pitchFamily="50" charset="-127"/>
              </a:rPr>
              <a:t>  </a:t>
            </a:r>
            <a:r>
              <a:rPr kumimoji="0" lang="en-US" altLang="ko-KR" dirty="0" err="1">
                <a:latin typeface="맑은 고딕" pitchFamily="50" charset="-127"/>
                <a:ea typeface="맑은 고딕" pitchFamily="50" charset="-127"/>
              </a:rPr>
              <a:t>catalvses</a:t>
            </a:r>
            <a:r>
              <a:rPr kumimoji="0" lang="en-US" altLang="ko-KR" dirty="0">
                <a:latin typeface="맑은 고딕" pitchFamily="50" charset="-127"/>
                <a:ea typeface="맑은 고딕" pitchFamily="50" charset="-127"/>
              </a:rPr>
              <a:t>  the  condensation of</a:t>
            </a:r>
          </a:p>
          <a:p>
            <a:r>
              <a:rPr kumimoji="0" lang="en-US" altLang="ko-KR" dirty="0" err="1" smtClean="0">
                <a:latin typeface="맑은 고딕" pitchFamily="50" charset="-127"/>
                <a:ea typeface="맑은 고딕" pitchFamily="50" charset="-127"/>
              </a:rPr>
              <a:t>NH4</a:t>
            </a:r>
            <a:r>
              <a:rPr kumimoji="0" lang="en-US" altLang="ko-KR" dirty="0" smtClean="0">
                <a:latin typeface="맑은 고딕" pitchFamily="50" charset="-127"/>
                <a:ea typeface="맑은 고딕" pitchFamily="50" charset="-127"/>
              </a:rPr>
              <a:t> </a:t>
            </a:r>
            <a:r>
              <a:rPr kumimoji="0" lang="en-US" altLang="ko-KR" dirty="0">
                <a:latin typeface="맑은 고딕" pitchFamily="50" charset="-127"/>
                <a:ea typeface="맑은 고딕" pitchFamily="50" charset="-127"/>
              </a:rPr>
              <a:t>ions  with  </a:t>
            </a:r>
            <a:r>
              <a:rPr kumimoji="0" lang="en-US" altLang="ko-KR" dirty="0" smtClean="0">
                <a:latin typeface="맑은 고딕" pitchFamily="50" charset="-127"/>
                <a:ea typeface="맑은 고딕" pitchFamily="50" charset="-127"/>
              </a:rPr>
              <a:t>CO2  </a:t>
            </a:r>
            <a:r>
              <a:rPr kumimoji="0" lang="en-US" altLang="ko-KR" dirty="0">
                <a:latin typeface="맑은 고딕" pitchFamily="50" charset="-127"/>
                <a:ea typeface="맑은 고딕" pitchFamily="50" charset="-127"/>
              </a:rPr>
              <a:t>to  form  </a:t>
            </a:r>
            <a:r>
              <a:rPr kumimoji="0" lang="en-US" altLang="ko-KR" dirty="0" err="1" smtClean="0">
                <a:latin typeface="맑은 고딕" pitchFamily="50" charset="-127"/>
                <a:ea typeface="맑은 고딕" pitchFamily="50" charset="-127"/>
              </a:rPr>
              <a:t>carbamoyl</a:t>
            </a:r>
            <a:r>
              <a:rPr lang="en-US" altLang="ko-KR" dirty="0" smtClean="0">
                <a:latin typeface="맑은 고딕" pitchFamily="50" charset="-127"/>
                <a:ea typeface="맑은 고딕" pitchFamily="50" charset="-127"/>
              </a:rPr>
              <a:t> </a:t>
            </a:r>
            <a:r>
              <a:rPr kumimoji="0" lang="en-US" altLang="ko-KR" dirty="0" smtClean="0">
                <a:latin typeface="맑은 고딕" pitchFamily="50" charset="-127"/>
                <a:ea typeface="맑은 고딕" pitchFamily="50" charset="-127"/>
              </a:rPr>
              <a:t>phosphate</a:t>
            </a:r>
            <a:r>
              <a:rPr kumimoji="0" lang="en-US" altLang="ko-KR" dirty="0">
                <a:latin typeface="맑은 고딕" pitchFamily="50" charset="-127"/>
                <a:ea typeface="맑은 고딕" pitchFamily="50" charset="-127"/>
              </a:rPr>
              <a:t>.  This  step  consumes  two  ATP and </a:t>
            </a:r>
            <a:r>
              <a:rPr kumimoji="0" lang="en-US" altLang="ko-KR" dirty="0" smtClean="0">
                <a:latin typeface="맑은 고딕" pitchFamily="50" charset="-127"/>
                <a:ea typeface="맑은 고딕" pitchFamily="50" charset="-127"/>
              </a:rPr>
              <a:t>is irreversible</a:t>
            </a:r>
            <a:r>
              <a:rPr kumimoji="0" lang="en-US" altLang="ko-KR" dirty="0">
                <a:latin typeface="맑은 고딕" pitchFamily="50" charset="-127"/>
                <a:ea typeface="맑은 고딕" pitchFamily="50" charset="-127"/>
              </a:rPr>
              <a:t>,  and rate-limiting.  CPS  I  requires </a:t>
            </a:r>
            <a:r>
              <a:rPr kumimoji="0" lang="en-US" altLang="ko-KR" dirty="0" err="1">
                <a:latin typeface="맑은 고딕" pitchFamily="50" charset="-127"/>
                <a:ea typeface="맑은 고딕" pitchFamily="50" charset="-127"/>
              </a:rPr>
              <a:t>Nacetylglutamafe</a:t>
            </a:r>
            <a:r>
              <a:rPr kumimoji="0" lang="en-US" altLang="ko-KR" dirty="0">
                <a:latin typeface="맑은 고딕" pitchFamily="50" charset="-127"/>
                <a:ea typeface="맑은 고딕" pitchFamily="50" charset="-127"/>
              </a:rPr>
              <a:t>  for  its  activity.</a:t>
            </a:r>
            <a:endParaRPr kumimoji="0" lang="ko-KR" altLang="en-US" dirty="0">
              <a:latin typeface="맑은 고딕" pitchFamily="50" charset="-127"/>
              <a:ea typeface="맑은 고딕" pitchFamily="50" charset="-127"/>
            </a:endParaRPr>
          </a:p>
        </p:txBody>
      </p:sp>
      <p:sp>
        <p:nvSpPr>
          <p:cNvPr id="6147" name="Rectangle 2"/>
          <p:cNvSpPr>
            <a:spLocks noChangeArrowheads="1"/>
          </p:cNvSpPr>
          <p:nvPr/>
        </p:nvSpPr>
        <p:spPr bwMode="auto">
          <a:xfrm>
            <a:off x="381000" y="2123760"/>
            <a:ext cx="7772400" cy="923925"/>
          </a:xfrm>
          <a:prstGeom prst="rect">
            <a:avLst/>
          </a:prstGeom>
          <a:noFill/>
          <a:ln w="9525">
            <a:noFill/>
            <a:miter lim="800000"/>
            <a:headEnd/>
            <a:tailEnd/>
          </a:ln>
        </p:spPr>
        <p:txBody>
          <a:bodyPr>
            <a:spAutoFit/>
          </a:bodyPr>
          <a:lstStyle/>
          <a:p>
            <a:r>
              <a:rPr kumimoji="0" lang="en-US" altLang="ko-KR" b="1" dirty="0">
                <a:latin typeface="맑은 고딕" pitchFamily="50" charset="-127"/>
                <a:ea typeface="맑은 고딕" pitchFamily="50" charset="-127"/>
              </a:rPr>
              <a:t>2.  Formation  of  </a:t>
            </a:r>
            <a:r>
              <a:rPr kumimoji="0" lang="en-US" altLang="ko-KR" b="1" dirty="0" err="1">
                <a:latin typeface="맑은 고딕" pitchFamily="50" charset="-127"/>
                <a:ea typeface="맑은 고딕" pitchFamily="50" charset="-127"/>
              </a:rPr>
              <a:t>citrulline</a:t>
            </a:r>
            <a:r>
              <a:rPr kumimoji="0" lang="en-US" altLang="ko-KR" b="1" dirty="0">
                <a:latin typeface="맑은 고딕" pitchFamily="50" charset="-127"/>
                <a:ea typeface="맑은 고딕" pitchFamily="50" charset="-127"/>
              </a:rPr>
              <a:t>: </a:t>
            </a:r>
            <a:r>
              <a:rPr kumimoji="0" lang="en-US" altLang="ko-KR" dirty="0" err="1">
                <a:latin typeface="맑은 고딕" pitchFamily="50" charset="-127"/>
                <a:ea typeface="맑은 고딕" pitchFamily="50" charset="-127"/>
              </a:rPr>
              <a:t>Citrulline</a:t>
            </a:r>
            <a:r>
              <a:rPr kumimoji="0" lang="en-US" altLang="ko-KR" dirty="0">
                <a:latin typeface="맑은 고딕" pitchFamily="50" charset="-127"/>
                <a:ea typeface="맑은 고딕" pitchFamily="50" charset="-127"/>
              </a:rPr>
              <a:t>  is synthesized  from  </a:t>
            </a:r>
            <a:r>
              <a:rPr kumimoji="0" lang="en-US" altLang="ko-KR" dirty="0" err="1">
                <a:latin typeface="맑은 고딕" pitchFamily="50" charset="-127"/>
                <a:ea typeface="맑은 고딕" pitchFamily="50" charset="-127"/>
              </a:rPr>
              <a:t>carbamoyl</a:t>
            </a:r>
            <a:r>
              <a:rPr kumimoji="0" lang="en-US" altLang="ko-KR" dirty="0">
                <a:latin typeface="맑은 고딕" pitchFamily="50" charset="-127"/>
                <a:ea typeface="맑은 고딕" pitchFamily="50" charset="-127"/>
              </a:rPr>
              <a:t>  </a:t>
            </a:r>
            <a:r>
              <a:rPr lang="en-US" altLang="ko-KR" dirty="0" smtClean="0">
                <a:latin typeface="맑은 고딕" pitchFamily="50" charset="-127"/>
                <a:ea typeface="맑은 고딕" pitchFamily="50" charset="-127"/>
              </a:rPr>
              <a:t>          </a:t>
            </a:r>
            <a:r>
              <a:rPr kumimoji="0" lang="en-US" altLang="ko-KR" dirty="0" smtClean="0">
                <a:latin typeface="맑은 고딕" pitchFamily="50" charset="-127"/>
                <a:ea typeface="맑은 고딕" pitchFamily="50" charset="-127"/>
              </a:rPr>
              <a:t>phosphate </a:t>
            </a:r>
            <a:r>
              <a:rPr kumimoji="0" lang="en-US" altLang="ko-KR" dirty="0">
                <a:latin typeface="맑은 고딕" pitchFamily="50" charset="-127"/>
                <a:ea typeface="맑은 고딕" pitchFamily="50" charset="-127"/>
              </a:rPr>
              <a:t>and </a:t>
            </a:r>
            <a:r>
              <a:rPr kumimoji="0" lang="en-US" altLang="ko-KR" dirty="0" err="1">
                <a:latin typeface="맑은 고딕" pitchFamily="50" charset="-127"/>
                <a:ea typeface="맑은 고딕" pitchFamily="50" charset="-127"/>
              </a:rPr>
              <a:t>ornithine</a:t>
            </a:r>
            <a:r>
              <a:rPr kumimoji="0" lang="en-US" altLang="ko-KR" dirty="0">
                <a:latin typeface="맑은 고딕" pitchFamily="50" charset="-127"/>
                <a:ea typeface="맑은 고딕" pitchFamily="50" charset="-127"/>
              </a:rPr>
              <a:t>  by  </a:t>
            </a:r>
            <a:r>
              <a:rPr kumimoji="0" lang="en-US" altLang="ko-KR" dirty="0" err="1">
                <a:latin typeface="맑은 고딕" pitchFamily="50" charset="-127"/>
                <a:ea typeface="맑은 고딕" pitchFamily="50" charset="-127"/>
              </a:rPr>
              <a:t>ornithine</a:t>
            </a:r>
            <a:r>
              <a:rPr kumimoji="0" lang="en-US" altLang="ko-KR" dirty="0">
                <a:latin typeface="맑은 고딕" pitchFamily="50" charset="-127"/>
                <a:ea typeface="맑은 고딕" pitchFamily="50" charset="-127"/>
              </a:rPr>
              <a:t>  </a:t>
            </a:r>
            <a:r>
              <a:rPr kumimoji="0" lang="en-US" altLang="ko-KR" dirty="0" err="1">
                <a:latin typeface="맑은 고딕" pitchFamily="50" charset="-127"/>
                <a:ea typeface="맑은 고딕" pitchFamily="50" charset="-127"/>
              </a:rPr>
              <a:t>transcarbamoylase</a:t>
            </a:r>
            <a:r>
              <a:rPr kumimoji="0" lang="en-US" altLang="ko-KR" dirty="0">
                <a:latin typeface="맑은 고딕" pitchFamily="50" charset="-127"/>
                <a:ea typeface="맑은 고딕" pitchFamily="50" charset="-127"/>
              </a:rPr>
              <a:t>.</a:t>
            </a:r>
          </a:p>
          <a:p>
            <a:r>
              <a:rPr kumimoji="0" lang="en-US" altLang="ko-KR" dirty="0" err="1">
                <a:latin typeface="맑은 고딕" pitchFamily="50" charset="-127"/>
                <a:ea typeface="맑은 고딕" pitchFamily="50" charset="-127"/>
              </a:rPr>
              <a:t>Ornithine</a:t>
            </a:r>
            <a:r>
              <a:rPr kumimoji="0" lang="en-US" altLang="ko-KR" dirty="0">
                <a:latin typeface="맑은 고딕" pitchFamily="50" charset="-127"/>
                <a:ea typeface="맑은 고딕" pitchFamily="50" charset="-127"/>
              </a:rPr>
              <a:t>  is  regenerated  and  used  in urea  cycle.</a:t>
            </a:r>
            <a:endParaRPr kumimoji="0" lang="ko-KR" altLang="en-US" dirty="0">
              <a:latin typeface="맑은 고딕" pitchFamily="50" charset="-127"/>
              <a:ea typeface="맑은 고딕" pitchFamily="50" charset="-127"/>
            </a:endParaRPr>
          </a:p>
        </p:txBody>
      </p:sp>
      <p:sp>
        <p:nvSpPr>
          <p:cNvPr id="4" name="Rectangle 3"/>
          <p:cNvSpPr/>
          <p:nvPr/>
        </p:nvSpPr>
        <p:spPr>
          <a:xfrm>
            <a:off x="415416" y="3082404"/>
            <a:ext cx="8271384" cy="1477328"/>
          </a:xfrm>
          <a:prstGeom prst="rect">
            <a:avLst/>
          </a:prstGeom>
        </p:spPr>
        <p:txBody>
          <a:bodyPr wrap="square">
            <a:spAutoFit/>
          </a:bodyPr>
          <a:lstStyle/>
          <a:p>
            <a:pPr marL="342900" indent="-342900" fontAlgn="auto">
              <a:spcBef>
                <a:spcPts val="0"/>
              </a:spcBef>
              <a:spcAft>
                <a:spcPts val="0"/>
              </a:spcAft>
              <a:buFontTx/>
              <a:buAutoNum type="arabicPeriod" startAt="3"/>
              <a:defRPr/>
            </a:pPr>
            <a:r>
              <a:rPr kumimoji="0" lang="en-US" altLang="ko-KR" b="1" dirty="0">
                <a:latin typeface="+mn-lt"/>
                <a:ea typeface="+mn-ea"/>
              </a:rPr>
              <a:t>Synthesis of  </a:t>
            </a:r>
            <a:r>
              <a:rPr kumimoji="0" lang="en-US" altLang="ko-KR" b="1" dirty="0" err="1">
                <a:latin typeface="+mn-lt"/>
                <a:ea typeface="+mn-ea"/>
              </a:rPr>
              <a:t>arginosuccinate</a:t>
            </a:r>
            <a:r>
              <a:rPr kumimoji="0" lang="en-US" altLang="ko-KR" b="1" dirty="0">
                <a:latin typeface="+mn-lt"/>
                <a:ea typeface="+mn-ea"/>
              </a:rPr>
              <a:t>: </a:t>
            </a:r>
            <a:r>
              <a:rPr kumimoji="0" lang="en-US" altLang="ko-KR" dirty="0" err="1">
                <a:latin typeface="+mn-lt"/>
                <a:ea typeface="+mn-ea"/>
              </a:rPr>
              <a:t>Arginosuccinate</a:t>
            </a:r>
            <a:r>
              <a:rPr kumimoji="0" lang="en-US" altLang="ko-KR" dirty="0">
                <a:latin typeface="+mn-lt"/>
                <a:ea typeface="+mn-ea"/>
              </a:rPr>
              <a:t> </a:t>
            </a:r>
            <a:r>
              <a:rPr kumimoji="0" lang="en-US" altLang="ko-KR" dirty="0" err="1">
                <a:latin typeface="+mn-lt"/>
                <a:ea typeface="+mn-ea"/>
              </a:rPr>
              <a:t>synthase</a:t>
            </a:r>
            <a:r>
              <a:rPr kumimoji="0" lang="en-US" altLang="ko-KR" dirty="0">
                <a:latin typeface="+mn-lt"/>
                <a:ea typeface="+mn-ea"/>
              </a:rPr>
              <a:t>  condenses  </a:t>
            </a:r>
          </a:p>
          <a:p>
            <a:pPr marL="342900" indent="-342900" fontAlgn="auto">
              <a:spcBef>
                <a:spcPts val="0"/>
              </a:spcBef>
              <a:spcAft>
                <a:spcPts val="0"/>
              </a:spcAft>
              <a:defRPr/>
            </a:pPr>
            <a:r>
              <a:rPr kumimoji="0" lang="en-US" altLang="ko-KR" dirty="0" smtClean="0">
                <a:latin typeface="+mn-lt"/>
                <a:ea typeface="+mn-ea"/>
              </a:rPr>
              <a:t>	</a:t>
            </a:r>
            <a:r>
              <a:rPr kumimoji="0" lang="en-US" altLang="ko-KR" dirty="0" err="1" smtClean="0">
                <a:latin typeface="+mn-lt"/>
                <a:ea typeface="+mn-ea"/>
              </a:rPr>
              <a:t>citrulline</a:t>
            </a:r>
            <a:r>
              <a:rPr kumimoji="0" lang="en-US" altLang="ko-KR" dirty="0" smtClean="0">
                <a:latin typeface="+mn-lt"/>
                <a:ea typeface="+mn-ea"/>
              </a:rPr>
              <a:t>  </a:t>
            </a:r>
            <a:r>
              <a:rPr kumimoji="0" lang="en-US" altLang="ko-KR" dirty="0">
                <a:latin typeface="+mn-lt"/>
                <a:ea typeface="+mn-ea"/>
              </a:rPr>
              <a:t>with </a:t>
            </a:r>
            <a:r>
              <a:rPr kumimoji="0" lang="en-US" altLang="ko-KR" dirty="0" err="1">
                <a:latin typeface="+mn-lt"/>
                <a:ea typeface="+mn-ea"/>
              </a:rPr>
              <a:t>aspartate</a:t>
            </a:r>
            <a:r>
              <a:rPr kumimoji="0" lang="en-US" altLang="ko-KR" dirty="0">
                <a:latin typeface="+mn-lt"/>
                <a:ea typeface="+mn-ea"/>
              </a:rPr>
              <a:t> to  produce  </a:t>
            </a:r>
            <a:r>
              <a:rPr kumimoji="0" lang="en-US" altLang="ko-KR" dirty="0" err="1">
                <a:latin typeface="+mn-lt"/>
                <a:ea typeface="+mn-ea"/>
              </a:rPr>
              <a:t>arginosuccinate</a:t>
            </a:r>
            <a:r>
              <a:rPr kumimoji="0" lang="en-US" altLang="ko-KR" dirty="0">
                <a:latin typeface="+mn-lt"/>
                <a:ea typeface="+mn-ea"/>
              </a:rPr>
              <a:t>.  The second  </a:t>
            </a:r>
          </a:p>
          <a:p>
            <a:pPr marL="342900" indent="-342900" fontAlgn="auto">
              <a:spcBef>
                <a:spcPts val="0"/>
              </a:spcBef>
              <a:spcAft>
                <a:spcPts val="0"/>
              </a:spcAft>
              <a:defRPr/>
            </a:pPr>
            <a:r>
              <a:rPr kumimoji="0" lang="en-US" altLang="ko-KR" dirty="0" smtClean="0">
                <a:latin typeface="+mn-lt"/>
                <a:ea typeface="+mn-ea"/>
              </a:rPr>
              <a:t>	amino </a:t>
            </a:r>
            <a:r>
              <a:rPr kumimoji="0" lang="en-US" altLang="ko-KR" dirty="0">
                <a:latin typeface="+mn-lt"/>
                <a:ea typeface="+mn-ea"/>
              </a:rPr>
              <a:t>group  of  urea  is  incorporated  in this  reaction.  This step requires  </a:t>
            </a:r>
            <a:r>
              <a:rPr kumimoji="0" lang="en-US" altLang="ko-KR" dirty="0" smtClean="0">
                <a:latin typeface="+mn-lt"/>
                <a:ea typeface="+mn-ea"/>
              </a:rPr>
              <a:t>ATP </a:t>
            </a:r>
            <a:r>
              <a:rPr kumimoji="0" lang="en-US" altLang="ko-KR" dirty="0">
                <a:latin typeface="+mn-lt"/>
                <a:ea typeface="+mn-ea"/>
              </a:rPr>
              <a:t>which  is cleaved  to  AMP  and  pyrophosphate  (</a:t>
            </a:r>
            <a:r>
              <a:rPr kumimoji="0" lang="en-US" altLang="ko-KR" dirty="0" err="1">
                <a:latin typeface="+mn-lt"/>
                <a:ea typeface="+mn-ea"/>
              </a:rPr>
              <a:t>PPi</a:t>
            </a:r>
            <a:r>
              <a:rPr kumimoji="0" lang="en-US" altLang="ko-KR" dirty="0">
                <a:latin typeface="+mn-lt"/>
                <a:ea typeface="+mn-ea"/>
              </a:rPr>
              <a:t>).  </a:t>
            </a:r>
            <a:endParaRPr kumimoji="0" lang="en-US" altLang="ko-KR" dirty="0" smtClean="0">
              <a:latin typeface="+mn-lt"/>
              <a:ea typeface="+mn-ea"/>
            </a:endParaRPr>
          </a:p>
          <a:p>
            <a:pPr marL="342900" indent="-342900" fontAlgn="auto">
              <a:spcBef>
                <a:spcPts val="0"/>
              </a:spcBef>
              <a:spcAft>
                <a:spcPts val="0"/>
              </a:spcAft>
              <a:defRPr/>
            </a:pPr>
            <a:r>
              <a:rPr lang="en-US" altLang="ko-KR" dirty="0" smtClean="0"/>
              <a:t>	</a:t>
            </a:r>
            <a:r>
              <a:rPr kumimoji="0" lang="en-US" altLang="ko-KR" dirty="0" smtClean="0">
                <a:latin typeface="+mn-lt"/>
                <a:ea typeface="+mn-ea"/>
              </a:rPr>
              <a:t>The</a:t>
            </a:r>
            <a:r>
              <a:rPr lang="en-US" altLang="ko-KR" dirty="0"/>
              <a:t> </a:t>
            </a:r>
            <a:r>
              <a:rPr kumimoji="0" lang="en-US" altLang="ko-KR" dirty="0" smtClean="0">
                <a:latin typeface="+mn-lt"/>
                <a:ea typeface="+mn-ea"/>
              </a:rPr>
              <a:t>latter  </a:t>
            </a:r>
            <a:r>
              <a:rPr kumimoji="0" lang="en-US" altLang="ko-KR" dirty="0">
                <a:latin typeface="+mn-lt"/>
                <a:ea typeface="+mn-ea"/>
              </a:rPr>
              <a:t>is  immediately  broken  down  to  inorganic phosphate  (Pi) </a:t>
            </a:r>
            <a:endParaRPr kumimoji="0" lang="ko-KR" altLang="en-US" dirty="0">
              <a:latin typeface="+mn-lt"/>
              <a:ea typeface="+mn-ea"/>
            </a:endParaRPr>
          </a:p>
        </p:txBody>
      </p:sp>
      <p:sp>
        <p:nvSpPr>
          <p:cNvPr id="5" name="Rectangle 4"/>
          <p:cNvSpPr/>
          <p:nvPr/>
        </p:nvSpPr>
        <p:spPr>
          <a:xfrm>
            <a:off x="444912" y="4601484"/>
            <a:ext cx="8394414" cy="1200329"/>
          </a:xfrm>
          <a:prstGeom prst="rect">
            <a:avLst/>
          </a:prstGeom>
        </p:spPr>
        <p:txBody>
          <a:bodyPr wrap="none">
            <a:spAutoFit/>
          </a:bodyPr>
          <a:lstStyle/>
          <a:p>
            <a:pPr marL="342900" indent="-342900" fontAlgn="auto">
              <a:spcBef>
                <a:spcPts val="0"/>
              </a:spcBef>
              <a:spcAft>
                <a:spcPts val="0"/>
              </a:spcAft>
              <a:buFontTx/>
              <a:buAutoNum type="arabicPeriod" startAt="4"/>
              <a:defRPr/>
            </a:pPr>
            <a:r>
              <a:rPr kumimoji="0" lang="en-US" altLang="ko-KR" b="1" dirty="0">
                <a:latin typeface="+mn-lt"/>
                <a:ea typeface="+mn-ea"/>
              </a:rPr>
              <a:t>Cleavage of  </a:t>
            </a:r>
            <a:r>
              <a:rPr kumimoji="0" lang="en-US" altLang="ko-KR" b="1" dirty="0" err="1">
                <a:latin typeface="+mn-lt"/>
                <a:ea typeface="+mn-ea"/>
              </a:rPr>
              <a:t>arginosuccinate</a:t>
            </a:r>
            <a:r>
              <a:rPr kumimoji="0" lang="en-US" altLang="ko-KR" b="1" dirty="0">
                <a:latin typeface="+mn-lt"/>
                <a:ea typeface="+mn-ea"/>
              </a:rPr>
              <a:t>: </a:t>
            </a:r>
            <a:r>
              <a:rPr kumimoji="0" lang="en-US" altLang="ko-KR" dirty="0" err="1">
                <a:latin typeface="+mn-lt"/>
                <a:ea typeface="+mn-ea"/>
              </a:rPr>
              <a:t>Arginosuccinase</a:t>
            </a:r>
            <a:r>
              <a:rPr kumimoji="0" lang="en-US" altLang="ko-KR" dirty="0">
                <a:latin typeface="+mn-lt"/>
                <a:ea typeface="+mn-ea"/>
              </a:rPr>
              <a:t>  cleaves  </a:t>
            </a:r>
            <a:r>
              <a:rPr kumimoji="0" lang="en-US" altLang="ko-KR" dirty="0" err="1">
                <a:latin typeface="+mn-lt"/>
                <a:ea typeface="+mn-ea"/>
              </a:rPr>
              <a:t>arginosuccinate</a:t>
            </a:r>
            <a:endParaRPr kumimoji="0" lang="en-US" altLang="ko-KR" dirty="0">
              <a:latin typeface="+mn-lt"/>
              <a:ea typeface="+mn-ea"/>
            </a:endParaRPr>
          </a:p>
          <a:p>
            <a:pPr marL="342900" indent="-342900" fontAlgn="auto">
              <a:spcBef>
                <a:spcPts val="0"/>
              </a:spcBef>
              <a:spcAft>
                <a:spcPts val="0"/>
              </a:spcAft>
              <a:defRPr/>
            </a:pPr>
            <a:r>
              <a:rPr kumimoji="0" lang="en-US" altLang="ko-KR" dirty="0">
                <a:latin typeface="+mn-lt"/>
                <a:ea typeface="+mn-ea"/>
              </a:rPr>
              <a:t> </a:t>
            </a:r>
            <a:r>
              <a:rPr kumimoji="0" lang="en-US" altLang="ko-KR" dirty="0" smtClean="0">
                <a:latin typeface="+mn-lt"/>
                <a:ea typeface="+mn-ea"/>
              </a:rPr>
              <a:t>	to  </a:t>
            </a:r>
            <a:r>
              <a:rPr kumimoji="0" lang="en-US" altLang="ko-KR" dirty="0">
                <a:latin typeface="+mn-lt"/>
                <a:ea typeface="+mn-ea"/>
              </a:rPr>
              <a:t>give </a:t>
            </a:r>
            <a:r>
              <a:rPr kumimoji="0" lang="en-US" altLang="ko-KR" dirty="0" err="1">
                <a:latin typeface="+mn-lt"/>
                <a:ea typeface="+mn-ea"/>
              </a:rPr>
              <a:t>arginine</a:t>
            </a:r>
            <a:r>
              <a:rPr kumimoji="0" lang="en-US" altLang="ko-KR" dirty="0">
                <a:latin typeface="+mn-lt"/>
                <a:ea typeface="+mn-ea"/>
              </a:rPr>
              <a:t>  and  </a:t>
            </a:r>
            <a:r>
              <a:rPr kumimoji="0" lang="en-US" altLang="ko-KR" dirty="0" err="1">
                <a:latin typeface="+mn-lt"/>
                <a:ea typeface="+mn-ea"/>
              </a:rPr>
              <a:t>fumarate</a:t>
            </a:r>
            <a:r>
              <a:rPr kumimoji="0" lang="en-US" altLang="ko-KR" dirty="0">
                <a:latin typeface="+mn-lt"/>
                <a:ea typeface="+mn-ea"/>
              </a:rPr>
              <a:t>.  </a:t>
            </a:r>
            <a:r>
              <a:rPr kumimoji="0" lang="en-US" altLang="ko-KR" dirty="0" err="1">
                <a:latin typeface="+mn-lt"/>
                <a:ea typeface="+mn-ea"/>
              </a:rPr>
              <a:t>Arginine</a:t>
            </a:r>
            <a:r>
              <a:rPr kumimoji="0" lang="en-US" altLang="ko-KR" dirty="0">
                <a:latin typeface="+mn-lt"/>
                <a:ea typeface="+mn-ea"/>
              </a:rPr>
              <a:t>  is  the  immediate</a:t>
            </a:r>
          </a:p>
          <a:p>
            <a:pPr fontAlgn="auto">
              <a:spcBef>
                <a:spcPts val="0"/>
              </a:spcBef>
              <a:spcAft>
                <a:spcPts val="0"/>
              </a:spcAft>
              <a:defRPr/>
            </a:pPr>
            <a:r>
              <a:rPr lang="en-US" altLang="ko-KR" dirty="0" smtClean="0"/>
              <a:t>    </a:t>
            </a:r>
            <a:r>
              <a:rPr kumimoji="0" lang="en-US" altLang="ko-KR" dirty="0" smtClean="0">
                <a:latin typeface="+mn-lt"/>
                <a:ea typeface="+mn-ea"/>
              </a:rPr>
              <a:t>precursor </a:t>
            </a:r>
            <a:r>
              <a:rPr kumimoji="0" lang="en-US" altLang="ko-KR" dirty="0">
                <a:latin typeface="+mn-lt"/>
                <a:ea typeface="+mn-ea"/>
              </a:rPr>
              <a:t>for  urea.  </a:t>
            </a:r>
            <a:r>
              <a:rPr kumimoji="0" lang="en-US" altLang="ko-KR" dirty="0" err="1">
                <a:latin typeface="+mn-lt"/>
                <a:ea typeface="+mn-ea"/>
              </a:rPr>
              <a:t>Fumarate</a:t>
            </a:r>
            <a:r>
              <a:rPr kumimoji="0" lang="en-US" altLang="ko-KR" dirty="0">
                <a:latin typeface="+mn-lt"/>
                <a:ea typeface="+mn-ea"/>
              </a:rPr>
              <a:t> liberated  here provides a  connecting link  </a:t>
            </a:r>
          </a:p>
          <a:p>
            <a:pPr fontAlgn="auto">
              <a:spcBef>
                <a:spcPts val="0"/>
              </a:spcBef>
              <a:spcAft>
                <a:spcPts val="0"/>
              </a:spcAft>
              <a:defRPr/>
            </a:pPr>
            <a:r>
              <a:rPr lang="en-US" altLang="ko-KR" dirty="0" smtClean="0"/>
              <a:t>    </a:t>
            </a:r>
            <a:r>
              <a:rPr kumimoji="0" lang="en-US" altLang="ko-KR" dirty="0" smtClean="0">
                <a:latin typeface="+mn-lt"/>
                <a:ea typeface="+mn-ea"/>
              </a:rPr>
              <a:t>with  </a:t>
            </a:r>
            <a:r>
              <a:rPr kumimoji="0" lang="en-US" altLang="ko-KR" dirty="0">
                <a:latin typeface="+mn-lt"/>
                <a:ea typeface="+mn-ea"/>
              </a:rPr>
              <a:t>TCA  cycle, </a:t>
            </a:r>
            <a:r>
              <a:rPr kumimoji="0" lang="en-US" altLang="ko-KR" dirty="0" err="1">
                <a:latin typeface="+mn-lt"/>
                <a:ea typeface="+mn-ea"/>
              </a:rPr>
              <a:t>gluconeogenesis</a:t>
            </a:r>
            <a:r>
              <a:rPr kumimoji="0" lang="en-US" altLang="ko-KR" dirty="0">
                <a:latin typeface="+mn-lt"/>
                <a:ea typeface="+mn-ea"/>
              </a:rPr>
              <a:t>  etc. </a:t>
            </a:r>
            <a:endParaRPr kumimoji="0" lang="ko-KR" altLang="en-US" dirty="0">
              <a:latin typeface="+mn-lt"/>
              <a:ea typeface="+mn-ea"/>
            </a:endParaRPr>
          </a:p>
        </p:txBody>
      </p:sp>
      <p:sp>
        <p:nvSpPr>
          <p:cNvPr id="6150" name="Rectangle 5"/>
          <p:cNvSpPr>
            <a:spLocks noChangeArrowheads="1"/>
          </p:cNvSpPr>
          <p:nvPr/>
        </p:nvSpPr>
        <p:spPr bwMode="auto">
          <a:xfrm>
            <a:off x="381000" y="5850180"/>
            <a:ext cx="8229600" cy="923330"/>
          </a:xfrm>
          <a:prstGeom prst="rect">
            <a:avLst/>
          </a:prstGeom>
          <a:noFill/>
          <a:ln w="9525">
            <a:noFill/>
            <a:miter lim="800000"/>
            <a:headEnd/>
            <a:tailEnd/>
          </a:ln>
        </p:spPr>
        <p:txBody>
          <a:bodyPr wrap="square">
            <a:spAutoFit/>
          </a:bodyPr>
          <a:lstStyle/>
          <a:p>
            <a:pPr marL="342900" indent="-342900">
              <a:buFontTx/>
              <a:buAutoNum type="arabicPeriod" startAt="5"/>
            </a:pPr>
            <a:r>
              <a:rPr kumimoji="0" lang="en-US" altLang="ko-KR" b="1" dirty="0">
                <a:latin typeface="맑은 고딕" pitchFamily="50" charset="-127"/>
                <a:ea typeface="맑은 고딕" pitchFamily="50" charset="-127"/>
              </a:rPr>
              <a:t>Formation  of  urea: </a:t>
            </a:r>
            <a:r>
              <a:rPr kumimoji="0" lang="en-US" altLang="ko-KR" dirty="0" err="1">
                <a:latin typeface="맑은 고딕" pitchFamily="50" charset="-127"/>
                <a:ea typeface="맑은 고딕" pitchFamily="50" charset="-127"/>
              </a:rPr>
              <a:t>Arginase</a:t>
            </a:r>
            <a:r>
              <a:rPr kumimoji="0" lang="en-US" altLang="ko-KR" dirty="0">
                <a:latin typeface="맑은 고딕" pitchFamily="50" charset="-127"/>
                <a:ea typeface="맑은 고딕" pitchFamily="50" charset="-127"/>
              </a:rPr>
              <a:t>  is the  fifth and final enzyme  that  cleaves  </a:t>
            </a:r>
            <a:r>
              <a:rPr kumimoji="0" lang="en-US" altLang="ko-KR" dirty="0" err="1">
                <a:latin typeface="맑은 고딕" pitchFamily="50" charset="-127"/>
                <a:ea typeface="맑은 고딕" pitchFamily="50" charset="-127"/>
              </a:rPr>
              <a:t>arginine</a:t>
            </a:r>
            <a:r>
              <a:rPr kumimoji="0" lang="en-US" altLang="ko-KR" dirty="0">
                <a:latin typeface="맑은 고딕" pitchFamily="50" charset="-127"/>
                <a:ea typeface="맑은 고딕" pitchFamily="50" charset="-127"/>
              </a:rPr>
              <a:t>  to  yield urea and  </a:t>
            </a:r>
            <a:r>
              <a:rPr kumimoji="0" lang="en-US" altLang="ko-KR" dirty="0" err="1">
                <a:latin typeface="맑은 고딕" pitchFamily="50" charset="-127"/>
                <a:ea typeface="맑은 고딕" pitchFamily="50" charset="-127"/>
              </a:rPr>
              <a:t>ornithine</a:t>
            </a:r>
            <a:r>
              <a:rPr kumimoji="0" lang="en-US" altLang="ko-KR" dirty="0">
                <a:latin typeface="맑은 고딕" pitchFamily="50" charset="-127"/>
                <a:ea typeface="맑은 고딕" pitchFamily="50" charset="-127"/>
              </a:rPr>
              <a:t>.  </a:t>
            </a:r>
            <a:r>
              <a:rPr kumimoji="0" lang="en-US" altLang="ko-KR" dirty="0" err="1">
                <a:latin typeface="맑은 고딕" pitchFamily="50" charset="-127"/>
                <a:ea typeface="맑은 고딕" pitchFamily="50" charset="-127"/>
              </a:rPr>
              <a:t>Ornithine</a:t>
            </a:r>
            <a:r>
              <a:rPr kumimoji="0" lang="en-US" altLang="ko-KR" dirty="0">
                <a:latin typeface="맑은 고딕" pitchFamily="50" charset="-127"/>
                <a:ea typeface="맑은 고딕" pitchFamily="50" charset="-127"/>
              </a:rPr>
              <a:t>, so  regenerated, enters  mitochondria  for  its  reuse  in  the  urea cycle </a:t>
            </a:r>
            <a:endParaRPr kumimoji="0" lang="ko-KR" altLang="en-US" dirty="0">
              <a:latin typeface="맑은 고딕" pitchFamily="50" charset="-127"/>
              <a:ea typeface="맑은 고딕" pitchFamily="50" charset="-127"/>
            </a:endParaRPr>
          </a:p>
        </p:txBody>
      </p:sp>
      <p:sp>
        <p:nvSpPr>
          <p:cNvPr id="7" name="Rectangle 6"/>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74763"/>
            <a:ext cx="7848600" cy="2584450"/>
          </a:xfrm>
          <a:prstGeom prst="rect">
            <a:avLst/>
          </a:prstGeom>
        </p:spPr>
        <p:txBody>
          <a:bodyPr>
            <a:spAutoFit/>
          </a:bodyPr>
          <a:lstStyle/>
          <a:p>
            <a:pPr>
              <a:defRPr/>
            </a:pPr>
            <a:r>
              <a:rPr lang="en-US" altLang="ko-KR" dirty="0">
                <a:latin typeface="+mj-ea"/>
                <a:ea typeface="+mj-ea"/>
              </a:rPr>
              <a:t>Metabolic  defects  associated  with each  of the five  enzymes  of  urea cycle  have been reported (Table l5.l).  All  the  disorders  invariably  lead to  a  build-up  in  blood  ammonia (</a:t>
            </a:r>
            <a:r>
              <a:rPr lang="en-US" altLang="ko-KR" dirty="0" err="1">
                <a:latin typeface="+mj-ea"/>
                <a:ea typeface="+mj-ea"/>
              </a:rPr>
              <a:t>hyperammonemia</a:t>
            </a:r>
            <a:r>
              <a:rPr lang="en-US" altLang="ko-KR" dirty="0">
                <a:latin typeface="+mj-ea"/>
                <a:ea typeface="+mj-ea"/>
              </a:rPr>
              <a:t>),  leading  to  toxicity.  </a:t>
            </a:r>
          </a:p>
          <a:p>
            <a:pPr>
              <a:defRPr/>
            </a:pPr>
            <a:endParaRPr lang="en-US" altLang="ko-KR" dirty="0">
              <a:latin typeface="+mj-ea"/>
              <a:ea typeface="+mj-ea"/>
            </a:endParaRPr>
          </a:p>
          <a:p>
            <a:pPr>
              <a:defRPr/>
            </a:pPr>
            <a:r>
              <a:rPr lang="en-US" altLang="ko-KR" dirty="0">
                <a:latin typeface="+mj-ea"/>
                <a:ea typeface="+mj-ea"/>
              </a:rPr>
              <a:t>Other metabolites of  urea  cycle  also  accumulate which,  however,  depends  on  the  specific enzyme  defect.  The  clinical  symptoms</a:t>
            </a:r>
          </a:p>
          <a:p>
            <a:pPr>
              <a:defRPr/>
            </a:pPr>
            <a:r>
              <a:rPr lang="en-US" altLang="ko-KR" dirty="0">
                <a:latin typeface="+mj-ea"/>
                <a:ea typeface="+mj-ea"/>
              </a:rPr>
              <a:t>associated  with  defect in  urea cycle  enzymes include  vomiting,  lethargy,  irritability,  ataxia  and mental  retardation.</a:t>
            </a:r>
            <a:endParaRPr lang="ko-KR" altLang="en-US" dirty="0">
              <a:latin typeface="+mj-ea"/>
              <a:ea typeface="+mj-ea"/>
            </a:endParaRPr>
          </a:p>
        </p:txBody>
      </p:sp>
      <p:pic>
        <p:nvPicPr>
          <p:cNvPr id="7171" name="Picture 2"/>
          <p:cNvPicPr>
            <a:picLocks noChangeAspect="1" noChangeArrowheads="1"/>
          </p:cNvPicPr>
          <p:nvPr/>
        </p:nvPicPr>
        <p:blipFill>
          <a:blip r:embed="rId2" cstate="print"/>
          <a:srcRect t="12057" r="4478" b="8360"/>
          <a:stretch>
            <a:fillRect/>
          </a:stretch>
        </p:blipFill>
        <p:spPr bwMode="auto">
          <a:xfrm>
            <a:off x="1981200" y="4178300"/>
            <a:ext cx="4876800" cy="2514600"/>
          </a:xfrm>
          <a:prstGeom prst="rect">
            <a:avLst/>
          </a:prstGeom>
          <a:noFill/>
          <a:ln w="9525">
            <a:noFill/>
            <a:miter lim="800000"/>
            <a:headEnd/>
            <a:tailEnd/>
          </a:ln>
        </p:spPr>
      </p:pic>
      <p:sp>
        <p:nvSpPr>
          <p:cNvPr id="4" name="TextBox 3"/>
          <p:cNvSpPr txBox="1"/>
          <p:nvPr/>
        </p:nvSpPr>
        <p:spPr>
          <a:xfrm>
            <a:off x="2057400" y="791484"/>
            <a:ext cx="5105400" cy="400050"/>
          </a:xfrm>
          <a:prstGeom prst="rect">
            <a:avLst/>
          </a:prstGeom>
          <a:noFill/>
        </p:spPr>
        <p:txBody>
          <a:bodyPr>
            <a:spAutoFit/>
          </a:bodyPr>
          <a:lstStyle/>
          <a:p>
            <a:pPr algn="ctr">
              <a:defRPr/>
            </a:pPr>
            <a:r>
              <a:rPr lang="en-US" altLang="ko-KR" sz="2000" b="1" dirty="0">
                <a:latin typeface="+mn-lt"/>
              </a:rPr>
              <a:t>Deficiencies of Urea cycle enzymes</a:t>
            </a:r>
            <a:endParaRPr lang="ko-KR" altLang="en-US" sz="2000" b="1" dirty="0">
              <a:latin typeface="+mn-lt"/>
            </a:endParaRPr>
          </a:p>
        </p:txBody>
      </p:sp>
      <p:sp>
        <p:nvSpPr>
          <p:cNvPr id="5" name="Rectangle 4"/>
          <p:cNvSpPr/>
          <p:nvPr/>
        </p:nvSpPr>
        <p:spPr>
          <a:xfrm>
            <a:off x="0" y="0"/>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altLang="ko-KR" sz="2400" b="1" dirty="0" smtClean="0"/>
              <a:t>Urea cycle</a:t>
            </a:r>
            <a:endParaRPr lang="ko-KR" alt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315200" cy="4247317"/>
          </a:xfrm>
          <a:prstGeom prst="rect">
            <a:avLst/>
          </a:prstGeom>
        </p:spPr>
        <p:txBody>
          <a:bodyPr wrap="square">
            <a:spAutoFit/>
          </a:bodyPr>
          <a:lstStyle/>
          <a:p>
            <a:r>
              <a:rPr lang="en-US" altLang="ko-KR" dirty="0" smtClean="0"/>
              <a:t>In animals, amino acids undergo oxidative degradation in three different metabolic circumstances:</a:t>
            </a:r>
          </a:p>
          <a:p>
            <a:endParaRPr lang="en-US" altLang="ko-KR" dirty="0" smtClean="0"/>
          </a:p>
          <a:p>
            <a:r>
              <a:rPr lang="en-US" altLang="ko-KR" dirty="0" smtClean="0"/>
              <a:t>1. During the normal synthesis and degradation of cellular proteins (protein turnover), some amino acids that are released from protein breakdown and are not needed for new protein </a:t>
            </a:r>
          </a:p>
          <a:p>
            <a:r>
              <a:rPr lang="en-US" altLang="ko-KR" dirty="0" smtClean="0"/>
              <a:t>synthesis undergo oxidative degradation.</a:t>
            </a:r>
          </a:p>
          <a:p>
            <a:endParaRPr lang="en-US" altLang="ko-KR" dirty="0" smtClean="0"/>
          </a:p>
          <a:p>
            <a:r>
              <a:rPr lang="en-US" altLang="ko-KR" dirty="0" smtClean="0"/>
              <a:t>2. When a diet is rich in protein and the ingested amino acids exceed the body’s needs for protein synthesis, the surplus is </a:t>
            </a:r>
            <a:r>
              <a:rPr lang="en-US" altLang="ko-KR" dirty="0" err="1" smtClean="0"/>
              <a:t>catabolized</a:t>
            </a:r>
            <a:r>
              <a:rPr lang="en-US" altLang="ko-KR" dirty="0" smtClean="0"/>
              <a:t>; amino acids cannot be stored.</a:t>
            </a:r>
          </a:p>
          <a:p>
            <a:endParaRPr lang="en-US" altLang="ko-KR" dirty="0"/>
          </a:p>
          <a:p>
            <a:r>
              <a:rPr lang="en-US" altLang="ko-KR" dirty="0" smtClean="0"/>
              <a:t>3. During starvation or in uncontrolled diabetes mellitus, when carbohydrates are either unavailable or not properly utilized, cellular </a:t>
            </a:r>
          </a:p>
          <a:p>
            <a:r>
              <a:rPr lang="en-US" altLang="ko-KR" dirty="0" smtClean="0"/>
              <a:t>proteins are used as fuel.</a:t>
            </a:r>
            <a:endParaRPr lang="ko-KR" altLang="en-US" dirty="0"/>
          </a:p>
        </p:txBody>
      </p:sp>
      <p:sp>
        <p:nvSpPr>
          <p:cNvPr id="3" name="Rectangle 2"/>
          <p:cNvSpPr/>
          <p:nvPr/>
        </p:nvSpPr>
        <p:spPr>
          <a:xfrm>
            <a:off x="914400" y="5149840"/>
            <a:ext cx="7391400" cy="1754326"/>
          </a:xfrm>
          <a:prstGeom prst="rect">
            <a:avLst/>
          </a:prstGeom>
        </p:spPr>
        <p:txBody>
          <a:bodyPr wrap="square">
            <a:spAutoFit/>
          </a:bodyPr>
          <a:lstStyle/>
          <a:p>
            <a:r>
              <a:rPr lang="en-US" altLang="ko-KR" dirty="0" smtClean="0"/>
              <a:t>Under all these metabolic conditions, amino acids lose their amino groups to form -</a:t>
            </a:r>
            <a:r>
              <a:rPr lang="en-US" altLang="ko-KR" dirty="0" err="1" smtClean="0"/>
              <a:t>keto</a:t>
            </a:r>
            <a:r>
              <a:rPr lang="en-US" altLang="ko-KR" dirty="0" smtClean="0"/>
              <a:t> acids, the “carbon skeletons” of amino acids. The -</a:t>
            </a:r>
            <a:r>
              <a:rPr lang="en-US" altLang="ko-KR" dirty="0" err="1" smtClean="0"/>
              <a:t>keto</a:t>
            </a:r>
            <a:r>
              <a:rPr lang="en-US" altLang="ko-KR" dirty="0" smtClean="0"/>
              <a:t> acids undergo oxidation to </a:t>
            </a:r>
            <a:r>
              <a:rPr lang="en-US" altLang="ko-KR" dirty="0" err="1" smtClean="0"/>
              <a:t>CO</a:t>
            </a:r>
            <a:r>
              <a:rPr lang="en-US" altLang="ko-KR" baseline="-25000" dirty="0" err="1" smtClean="0"/>
              <a:t>2</a:t>
            </a:r>
            <a:r>
              <a:rPr lang="en-US" altLang="ko-KR" dirty="0" err="1" smtClean="0"/>
              <a:t>and</a:t>
            </a:r>
            <a:r>
              <a:rPr lang="en-US" altLang="ko-KR" dirty="0" smtClean="0"/>
              <a:t> </a:t>
            </a:r>
            <a:r>
              <a:rPr lang="en-US" altLang="ko-KR" dirty="0" err="1" smtClean="0"/>
              <a:t>H</a:t>
            </a:r>
            <a:r>
              <a:rPr lang="en-US" altLang="ko-KR" baseline="-25000" dirty="0" err="1" smtClean="0"/>
              <a:t>2</a:t>
            </a:r>
            <a:r>
              <a:rPr lang="en-US" altLang="ko-KR" dirty="0" err="1" smtClean="0"/>
              <a:t>O</a:t>
            </a:r>
            <a:r>
              <a:rPr lang="en-US" altLang="ko-KR" dirty="0" smtClean="0"/>
              <a:t> or, often more importantly, provide three- and four-carbon units that can be converted by </a:t>
            </a:r>
            <a:r>
              <a:rPr lang="en-US" altLang="ko-KR" dirty="0" err="1" smtClean="0"/>
              <a:t>gluconeogenesis</a:t>
            </a:r>
            <a:r>
              <a:rPr lang="en-US" altLang="ko-KR" dirty="0" smtClean="0"/>
              <a:t> into glucose, the fuel for brain, skeletal muscle, and other tissues.</a:t>
            </a:r>
            <a:endParaRPr lang="ko-KR" altLang="en-US" dirty="0"/>
          </a:p>
        </p:txBody>
      </p:sp>
      <p:sp>
        <p:nvSpPr>
          <p:cNvPr id="4" name="TextBox 3"/>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Introduction</a:t>
            </a:r>
            <a:endParaRPr lang="ko-KR" alt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_18_01"/>
          <p:cNvPicPr>
            <a:picLocks noChangeAspect="1" noChangeArrowheads="1"/>
          </p:cNvPicPr>
          <p:nvPr/>
        </p:nvPicPr>
        <p:blipFill>
          <a:blip r:embed="rId3" cstate="print"/>
          <a:srcRect/>
          <a:stretch>
            <a:fillRect/>
          </a:stretch>
        </p:blipFill>
        <p:spPr bwMode="auto">
          <a:xfrm>
            <a:off x="1968558" y="832086"/>
            <a:ext cx="4778375" cy="5192294"/>
          </a:xfrm>
          <a:prstGeom prst="rect">
            <a:avLst/>
          </a:prstGeom>
          <a:noFill/>
          <a:ln w="9525">
            <a:noFill/>
            <a:miter lim="800000"/>
            <a:headEnd/>
            <a:tailEnd/>
          </a:ln>
        </p:spPr>
      </p:pic>
      <p:sp>
        <p:nvSpPr>
          <p:cNvPr id="6147" name="Rectangle 4"/>
          <p:cNvSpPr>
            <a:spLocks noChangeArrowheads="1"/>
          </p:cNvSpPr>
          <p:nvPr/>
        </p:nvSpPr>
        <p:spPr bwMode="auto">
          <a:xfrm>
            <a:off x="900125" y="6193347"/>
            <a:ext cx="7315200" cy="523220"/>
          </a:xfrm>
          <a:prstGeom prst="rect">
            <a:avLst/>
          </a:prstGeom>
          <a:noFill/>
          <a:ln w="9525">
            <a:noFill/>
            <a:miter lim="800000"/>
            <a:headEnd/>
            <a:tailEnd/>
          </a:ln>
        </p:spPr>
        <p:txBody>
          <a:bodyPr>
            <a:spAutoFit/>
          </a:bodyPr>
          <a:lstStyle/>
          <a:p>
            <a:pPr algn="ctr"/>
            <a:r>
              <a:rPr lang="en-US" altLang="ko-KR" sz="1400" b="1" dirty="0">
                <a:latin typeface="Tahoma" pitchFamily="34" charset="0"/>
                <a:ea typeface="Tahoma" pitchFamily="34" charset="0"/>
                <a:cs typeface="Tahoma" pitchFamily="34" charset="0"/>
              </a:rPr>
              <a:t>Overview of amino acid catabolism in mammals. The amino groups and the carbon skeleton take separate but interconnected pathways.</a:t>
            </a:r>
            <a:endParaRPr lang="ko-KR" altLang="en-US" sz="1400" b="1" dirty="0">
              <a:latin typeface="Tahoma" pitchFamily="34" charset="0"/>
              <a:ea typeface="굴림" charset="-127"/>
              <a:cs typeface="Tahoma" pitchFamily="34" charset="0"/>
            </a:endParaRPr>
          </a:p>
        </p:txBody>
      </p:sp>
      <p:sp>
        <p:nvSpPr>
          <p:cNvPr id="4" name="TextBox 3"/>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Overview of amino acid catabolism in mammals</a:t>
            </a:r>
            <a:endParaRPr lang="ko-KR" alt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Metabolic Fates of Amino Groups</a:t>
            </a:r>
            <a:endParaRPr lang="ko-KR" altLang="en-US" sz="2800" b="1" dirty="0"/>
          </a:p>
        </p:txBody>
      </p:sp>
      <p:sp>
        <p:nvSpPr>
          <p:cNvPr id="7" name="Rectangle 6"/>
          <p:cNvSpPr/>
          <p:nvPr/>
        </p:nvSpPr>
        <p:spPr>
          <a:xfrm>
            <a:off x="1143000" y="2209800"/>
            <a:ext cx="7239000" cy="1200329"/>
          </a:xfrm>
          <a:prstGeom prst="rect">
            <a:avLst/>
          </a:prstGeom>
        </p:spPr>
        <p:txBody>
          <a:bodyPr wrap="square">
            <a:spAutoFit/>
          </a:bodyPr>
          <a:lstStyle/>
          <a:p>
            <a:r>
              <a:rPr lang="en-US" altLang="ko-KR" dirty="0" smtClean="0"/>
              <a:t>Nitrogen, </a:t>
            </a:r>
            <a:r>
              <a:rPr lang="en-US" altLang="ko-KR" dirty="0" err="1" smtClean="0"/>
              <a:t>N</a:t>
            </a:r>
            <a:r>
              <a:rPr lang="en-US" altLang="ko-KR" baseline="-25000" dirty="0" err="1" smtClean="0"/>
              <a:t>2</a:t>
            </a:r>
            <a:r>
              <a:rPr lang="en-US" altLang="ko-KR" dirty="0" smtClean="0"/>
              <a:t>, is abundant in the atmosphere but is too </a:t>
            </a:r>
          </a:p>
          <a:p>
            <a:r>
              <a:rPr lang="en-US" altLang="ko-KR" dirty="0" smtClean="0"/>
              <a:t>inert for use in most biochemical processes. Because only a few microorganisms can convert </a:t>
            </a:r>
            <a:r>
              <a:rPr lang="en-US" altLang="ko-KR" dirty="0" err="1" smtClean="0"/>
              <a:t>N</a:t>
            </a:r>
            <a:r>
              <a:rPr lang="en-US" altLang="ko-KR" baseline="-25000" dirty="0" err="1" smtClean="0"/>
              <a:t>2</a:t>
            </a:r>
            <a:r>
              <a:rPr lang="en-US" altLang="ko-KR" baseline="-25000" dirty="0" smtClean="0"/>
              <a:t> </a:t>
            </a:r>
            <a:r>
              <a:rPr lang="en-US" altLang="ko-KR" dirty="0" smtClean="0"/>
              <a:t>to biologically useful forms such as </a:t>
            </a:r>
            <a:r>
              <a:rPr lang="en-US" altLang="ko-KR" dirty="0" err="1" smtClean="0"/>
              <a:t>NH</a:t>
            </a:r>
            <a:r>
              <a:rPr lang="en-US" altLang="ko-KR" baseline="-25000" dirty="0" err="1" smtClean="0"/>
              <a:t>3</a:t>
            </a:r>
            <a:r>
              <a:rPr lang="en-US" altLang="ko-KR" dirty="0" smtClean="0"/>
              <a:t>, amino groups are carefully husbanded in biological systems.</a:t>
            </a:r>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315200" cy="5078313"/>
          </a:xfrm>
          <a:prstGeom prst="rect">
            <a:avLst/>
          </a:prstGeom>
        </p:spPr>
        <p:txBody>
          <a:bodyPr wrap="square">
            <a:spAutoFit/>
          </a:bodyPr>
          <a:lstStyle/>
          <a:p>
            <a:endParaRPr lang="en-US" altLang="ko-KR" dirty="0" smtClean="0"/>
          </a:p>
          <a:p>
            <a:r>
              <a:rPr lang="en-US" altLang="ko-KR" dirty="0" smtClean="0"/>
              <a:t>Four amino acids play central roles in nitrogen metabolism: </a:t>
            </a:r>
            <a:r>
              <a:rPr lang="en-US" altLang="ko-KR" b="1" dirty="0" smtClean="0"/>
              <a:t>glutamate</a:t>
            </a:r>
            <a:r>
              <a:rPr lang="en-US" altLang="ko-KR" dirty="0" smtClean="0"/>
              <a:t>, </a:t>
            </a:r>
            <a:r>
              <a:rPr lang="en-US" altLang="ko-KR" b="1" dirty="0" smtClean="0"/>
              <a:t>glutamine</a:t>
            </a:r>
            <a:r>
              <a:rPr lang="en-US" altLang="ko-KR" dirty="0" smtClean="0"/>
              <a:t>, </a:t>
            </a:r>
            <a:r>
              <a:rPr lang="en-US" altLang="ko-KR" b="1" dirty="0" err="1" smtClean="0"/>
              <a:t>alanine</a:t>
            </a:r>
            <a:r>
              <a:rPr lang="en-US" altLang="ko-KR" dirty="0" smtClean="0"/>
              <a:t>, and </a:t>
            </a:r>
            <a:r>
              <a:rPr lang="en-US" altLang="ko-KR" b="1" dirty="0" err="1" smtClean="0"/>
              <a:t>aspartate</a:t>
            </a:r>
            <a:r>
              <a:rPr lang="en-US" altLang="ko-KR" dirty="0" smtClean="0"/>
              <a:t>. </a:t>
            </a:r>
          </a:p>
          <a:p>
            <a:endParaRPr lang="en-US" altLang="ko-KR" dirty="0" smtClean="0"/>
          </a:p>
          <a:p>
            <a:r>
              <a:rPr lang="en-US" altLang="ko-KR" dirty="0" smtClean="0"/>
              <a:t>These particular amino acids are the ones most easily converted into citric acid cycle intermediates: glutamate and glutamine to </a:t>
            </a:r>
            <a:r>
              <a:rPr lang="el-GR" altLang="ko-KR" b="1" dirty="0" smtClean="0">
                <a:latin typeface="맑은 고딕"/>
                <a:ea typeface="맑은 고딕"/>
              </a:rPr>
              <a:t>α</a:t>
            </a:r>
            <a:r>
              <a:rPr lang="en-US" altLang="ko-KR" b="1" dirty="0" smtClean="0"/>
              <a:t>-</a:t>
            </a:r>
            <a:r>
              <a:rPr lang="en-US" altLang="ko-KR" b="1" dirty="0" err="1" smtClean="0"/>
              <a:t>ketoglutarate</a:t>
            </a:r>
            <a:r>
              <a:rPr lang="en-US" altLang="ko-KR" b="1" dirty="0" smtClean="0"/>
              <a:t>,</a:t>
            </a:r>
            <a:r>
              <a:rPr lang="en-US" altLang="ko-KR" dirty="0" smtClean="0"/>
              <a:t> </a:t>
            </a:r>
            <a:r>
              <a:rPr lang="en-US" altLang="ko-KR" dirty="0" err="1" smtClean="0"/>
              <a:t>alanine</a:t>
            </a:r>
            <a:r>
              <a:rPr lang="en-US" altLang="ko-KR" dirty="0" smtClean="0"/>
              <a:t> to </a:t>
            </a:r>
            <a:r>
              <a:rPr lang="en-US" altLang="ko-KR" b="1" dirty="0" err="1" smtClean="0"/>
              <a:t>pyruvate</a:t>
            </a:r>
            <a:r>
              <a:rPr lang="en-US" altLang="ko-KR" dirty="0" smtClean="0"/>
              <a:t>, and </a:t>
            </a:r>
            <a:r>
              <a:rPr lang="en-US" altLang="ko-KR" dirty="0" err="1" smtClean="0"/>
              <a:t>aspartate</a:t>
            </a:r>
            <a:r>
              <a:rPr lang="en-US" altLang="ko-KR" dirty="0" smtClean="0"/>
              <a:t> to </a:t>
            </a:r>
            <a:r>
              <a:rPr lang="en-US" altLang="ko-KR" b="1" dirty="0" err="1" smtClean="0"/>
              <a:t>oxaloacetate</a:t>
            </a:r>
            <a:r>
              <a:rPr lang="en-US" altLang="ko-KR" dirty="0" smtClean="0"/>
              <a:t>. </a:t>
            </a:r>
          </a:p>
          <a:p>
            <a:endParaRPr lang="en-US" altLang="ko-KR" dirty="0" smtClean="0"/>
          </a:p>
          <a:p>
            <a:r>
              <a:rPr lang="en-US" altLang="ko-KR" dirty="0" smtClean="0"/>
              <a:t>Glutamate and glutamine are especially important, acting as a kind of general collection point for amino groups. In the </a:t>
            </a:r>
            <a:r>
              <a:rPr lang="en-US" altLang="ko-KR" dirty="0" err="1" smtClean="0"/>
              <a:t>cytosol</a:t>
            </a:r>
            <a:r>
              <a:rPr lang="en-US" altLang="ko-KR" dirty="0" smtClean="0"/>
              <a:t> of liver cells (</a:t>
            </a:r>
            <a:r>
              <a:rPr lang="en-US" altLang="ko-KR" dirty="0" err="1" smtClean="0"/>
              <a:t>hepatocytes</a:t>
            </a:r>
            <a:r>
              <a:rPr lang="en-US" altLang="ko-KR" dirty="0" smtClean="0"/>
              <a:t>), amino groups from most amino acids are transferred to </a:t>
            </a:r>
            <a:r>
              <a:rPr lang="el-GR" altLang="ko-KR" b="1" dirty="0" smtClean="0">
                <a:latin typeface="맑은 고딕"/>
                <a:ea typeface="맑은 고딕"/>
              </a:rPr>
              <a:t>α</a:t>
            </a:r>
            <a:r>
              <a:rPr lang="en-US" altLang="ko-KR" b="1" dirty="0" smtClean="0"/>
              <a:t>-</a:t>
            </a:r>
            <a:r>
              <a:rPr lang="en-US" altLang="ko-KR" b="1" dirty="0" err="1" smtClean="0"/>
              <a:t>ketoglutarate</a:t>
            </a:r>
            <a:r>
              <a:rPr lang="en-US" altLang="ko-KR" b="1" dirty="0" smtClean="0"/>
              <a:t> </a:t>
            </a:r>
            <a:r>
              <a:rPr lang="en-US" altLang="ko-KR" dirty="0" smtClean="0"/>
              <a:t>to form glutamate, which enters mitochondria and gives up its amino group to form </a:t>
            </a:r>
            <a:r>
              <a:rPr lang="en-US" altLang="ko-KR" b="1" dirty="0" err="1" smtClean="0"/>
              <a:t>NH</a:t>
            </a:r>
            <a:r>
              <a:rPr lang="en-US" altLang="ko-KR" b="1" baseline="30000" dirty="0" err="1" smtClean="0"/>
              <a:t>+</a:t>
            </a:r>
            <a:r>
              <a:rPr lang="en-US" altLang="ko-KR" b="1" baseline="-25000" dirty="0" err="1" smtClean="0"/>
              <a:t>4</a:t>
            </a:r>
            <a:r>
              <a:rPr lang="en-US" altLang="ko-KR" dirty="0" smtClean="0"/>
              <a:t>. </a:t>
            </a:r>
          </a:p>
          <a:p>
            <a:endParaRPr lang="en-US" altLang="ko-KR" dirty="0" smtClean="0"/>
          </a:p>
          <a:p>
            <a:r>
              <a:rPr lang="en-US" altLang="ko-KR" dirty="0" smtClean="0"/>
              <a:t>Excess ammonia generated in most other tissues is converted to the amide nitrogen of glutamine, which passes to the liver, then into liver mitochondria. Glutamine or glutamate or both are present in higher concentrations than other amino acids in most tissues.</a:t>
            </a:r>
            <a:endParaRPr lang="ko-KR" altLang="en-US" dirty="0"/>
          </a:p>
        </p:txBody>
      </p:sp>
      <p:sp>
        <p:nvSpPr>
          <p:cNvPr id="3" name="TextBox 2"/>
          <p:cNvSpPr txBox="1"/>
          <p:nvPr/>
        </p:nvSpPr>
        <p:spPr>
          <a:xfrm>
            <a:off x="1145100" y="725124"/>
            <a:ext cx="6853799"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altLang="ko-KR" sz="2000" b="1" dirty="0" smtClean="0"/>
              <a:t>Amino acids play central roles in nitrogen metabolism</a:t>
            </a:r>
            <a:endParaRPr lang="ko-KR" altLang="en-US" sz="2000" b="1" dirty="0"/>
          </a:p>
        </p:txBody>
      </p:sp>
      <p:sp>
        <p:nvSpPr>
          <p:cNvPr id="4" name="TextBox 3"/>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Metabolic Fates of Amino Groups</a:t>
            </a:r>
            <a:endParaRPr lang="ko-KR" alt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_18_02a"/>
          <p:cNvPicPr>
            <a:picLocks noChangeAspect="1" noChangeArrowheads="1"/>
          </p:cNvPicPr>
          <p:nvPr/>
        </p:nvPicPr>
        <p:blipFill>
          <a:blip r:embed="rId3" cstate="print"/>
          <a:srcRect/>
          <a:stretch>
            <a:fillRect/>
          </a:stretch>
        </p:blipFill>
        <p:spPr bwMode="auto">
          <a:xfrm>
            <a:off x="25770" y="990600"/>
            <a:ext cx="4719183" cy="5784850"/>
          </a:xfrm>
          <a:prstGeom prst="rect">
            <a:avLst/>
          </a:prstGeom>
          <a:noFill/>
          <a:ln w="9525">
            <a:noFill/>
            <a:miter lim="800000"/>
            <a:headEnd/>
            <a:tailEnd/>
          </a:ln>
        </p:spPr>
      </p:pic>
      <p:sp>
        <p:nvSpPr>
          <p:cNvPr id="8195" name="Rectangle 4"/>
          <p:cNvSpPr>
            <a:spLocks noChangeArrowheads="1"/>
          </p:cNvSpPr>
          <p:nvPr/>
        </p:nvSpPr>
        <p:spPr bwMode="auto">
          <a:xfrm>
            <a:off x="4343400" y="5715000"/>
            <a:ext cx="4800600" cy="1092607"/>
          </a:xfrm>
          <a:prstGeom prst="rect">
            <a:avLst/>
          </a:prstGeom>
          <a:noFill/>
          <a:ln w="9525">
            <a:noFill/>
            <a:miter lim="800000"/>
            <a:headEnd/>
            <a:tailEnd/>
          </a:ln>
        </p:spPr>
        <p:txBody>
          <a:bodyPr wrap="square">
            <a:spAutoFit/>
          </a:bodyPr>
          <a:lstStyle/>
          <a:p>
            <a:r>
              <a:rPr lang="en-US" altLang="ko-KR" sz="1800" b="1" dirty="0">
                <a:ea typeface="굴림" charset="-127"/>
              </a:rPr>
              <a:t>Amino group catabolism. </a:t>
            </a:r>
            <a:endParaRPr lang="en-US" altLang="ko-KR" sz="1800" b="1" dirty="0" smtClean="0">
              <a:ea typeface="굴림" charset="-127"/>
            </a:endParaRPr>
          </a:p>
          <a:p>
            <a:endParaRPr lang="en-US" altLang="ko-KR" sz="1100" b="1" dirty="0">
              <a:ea typeface="굴림" charset="-127"/>
            </a:endParaRPr>
          </a:p>
          <a:p>
            <a:r>
              <a:rPr lang="en-US" altLang="ko-KR" sz="1800" dirty="0" smtClean="0">
                <a:ea typeface="굴림" charset="-127"/>
              </a:rPr>
              <a:t>(</a:t>
            </a:r>
            <a:r>
              <a:rPr lang="en-US" altLang="ko-KR" sz="1800" dirty="0">
                <a:ea typeface="굴림" charset="-127"/>
              </a:rPr>
              <a:t>a) Overview of catabolism of  amino groups (shaded) in vertebrate liver. </a:t>
            </a:r>
            <a:endParaRPr lang="ko-KR" altLang="en-US" sz="1800" dirty="0">
              <a:ea typeface="굴림" charset="-127"/>
            </a:endParaRPr>
          </a:p>
        </p:txBody>
      </p:sp>
      <p:sp>
        <p:nvSpPr>
          <p:cNvPr id="4" name="Rectangle 3"/>
          <p:cNvSpPr/>
          <p:nvPr/>
        </p:nvSpPr>
        <p:spPr>
          <a:xfrm>
            <a:off x="2928601" y="663660"/>
            <a:ext cx="3286797"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r>
              <a:rPr lang="en-US" altLang="ko-KR" sz="2000" b="1" dirty="0" smtClean="0"/>
              <a:t>Amino group catabolism.</a:t>
            </a:r>
            <a:endParaRPr lang="ko-KR" altLang="en-US" sz="2000" b="1" dirty="0"/>
          </a:p>
        </p:txBody>
      </p:sp>
      <p:sp>
        <p:nvSpPr>
          <p:cNvPr id="5" name="Rectangle 4"/>
          <p:cNvSpPr/>
          <p:nvPr/>
        </p:nvSpPr>
        <p:spPr>
          <a:xfrm>
            <a:off x="4648200" y="1524000"/>
            <a:ext cx="4191000" cy="1815882"/>
          </a:xfrm>
          <a:prstGeom prst="rect">
            <a:avLst/>
          </a:prstGeom>
        </p:spPr>
        <p:txBody>
          <a:bodyPr wrap="square">
            <a:spAutoFit/>
          </a:bodyPr>
          <a:lstStyle/>
          <a:p>
            <a:r>
              <a:rPr lang="en-US" altLang="ko-KR" sz="1600" dirty="0" smtClean="0"/>
              <a:t>In skeletal muscle, excess amino groups are generally transferred to </a:t>
            </a:r>
            <a:r>
              <a:rPr lang="en-US" altLang="ko-KR" sz="1600" dirty="0" err="1" smtClean="0"/>
              <a:t>pyruvate</a:t>
            </a:r>
            <a:r>
              <a:rPr lang="en-US" altLang="ko-KR" sz="1600" dirty="0" smtClean="0"/>
              <a:t> to form </a:t>
            </a:r>
            <a:r>
              <a:rPr lang="en-US" altLang="ko-KR" sz="1600" dirty="0" err="1" smtClean="0"/>
              <a:t>alanine</a:t>
            </a:r>
            <a:r>
              <a:rPr lang="en-US" altLang="ko-KR" sz="1600" dirty="0" smtClean="0"/>
              <a:t>, another important molecule in the transport of amino groups to the liver. </a:t>
            </a:r>
            <a:r>
              <a:rPr lang="en-US" altLang="ko-KR" sz="1600" dirty="0" err="1" smtClean="0"/>
              <a:t>Aspartate</a:t>
            </a:r>
            <a:r>
              <a:rPr lang="en-US" altLang="ko-KR" sz="1600" dirty="0" smtClean="0"/>
              <a:t> comes into play in the metabolic processes that occur once the amino groups are delivered to the liver.</a:t>
            </a:r>
            <a:endParaRPr lang="ko-KR" altLang="en-US" sz="1600" dirty="0"/>
          </a:p>
        </p:txBody>
      </p:sp>
      <p:sp>
        <p:nvSpPr>
          <p:cNvPr id="6" name="TextBox 5"/>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Metabolic Fates of Amino Groups</a:t>
            </a:r>
            <a:endParaRPr lang="ko-KR" alt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_18_02b"/>
          <p:cNvPicPr>
            <a:picLocks noChangeAspect="1" noChangeArrowheads="1"/>
          </p:cNvPicPr>
          <p:nvPr/>
        </p:nvPicPr>
        <p:blipFill>
          <a:blip r:embed="rId3" cstate="print"/>
          <a:srcRect/>
          <a:stretch>
            <a:fillRect/>
          </a:stretch>
        </p:blipFill>
        <p:spPr bwMode="auto">
          <a:xfrm>
            <a:off x="395310" y="1371600"/>
            <a:ext cx="5117531" cy="5420646"/>
          </a:xfrm>
          <a:prstGeom prst="rect">
            <a:avLst/>
          </a:prstGeom>
          <a:noFill/>
          <a:ln w="9525">
            <a:noFill/>
            <a:miter lim="800000"/>
            <a:headEnd/>
            <a:tailEnd/>
          </a:ln>
        </p:spPr>
      </p:pic>
      <p:sp>
        <p:nvSpPr>
          <p:cNvPr id="9219" name="Rectangle 4"/>
          <p:cNvSpPr>
            <a:spLocks noChangeArrowheads="1"/>
          </p:cNvSpPr>
          <p:nvPr/>
        </p:nvSpPr>
        <p:spPr bwMode="auto">
          <a:xfrm>
            <a:off x="4243291" y="5320488"/>
            <a:ext cx="4800600" cy="1077218"/>
          </a:xfrm>
          <a:prstGeom prst="rect">
            <a:avLst/>
          </a:prstGeom>
          <a:noFill/>
          <a:ln w="9525">
            <a:noFill/>
            <a:miter lim="800000"/>
            <a:headEnd/>
            <a:tailEnd/>
          </a:ln>
        </p:spPr>
        <p:txBody>
          <a:bodyPr>
            <a:spAutoFit/>
          </a:bodyPr>
          <a:lstStyle/>
          <a:p>
            <a:r>
              <a:rPr lang="en-US" altLang="ko-KR" sz="1600" dirty="0">
                <a:ea typeface="굴림" charset="-127"/>
              </a:rPr>
              <a:t>(b) Excretory forms of nitrogen. </a:t>
            </a:r>
            <a:endParaRPr lang="en-US" altLang="ko-KR" sz="1600" dirty="0" smtClean="0">
              <a:ea typeface="굴림" charset="-127"/>
            </a:endParaRPr>
          </a:p>
          <a:p>
            <a:r>
              <a:rPr lang="en-US" altLang="ko-KR" sz="1600" dirty="0" smtClean="0">
                <a:ea typeface="굴림" charset="-127"/>
              </a:rPr>
              <a:t>Excess </a:t>
            </a:r>
            <a:r>
              <a:rPr lang="en-US" altLang="ko-KR" sz="1600" dirty="0" err="1" smtClean="0"/>
              <a:t>NH</a:t>
            </a:r>
            <a:r>
              <a:rPr lang="en-US" altLang="ko-KR" sz="1600" baseline="30000" dirty="0" err="1" smtClean="0"/>
              <a:t>+</a:t>
            </a:r>
            <a:r>
              <a:rPr lang="en-US" altLang="ko-KR" sz="1600" baseline="-25000" dirty="0" err="1" smtClean="0"/>
              <a:t>4</a:t>
            </a:r>
            <a:r>
              <a:rPr lang="en-US" altLang="ko-KR" sz="1600" dirty="0">
                <a:ea typeface="굴림" charset="-127"/>
              </a:rPr>
              <a:t> </a:t>
            </a:r>
            <a:r>
              <a:rPr lang="en-US" altLang="ko-KR" sz="1600" dirty="0" smtClean="0">
                <a:ea typeface="굴림" charset="-127"/>
              </a:rPr>
              <a:t>is </a:t>
            </a:r>
            <a:r>
              <a:rPr lang="en-US" altLang="ko-KR" sz="1600" dirty="0">
                <a:ea typeface="굴림" charset="-127"/>
              </a:rPr>
              <a:t>excreted as ammonia (microbes, bony fishes), urea  (most terrestrial vertebrates), or uric acid (birds and terrestrial reptiles)</a:t>
            </a:r>
            <a:endParaRPr lang="ko-KR" altLang="en-US" sz="1600" dirty="0">
              <a:ea typeface="굴림" charset="-127"/>
            </a:endParaRPr>
          </a:p>
        </p:txBody>
      </p:sp>
      <p:sp>
        <p:nvSpPr>
          <p:cNvPr id="4" name="TextBox 3"/>
          <p:cNvSpPr txBox="1"/>
          <p:nvPr/>
        </p:nvSpPr>
        <p:spPr>
          <a:xfrm>
            <a:off x="0" y="-19656"/>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2800" b="1" dirty="0" smtClean="0"/>
              <a:t>Metabolic Fates of Amino Groups</a:t>
            </a:r>
            <a:endParaRPr lang="ko-KR" altLang="en-US" sz="2800" b="1" dirty="0"/>
          </a:p>
        </p:txBody>
      </p:sp>
      <p:sp>
        <p:nvSpPr>
          <p:cNvPr id="6" name="Rectangle 5"/>
          <p:cNvSpPr/>
          <p:nvPr/>
        </p:nvSpPr>
        <p:spPr>
          <a:xfrm>
            <a:off x="2934924" y="762000"/>
            <a:ext cx="3264933"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altLang="ko-KR" b="1" dirty="0" smtClean="0">
                <a:ea typeface="굴림" charset="-127"/>
              </a:rPr>
              <a:t>Excretory forms of nitrogen</a:t>
            </a:r>
            <a:endParaRPr lang="ko-KR"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2361</Words>
  <Application>Microsoft Office PowerPoint</Application>
  <PresentationFormat>On-screen Show (4:3)</PresentationFormat>
  <Paragraphs>200</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26</cp:revision>
  <dcterms:created xsi:type="dcterms:W3CDTF">2019-09-02T06:13:44Z</dcterms:created>
  <dcterms:modified xsi:type="dcterms:W3CDTF">2019-10-18T15:11:31Z</dcterms:modified>
</cp:coreProperties>
</file>