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35"/>
  </p:notesMasterIdLst>
  <p:sldIdLst>
    <p:sldId id="256" r:id="rId3"/>
    <p:sldId id="271" r:id="rId4"/>
    <p:sldId id="292" r:id="rId5"/>
    <p:sldId id="272" r:id="rId6"/>
    <p:sldId id="273" r:id="rId7"/>
    <p:sldId id="293" r:id="rId8"/>
    <p:sldId id="274" r:id="rId9"/>
    <p:sldId id="275" r:id="rId10"/>
    <p:sldId id="276" r:id="rId11"/>
    <p:sldId id="277" r:id="rId12"/>
    <p:sldId id="278" r:id="rId13"/>
    <p:sldId id="280" r:id="rId14"/>
    <p:sldId id="281" r:id="rId15"/>
    <p:sldId id="294" r:id="rId16"/>
    <p:sldId id="282" r:id="rId17"/>
    <p:sldId id="295" r:id="rId18"/>
    <p:sldId id="283" r:id="rId19"/>
    <p:sldId id="291" r:id="rId20"/>
    <p:sldId id="284" r:id="rId21"/>
    <p:sldId id="296" r:id="rId22"/>
    <p:sldId id="297" r:id="rId23"/>
    <p:sldId id="298" r:id="rId24"/>
    <p:sldId id="285" r:id="rId25"/>
    <p:sldId id="286" r:id="rId26"/>
    <p:sldId id="299" r:id="rId27"/>
    <p:sldId id="300" r:id="rId28"/>
    <p:sldId id="287" r:id="rId29"/>
    <p:sldId id="288" r:id="rId30"/>
    <p:sldId id="302" r:id="rId31"/>
    <p:sldId id="303" r:id="rId32"/>
    <p:sldId id="289" r:id="rId33"/>
    <p:sldId id="290"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unoLab" initials="K" lastIdx="0"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716FC"/>
    <a:srgbClr val="FF00FF"/>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858"/>
    <p:restoredTop sz="91599"/>
  </p:normalViewPr>
  <p:slideViewPr>
    <p:cSldViewPr>
      <p:cViewPr varScale="1">
        <p:scale>
          <a:sx n="113" d="100"/>
          <a:sy n="113" d="100"/>
        </p:scale>
        <p:origin x="864" y="1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 Id="rId8" Type="http://schemas.openxmlformats.org/officeDocument/2006/relationships/slide" Target="slides/slide6.xml"/><Relationship Id="rId3"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BC8E474-88DD-45A5-B181-5886ECFBC846}" type="datetimeFigureOut">
              <a:rPr lang="en-US" smtClean="0"/>
              <a:pPr/>
              <a:t>12/12/20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106AB65-A3A4-4D39-A59E-C3B9279FB1F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106AB65-A3A4-4D39-A59E-C3B9279FB1F2}" type="slidenum">
              <a:rPr lang="en-US" smtClean="0"/>
              <a:pPr/>
              <a:t>5</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106AB65-A3A4-4D39-A59E-C3B9279FB1F2}" type="slidenum">
              <a:rPr lang="en-US" smtClean="0"/>
              <a:pPr/>
              <a:t>14</a:t>
            </a:fld>
            <a:endParaRPr lang="en-US"/>
          </a:p>
        </p:txBody>
      </p:sp>
    </p:spTree>
    <p:extLst>
      <p:ext uri="{BB962C8B-B14F-4D97-AF65-F5344CB8AC3E}">
        <p14:creationId xmlns:p14="http://schemas.microsoft.com/office/powerpoint/2010/main" val="38879779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106AB65-A3A4-4D39-A59E-C3B9279FB1F2}" type="slidenum">
              <a:rPr lang="en-US" smtClean="0"/>
              <a:pPr/>
              <a:t>15</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106AB65-A3A4-4D39-A59E-C3B9279FB1F2}" type="slidenum">
              <a:rPr lang="en-US" smtClean="0"/>
              <a:pPr/>
              <a:t>16</a:t>
            </a:fld>
            <a:endParaRPr lang="en-US"/>
          </a:p>
        </p:txBody>
      </p:sp>
    </p:spTree>
    <p:extLst>
      <p:ext uri="{BB962C8B-B14F-4D97-AF65-F5344CB8AC3E}">
        <p14:creationId xmlns:p14="http://schemas.microsoft.com/office/powerpoint/2010/main" val="41690565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106AB65-A3A4-4D39-A59E-C3B9279FB1F2}" type="slidenum">
              <a:rPr lang="en-US" smtClean="0"/>
              <a:pPr/>
              <a:t>17</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106AB65-A3A4-4D39-A59E-C3B9279FB1F2}" type="slidenum">
              <a:rPr lang="en-US" smtClean="0"/>
              <a:pPr/>
              <a:t>18</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106AB65-A3A4-4D39-A59E-C3B9279FB1F2}" type="slidenum">
              <a:rPr lang="en-US" smtClean="0"/>
              <a:pPr/>
              <a:t>19</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106AB65-A3A4-4D39-A59E-C3B9279FB1F2}" type="slidenum">
              <a:rPr lang="en-US" smtClean="0"/>
              <a:pPr/>
              <a:t>20</a:t>
            </a:fld>
            <a:endParaRPr lang="en-US"/>
          </a:p>
        </p:txBody>
      </p:sp>
    </p:spTree>
    <p:extLst>
      <p:ext uri="{BB962C8B-B14F-4D97-AF65-F5344CB8AC3E}">
        <p14:creationId xmlns:p14="http://schemas.microsoft.com/office/powerpoint/2010/main" val="34212994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106AB65-A3A4-4D39-A59E-C3B9279FB1F2}" type="slidenum">
              <a:rPr lang="en-US" smtClean="0"/>
              <a:pPr/>
              <a:t>21</a:t>
            </a:fld>
            <a:endParaRPr lang="en-US"/>
          </a:p>
        </p:txBody>
      </p:sp>
    </p:spTree>
    <p:extLst>
      <p:ext uri="{BB962C8B-B14F-4D97-AF65-F5344CB8AC3E}">
        <p14:creationId xmlns:p14="http://schemas.microsoft.com/office/powerpoint/2010/main" val="14469547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106AB65-A3A4-4D39-A59E-C3B9279FB1F2}" type="slidenum">
              <a:rPr lang="en-US" smtClean="0"/>
              <a:pPr/>
              <a:t>22</a:t>
            </a:fld>
            <a:endParaRPr lang="en-US"/>
          </a:p>
        </p:txBody>
      </p:sp>
    </p:spTree>
    <p:extLst>
      <p:ext uri="{BB962C8B-B14F-4D97-AF65-F5344CB8AC3E}">
        <p14:creationId xmlns:p14="http://schemas.microsoft.com/office/powerpoint/2010/main" val="303342692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106AB65-A3A4-4D39-A59E-C3B9279FB1F2}" type="slidenum">
              <a:rPr lang="en-US" smtClean="0"/>
              <a:pPr/>
              <a:t>23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106AB65-A3A4-4D39-A59E-C3B9279FB1F2}" type="slidenum">
              <a:rPr lang="en-US" smtClean="0"/>
              <a:pPr/>
              <a:t>6</a:t>
            </a:fld>
            <a:endParaRPr lang="en-US"/>
          </a:p>
        </p:txBody>
      </p:sp>
    </p:spTree>
    <p:extLst>
      <p:ext uri="{BB962C8B-B14F-4D97-AF65-F5344CB8AC3E}">
        <p14:creationId xmlns:p14="http://schemas.microsoft.com/office/powerpoint/2010/main" val="1909264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106AB65-A3A4-4D39-A59E-C3B9279FB1F2}" type="slidenum">
              <a:rPr lang="en-US" smtClean="0"/>
              <a:pPr/>
              <a:t>24</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106AB65-A3A4-4D39-A59E-C3B9279FB1F2}" type="slidenum">
              <a:rPr lang="en-US" smtClean="0"/>
              <a:pPr/>
              <a:t>25</a:t>
            </a:fld>
            <a:endParaRPr lang="en-US"/>
          </a:p>
        </p:txBody>
      </p:sp>
    </p:spTree>
    <p:extLst>
      <p:ext uri="{BB962C8B-B14F-4D97-AF65-F5344CB8AC3E}">
        <p14:creationId xmlns:p14="http://schemas.microsoft.com/office/powerpoint/2010/main" val="12713186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106AB65-A3A4-4D39-A59E-C3B9279FB1F2}" type="slidenum">
              <a:rPr lang="en-US" smtClean="0"/>
              <a:pPr/>
              <a:t>26</a:t>
            </a:fld>
            <a:endParaRPr lang="en-US"/>
          </a:p>
        </p:txBody>
      </p:sp>
    </p:spTree>
    <p:extLst>
      <p:ext uri="{BB962C8B-B14F-4D97-AF65-F5344CB8AC3E}">
        <p14:creationId xmlns:p14="http://schemas.microsoft.com/office/powerpoint/2010/main" val="423904244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106AB65-A3A4-4D39-A59E-C3B9279FB1F2}" type="slidenum">
              <a:rPr lang="en-US" smtClean="0"/>
              <a:pPr/>
              <a:t>27</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106AB65-A3A4-4D39-A59E-C3B9279FB1F2}" type="slidenum">
              <a:rPr lang="en-US" smtClean="0"/>
              <a:pPr/>
              <a:t>28</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106AB65-A3A4-4D39-A59E-C3B9279FB1F2}" type="slidenum">
              <a:rPr lang="en-US" smtClean="0"/>
              <a:pPr/>
              <a:t>29</a:t>
            </a:fld>
            <a:endParaRPr lang="en-US"/>
          </a:p>
        </p:txBody>
      </p:sp>
    </p:spTree>
    <p:extLst>
      <p:ext uri="{BB962C8B-B14F-4D97-AF65-F5344CB8AC3E}">
        <p14:creationId xmlns:p14="http://schemas.microsoft.com/office/powerpoint/2010/main" val="15598378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106AB65-A3A4-4D39-A59E-C3B9279FB1F2}" type="slidenum">
              <a:rPr lang="en-US" smtClean="0"/>
              <a:pPr/>
              <a:t>30</a:t>
            </a:fld>
            <a:endParaRPr lang="en-US"/>
          </a:p>
        </p:txBody>
      </p:sp>
    </p:spTree>
    <p:extLst>
      <p:ext uri="{BB962C8B-B14F-4D97-AF65-F5344CB8AC3E}">
        <p14:creationId xmlns:p14="http://schemas.microsoft.com/office/powerpoint/2010/main" val="292746317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106AB65-A3A4-4D39-A59E-C3B9279FB1F2}" type="slidenum">
              <a:rPr lang="en-US" smtClean="0"/>
              <a:pPr/>
              <a:t>31</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106AB65-A3A4-4D39-A59E-C3B9279FB1F2}" type="slidenum">
              <a:rPr lang="en-US" smtClean="0"/>
              <a:pPr/>
              <a:t>32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106AB65-A3A4-4D39-A59E-C3B9279FB1F2}" type="slidenum">
              <a:rPr lang="en-US" smtClean="0"/>
              <a:pPr/>
              <a:t>7</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106AB65-A3A4-4D39-A59E-C3B9279FB1F2}" type="slidenum">
              <a:rPr lang="en-US" smtClean="0"/>
              <a:pPr/>
              <a:t>8</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106AB65-A3A4-4D39-A59E-C3B9279FB1F2}" type="slidenum">
              <a:rPr lang="en-US" smtClean="0"/>
              <a:pPr/>
              <a:t>9</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106AB65-A3A4-4D39-A59E-C3B9279FB1F2}" type="slidenum">
              <a:rPr lang="en-US" smtClean="0"/>
              <a:pPr/>
              <a:t>10</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106AB65-A3A4-4D39-A59E-C3B9279FB1F2}" type="slidenum">
              <a:rPr lang="en-US" smtClean="0"/>
              <a:pPr/>
              <a:t>11</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106AB65-A3A4-4D39-A59E-C3B9279FB1F2}" type="slidenum">
              <a:rPr lang="en-US" smtClean="0"/>
              <a:pPr/>
              <a:t>12</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106AB65-A3A4-4D39-A59E-C3B9279FB1F2}" type="slidenum">
              <a:rPr lang="en-US" smtClean="0"/>
              <a:pPr/>
              <a:t>13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solidFill>
                  <a:srgbClr val="00B050"/>
                </a:solidFill>
              </a:defRPr>
            </a:lvl1pPr>
          </a:lstStyle>
          <a:p>
            <a:r>
              <a:rPr lang="en-US" dirty="0"/>
              <a:t>Friday, July 11, 2014</a:t>
            </a:r>
          </a:p>
        </p:txBody>
      </p:sp>
      <p:sp>
        <p:nvSpPr>
          <p:cNvPr id="5" name="Footer Placeholder 4"/>
          <p:cNvSpPr>
            <a:spLocks noGrp="1"/>
          </p:cNvSpPr>
          <p:nvPr>
            <p:ph type="ftr" sz="quarter" idx="11"/>
          </p:nvPr>
        </p:nvSpPr>
        <p:spPr/>
        <p:txBody>
          <a:bodyPr/>
          <a:lstStyle>
            <a:lvl1pPr>
              <a:defRPr>
                <a:solidFill>
                  <a:srgbClr val="FF0000"/>
                </a:solidFill>
              </a:defRPr>
            </a:lvl1pPr>
          </a:lstStyle>
          <a:p>
            <a:r>
              <a:rPr lang="en-US" dirty="0"/>
              <a:t>Department of ICE, RU</a:t>
            </a:r>
          </a:p>
        </p:txBody>
      </p:sp>
      <p:sp>
        <p:nvSpPr>
          <p:cNvPr id="6" name="Slide Number Placeholder 5"/>
          <p:cNvSpPr>
            <a:spLocks noGrp="1"/>
          </p:cNvSpPr>
          <p:nvPr>
            <p:ph type="sldNum" sz="quarter" idx="12"/>
          </p:nvPr>
        </p:nvSpPr>
        <p:spPr/>
        <p:txBody>
          <a:bodyPr/>
          <a:lstStyle/>
          <a:p>
            <a:fld id="{F94D0453-5F4B-4940-B113-22233BF444F5}" type="slidenum">
              <a:rPr lang="en-US" smtClean="0"/>
              <a:pPr/>
              <a:t>‹#›</a:t>
            </a:fld>
            <a:endParaRPr lang="en-US"/>
          </a:p>
        </p:txBody>
      </p:sp>
      <p:cxnSp>
        <p:nvCxnSpPr>
          <p:cNvPr id="8" name="Straight Connector 7"/>
          <p:cNvCxnSpPr/>
          <p:nvPr userDrawn="1"/>
        </p:nvCxnSpPr>
        <p:spPr>
          <a:xfrm>
            <a:off x="0" y="1371600"/>
            <a:ext cx="9144000" cy="0"/>
          </a:xfrm>
          <a:prstGeom prst="line">
            <a:avLst/>
          </a:prstGeom>
          <a:ln w="50800">
            <a:gradFill>
              <a:gsLst>
                <a:gs pos="0">
                  <a:srgbClr val="DDEBCF"/>
                </a:gs>
                <a:gs pos="50000">
                  <a:srgbClr val="9CB86E"/>
                </a:gs>
                <a:gs pos="100000">
                  <a:srgbClr val="156B13"/>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685800" y="228600"/>
            <a:ext cx="0" cy="6172200"/>
          </a:xfrm>
          <a:prstGeom prst="line">
            <a:avLst/>
          </a:prstGeom>
          <a:ln w="50800">
            <a:gradFill>
              <a:gsLst>
                <a:gs pos="0">
                  <a:srgbClr val="FBEAC7"/>
                </a:gs>
                <a:gs pos="17999">
                  <a:srgbClr val="FEE7F2"/>
                </a:gs>
                <a:gs pos="36000">
                  <a:srgbClr val="FAC77D"/>
                </a:gs>
                <a:gs pos="61000">
                  <a:srgbClr val="FBA97D"/>
                </a:gs>
                <a:gs pos="82001">
                  <a:srgbClr val="FBD49C"/>
                </a:gs>
                <a:gs pos="100000">
                  <a:srgbClr val="FEE7F2"/>
                </a:gs>
              </a:gsLst>
              <a:lin ang="5400000" scaled="0"/>
            </a:gra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EFBABD1-9707-48C1-AB01-23E28ED2D111}" type="datetimeFigureOut">
              <a:rPr lang="en-US" smtClean="0"/>
              <a:pPr/>
              <a:t>12/12/20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4D0453-5F4B-4940-B113-22233BF444F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EFBABD1-9707-48C1-AB01-23E28ED2D111}" type="datetimeFigureOut">
              <a:rPr lang="en-US" smtClean="0"/>
              <a:pPr/>
              <a:t>12/12/20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4D0453-5F4B-4940-B113-22233BF444F5}"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EFBABD1-9707-48C1-AB01-23E28ED2D111}" type="datetimeFigureOut">
              <a:rPr lang="en-US" smtClean="0"/>
              <a:pPr/>
              <a:t>12/12/20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4D0453-5F4B-4940-B113-22233BF444F5}"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941A395-B0FD-4BB2-99A6-AA0207ADB1E7}" type="datetimeFigureOut">
              <a:rPr lang="en-US" smtClean="0"/>
              <a:pPr/>
              <a:t>12/12/20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F72D54-B45C-4D11-A1C7-22DD68A49081}"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941A395-B0FD-4BB2-99A6-AA0207ADB1E7}" type="datetimeFigureOut">
              <a:rPr lang="en-US" smtClean="0"/>
              <a:pPr/>
              <a:t>12/12/20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F72D54-B45C-4D11-A1C7-22DD68A49081}"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941A395-B0FD-4BB2-99A6-AA0207ADB1E7}" type="datetimeFigureOut">
              <a:rPr lang="en-US" smtClean="0"/>
              <a:pPr/>
              <a:t>12/12/20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F72D54-B45C-4D11-A1C7-22DD68A49081}"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941A395-B0FD-4BB2-99A6-AA0207ADB1E7}" type="datetimeFigureOut">
              <a:rPr lang="en-US" smtClean="0"/>
              <a:pPr/>
              <a:t>12/12/20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F72D54-B45C-4D11-A1C7-22DD68A49081}"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941A395-B0FD-4BB2-99A6-AA0207ADB1E7}" type="datetimeFigureOut">
              <a:rPr lang="en-US" smtClean="0"/>
              <a:pPr/>
              <a:t>12/12/20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2F72D54-B45C-4D11-A1C7-22DD68A49081}"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941A395-B0FD-4BB2-99A6-AA0207ADB1E7}" type="datetimeFigureOut">
              <a:rPr lang="en-US" smtClean="0"/>
              <a:pPr/>
              <a:t>12/12/20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2F72D54-B45C-4D11-A1C7-22DD68A49081}"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41A395-B0FD-4BB2-99A6-AA0207ADB1E7}" type="datetimeFigureOut">
              <a:rPr lang="en-US" smtClean="0"/>
              <a:pPr/>
              <a:t>12/12/20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2F72D54-B45C-4D11-A1C7-22DD68A4908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solidFill>
                  <a:srgbClr val="00B050"/>
                </a:solidFill>
              </a:defRPr>
            </a:lvl1pPr>
          </a:lstStyle>
          <a:p>
            <a:r>
              <a:rPr lang="en-US" dirty="0"/>
              <a:t>Friday, July 11, 2014</a:t>
            </a:r>
          </a:p>
        </p:txBody>
      </p:sp>
      <p:sp>
        <p:nvSpPr>
          <p:cNvPr id="5" name="Footer Placeholder 4"/>
          <p:cNvSpPr>
            <a:spLocks noGrp="1"/>
          </p:cNvSpPr>
          <p:nvPr>
            <p:ph type="ftr" sz="quarter" idx="11"/>
          </p:nvPr>
        </p:nvSpPr>
        <p:spPr/>
        <p:txBody>
          <a:bodyPr/>
          <a:lstStyle>
            <a:lvl1pPr>
              <a:defRPr>
                <a:solidFill>
                  <a:srgbClr val="FF0000"/>
                </a:solidFill>
              </a:defRPr>
            </a:lvl1pPr>
          </a:lstStyle>
          <a:p>
            <a:r>
              <a:rPr lang="en-US" dirty="0"/>
              <a:t>Department of ICE, RU</a:t>
            </a:r>
          </a:p>
        </p:txBody>
      </p:sp>
      <p:sp>
        <p:nvSpPr>
          <p:cNvPr id="6" name="Slide Number Placeholder 5"/>
          <p:cNvSpPr>
            <a:spLocks noGrp="1"/>
          </p:cNvSpPr>
          <p:nvPr>
            <p:ph type="sldNum" sz="quarter" idx="12"/>
          </p:nvPr>
        </p:nvSpPr>
        <p:spPr/>
        <p:txBody>
          <a:bodyPr/>
          <a:lstStyle/>
          <a:p>
            <a:fld id="{F94D0453-5F4B-4940-B113-22233BF444F5}" type="slidenum">
              <a:rPr lang="en-US" smtClean="0"/>
              <a:pPr/>
              <a:t>‹#›</a:t>
            </a:fld>
            <a:endParaRPr lang="en-US"/>
          </a:p>
        </p:txBody>
      </p:sp>
      <p:cxnSp>
        <p:nvCxnSpPr>
          <p:cNvPr id="8" name="Straight Connector 7"/>
          <p:cNvCxnSpPr/>
          <p:nvPr userDrawn="1"/>
        </p:nvCxnSpPr>
        <p:spPr>
          <a:xfrm>
            <a:off x="0" y="1371600"/>
            <a:ext cx="9144000" cy="0"/>
          </a:xfrm>
          <a:prstGeom prst="line">
            <a:avLst/>
          </a:prstGeom>
          <a:ln w="50800">
            <a:gradFill>
              <a:gsLst>
                <a:gs pos="0">
                  <a:srgbClr val="DDEBCF"/>
                </a:gs>
                <a:gs pos="50000">
                  <a:srgbClr val="9CB86E"/>
                </a:gs>
                <a:gs pos="100000">
                  <a:srgbClr val="156B13"/>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685800" y="228600"/>
            <a:ext cx="0" cy="6172200"/>
          </a:xfrm>
          <a:prstGeom prst="line">
            <a:avLst/>
          </a:prstGeom>
          <a:ln w="50800">
            <a:gradFill>
              <a:gsLst>
                <a:gs pos="0">
                  <a:srgbClr val="FBEAC7"/>
                </a:gs>
                <a:gs pos="17999">
                  <a:srgbClr val="FEE7F2"/>
                </a:gs>
                <a:gs pos="36000">
                  <a:srgbClr val="FAC77D"/>
                </a:gs>
                <a:gs pos="61000">
                  <a:srgbClr val="FBA97D"/>
                </a:gs>
                <a:gs pos="82001">
                  <a:srgbClr val="FBD49C"/>
                </a:gs>
                <a:gs pos="100000">
                  <a:srgbClr val="FEE7F2"/>
                </a:gs>
              </a:gsLst>
              <a:lin ang="5400000" scaled="0"/>
            </a:gra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941A395-B0FD-4BB2-99A6-AA0207ADB1E7}" type="datetimeFigureOut">
              <a:rPr lang="en-US" smtClean="0"/>
              <a:pPr/>
              <a:t>12/12/20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F72D54-B45C-4D11-A1C7-22DD68A49081}"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941A395-B0FD-4BB2-99A6-AA0207ADB1E7}" type="datetimeFigureOut">
              <a:rPr lang="en-US" smtClean="0"/>
              <a:pPr/>
              <a:t>12/12/20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F72D54-B45C-4D11-A1C7-22DD68A49081}"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941A395-B0FD-4BB2-99A6-AA0207ADB1E7}" type="datetimeFigureOut">
              <a:rPr lang="en-US" smtClean="0"/>
              <a:pPr/>
              <a:t>12/12/20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F72D54-B45C-4D11-A1C7-22DD68A49081}"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941A395-B0FD-4BB2-99A6-AA0207ADB1E7}" type="datetimeFigureOut">
              <a:rPr lang="en-US" smtClean="0"/>
              <a:pPr/>
              <a:t>12/12/20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F72D54-B45C-4D11-A1C7-22DD68A4908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solidFill>
                  <a:srgbClr val="3716FC"/>
                </a:solidFil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1EFBABD1-9707-48C1-AB01-23E28ED2D111}" type="datetimeFigureOut">
              <a:rPr lang="en-US" smtClean="0"/>
              <a:pPr/>
              <a:t>12/12/20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4D0453-5F4B-4940-B113-22233BF444F5}" type="slidenum">
              <a:rPr lang="en-US" smtClean="0"/>
              <a:pPr/>
              <a:t>‹#›</a:t>
            </a:fld>
            <a:endParaRPr lang="en-US"/>
          </a:p>
        </p:txBody>
      </p:sp>
      <p:cxnSp>
        <p:nvCxnSpPr>
          <p:cNvPr id="7" name="Straight Connector 6"/>
          <p:cNvCxnSpPr/>
          <p:nvPr userDrawn="1"/>
        </p:nvCxnSpPr>
        <p:spPr>
          <a:xfrm>
            <a:off x="0" y="1503218"/>
            <a:ext cx="9144000" cy="0"/>
          </a:xfrm>
          <a:prstGeom prst="line">
            <a:avLst/>
          </a:prstGeom>
          <a:ln w="50800">
            <a:gradFill>
              <a:gsLst>
                <a:gs pos="0">
                  <a:srgbClr val="DDEBCF"/>
                </a:gs>
                <a:gs pos="50000">
                  <a:srgbClr val="9CB86E"/>
                </a:gs>
                <a:gs pos="100000">
                  <a:srgbClr val="156B13"/>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457200" y="270164"/>
            <a:ext cx="0" cy="6172200"/>
          </a:xfrm>
          <a:prstGeom prst="line">
            <a:avLst/>
          </a:prstGeom>
          <a:ln w="50800">
            <a:gradFill>
              <a:gsLst>
                <a:gs pos="0">
                  <a:srgbClr val="FBEAC7"/>
                </a:gs>
                <a:gs pos="17999">
                  <a:srgbClr val="FEE7F2"/>
                </a:gs>
                <a:gs pos="36000">
                  <a:srgbClr val="FAC77D"/>
                </a:gs>
                <a:gs pos="61000">
                  <a:srgbClr val="FBA97D"/>
                </a:gs>
                <a:gs pos="82001">
                  <a:srgbClr val="FBD49C"/>
                </a:gs>
                <a:gs pos="100000">
                  <a:srgbClr val="FEE7F2"/>
                </a:gs>
              </a:gsLst>
              <a:lin ang="5400000" scaled="0"/>
            </a:gra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EFBABD1-9707-48C1-AB01-23E28ED2D111}" type="datetimeFigureOut">
              <a:rPr lang="en-US" smtClean="0"/>
              <a:pPr/>
              <a:t>12/12/20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4D0453-5F4B-4940-B113-22233BF444F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EFBABD1-9707-48C1-AB01-23E28ED2D111}" type="datetimeFigureOut">
              <a:rPr lang="en-US" smtClean="0"/>
              <a:pPr/>
              <a:t>12/12/20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4D0453-5F4B-4940-B113-22233BF444F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EFBABD1-9707-48C1-AB01-23E28ED2D111}" type="datetimeFigureOut">
              <a:rPr lang="en-US" smtClean="0"/>
              <a:pPr/>
              <a:t>12/12/20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94D0453-5F4B-4940-B113-22233BF444F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EFBABD1-9707-48C1-AB01-23E28ED2D111}" type="datetimeFigureOut">
              <a:rPr lang="en-US" smtClean="0"/>
              <a:pPr/>
              <a:t>12/12/20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94D0453-5F4B-4940-B113-22233BF444F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FBABD1-9707-48C1-AB01-23E28ED2D111}" type="datetimeFigureOut">
              <a:rPr lang="en-US" smtClean="0"/>
              <a:pPr/>
              <a:t>12/12/20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94D0453-5F4B-4940-B113-22233BF444F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EFBABD1-9707-48C1-AB01-23E28ED2D111}" type="datetimeFigureOut">
              <a:rPr lang="en-US" smtClean="0"/>
              <a:pPr/>
              <a:t>12/12/20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4D0453-5F4B-4940-B113-22233BF444F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FBABD1-9707-48C1-AB01-23E28ED2D111}" type="datetimeFigureOut">
              <a:rPr lang="en-US" smtClean="0"/>
              <a:pPr/>
              <a:t>12/12/20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4D0453-5F4B-4940-B113-22233BF444F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72"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41A395-B0FD-4BB2-99A6-AA0207ADB1E7}" type="datetimeFigureOut">
              <a:rPr lang="en-US" smtClean="0"/>
              <a:pPr/>
              <a:t>12/12/20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F72D54-B45C-4D11-A1C7-22DD68A4908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4.bp.blogspot.com/-xOUX91CvDAA/T9Cj4de6CyI/AAAAAAAAAoY/7MnnYbaR6QM/s1600/Capture.PNG"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B050"/>
                </a:solidFill>
              </a:rPr>
              <a:t>Lecture - 12</a:t>
            </a:r>
          </a:p>
        </p:txBody>
      </p:sp>
      <p:sp>
        <p:nvSpPr>
          <p:cNvPr id="5" name="Subtitle 3"/>
          <p:cNvSpPr txBox="1">
            <a:spLocks/>
          </p:cNvSpPr>
          <p:nvPr/>
        </p:nvSpPr>
        <p:spPr>
          <a:xfrm>
            <a:off x="5334000" y="6019800"/>
            <a:ext cx="3657600" cy="609600"/>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fld id="{AE9C0F9A-13AE-4E41-A672-9568E222DAB7}" type="datetime2">
              <a:rPr kumimoji="0" lang="en-US" sz="2400" b="1" i="1" u="none" strike="noStrike" kern="1200" cap="none" spc="0" normalizeH="0" baseline="0" noProof="0" smtClean="0">
                <a:ln>
                  <a:noFill/>
                </a:ln>
                <a:solidFill>
                  <a:srgbClr val="C00000"/>
                </a:solidFill>
                <a:effectLst/>
                <a:uLnTx/>
                <a:uFillTx/>
                <a:latin typeface="+mn-lt"/>
                <a:ea typeface="+mn-ea"/>
                <a:cs typeface="+mn-cs"/>
              </a:rPr>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t>Saturday, December 12, 2020</a:t>
            </a:fld>
            <a:endParaRPr kumimoji="0" lang="en-US" sz="2400" b="1" i="1" u="none" strike="noStrike" kern="1200" cap="none" spc="0" normalizeH="0" baseline="0" noProof="0" dirty="0">
              <a:ln>
                <a:noFill/>
              </a:ln>
              <a:solidFill>
                <a:srgbClr val="C00000"/>
              </a:solidFill>
              <a:effectLst/>
              <a:uLnTx/>
              <a:uFillTx/>
              <a:latin typeface="+mn-lt"/>
              <a:ea typeface="+mn-ea"/>
              <a:cs typeface="+mn-cs"/>
            </a:endParaRPr>
          </a:p>
        </p:txBody>
      </p:sp>
      <p:sp>
        <p:nvSpPr>
          <p:cNvPr id="6" name="Subtitle 3"/>
          <p:cNvSpPr txBox="1">
            <a:spLocks/>
          </p:cNvSpPr>
          <p:nvPr/>
        </p:nvSpPr>
        <p:spPr>
          <a:xfrm>
            <a:off x="533400" y="1676400"/>
            <a:ext cx="8229600" cy="4267200"/>
          </a:xfrm>
          <a:prstGeom prst="rect">
            <a:avLst/>
          </a:prstGeom>
        </p:spPr>
        <p:txBody>
          <a:bodyPr vert="horz" lIns="91440" tIns="45720" rIns="91440" bIns="45720" rtlCol="0">
            <a:normAutofit lnSpcReduction="10000"/>
          </a:bodyPr>
          <a:lstStyle/>
          <a:p>
            <a:pPr lvl="0" algn="ctr">
              <a:spcBef>
                <a:spcPct val="20000"/>
              </a:spcBef>
              <a:defRPr/>
            </a:pPr>
            <a:r>
              <a:rPr lang="en-US" sz="4000" dirty="0">
                <a:solidFill>
                  <a:srgbClr val="FF0000"/>
                </a:solidFill>
                <a:effectLst>
                  <a:outerShdw blurRad="50800" dist="38100" dir="2700000" algn="tl" rotWithShape="0">
                    <a:prstClr val="black">
                      <a:alpha val="40000"/>
                    </a:prstClr>
                  </a:outerShdw>
                </a:effectLst>
                <a:latin typeface="+mj-lt"/>
                <a:ea typeface="+mj-ea"/>
                <a:cs typeface="+mj-cs"/>
              </a:rPr>
              <a:t>System Analysis</a:t>
            </a:r>
            <a:endParaRPr lang="en-US" sz="3600" dirty="0">
              <a:solidFill>
                <a:srgbClr val="3716FC"/>
              </a:solidFill>
              <a:latin typeface="Times New Roman" pitchFamily="18" charset="0"/>
              <a:cs typeface="Times New Roman" pitchFamily="18" charset="0"/>
            </a:endParaRPr>
          </a:p>
          <a:p>
            <a:pPr marL="342900" lvl="0" indent="-342900">
              <a:spcBef>
                <a:spcPct val="20000"/>
              </a:spcBef>
              <a:buFont typeface="Arial" pitchFamily="34" charset="0"/>
              <a:buChar char="•"/>
              <a:defRPr/>
            </a:pPr>
            <a:r>
              <a:rPr kumimoji="0" lang="en-US" sz="3600" b="0" i="0" u="none" strike="noStrike" kern="1200" cap="none" spc="0" normalizeH="0" baseline="0" noProof="0" dirty="0">
                <a:ln>
                  <a:noFill/>
                </a:ln>
                <a:solidFill>
                  <a:srgbClr val="3716FC"/>
                </a:solidFill>
                <a:effectLst/>
                <a:uLnTx/>
                <a:uFillTx/>
                <a:latin typeface="+mn-lt"/>
                <a:ea typeface="+mn-ea"/>
                <a:cs typeface="+mn-cs"/>
              </a:rPr>
              <a:t>Topics to be covered:</a:t>
            </a:r>
          </a:p>
          <a:p>
            <a:pPr marL="342900" indent="-342900">
              <a:spcBef>
                <a:spcPct val="20000"/>
              </a:spcBef>
              <a:buFont typeface="Wingdings" pitchFamily="2" charset="2"/>
              <a:buChar char="Ø"/>
              <a:defRPr/>
            </a:pPr>
            <a:r>
              <a:rPr lang="en-US" sz="2000" dirty="0"/>
              <a:t>Bases for Planning in systems analysis</a:t>
            </a:r>
          </a:p>
          <a:p>
            <a:pPr marL="800100" lvl="1" indent="-342900">
              <a:spcBef>
                <a:spcPct val="20000"/>
              </a:spcBef>
              <a:buFont typeface="Wingdings" pitchFamily="2" charset="2"/>
              <a:buChar char="v"/>
              <a:defRPr/>
            </a:pPr>
            <a:r>
              <a:rPr lang="en-US" sz="2000" dirty="0"/>
              <a:t>Dimension of planning</a:t>
            </a:r>
          </a:p>
          <a:p>
            <a:pPr marL="1257300" lvl="2" indent="-342900">
              <a:spcBef>
                <a:spcPct val="20000"/>
              </a:spcBef>
              <a:buFont typeface="Wingdings" pitchFamily="2" charset="2"/>
              <a:buChar char="ü"/>
              <a:defRPr/>
            </a:pPr>
            <a:r>
              <a:rPr lang="en-US" sz="2000" dirty="0"/>
              <a:t>Strategic MIS Planning</a:t>
            </a:r>
          </a:p>
          <a:p>
            <a:pPr marL="1257300" lvl="2" indent="-342900">
              <a:spcBef>
                <a:spcPct val="20000"/>
              </a:spcBef>
              <a:buFont typeface="Wingdings" pitchFamily="2" charset="2"/>
              <a:buChar char="ü"/>
              <a:defRPr/>
            </a:pPr>
            <a:r>
              <a:rPr lang="en-US" sz="2000" dirty="0"/>
              <a:t>Managerial and Operational MIS Planning </a:t>
            </a:r>
          </a:p>
          <a:p>
            <a:pPr marL="342900" indent="-342900">
              <a:spcBef>
                <a:spcPct val="20000"/>
              </a:spcBef>
              <a:buFont typeface="Wingdings" pitchFamily="2" charset="2"/>
              <a:buChar char="Ø"/>
              <a:defRPr/>
            </a:pPr>
            <a:r>
              <a:rPr lang="en-US" sz="2000" dirty="0"/>
              <a:t>Initial Investigation,</a:t>
            </a:r>
          </a:p>
          <a:p>
            <a:pPr marL="800100" lvl="1" indent="-342900">
              <a:spcBef>
                <a:spcPct val="20000"/>
              </a:spcBef>
              <a:buFont typeface="Wingdings" pitchFamily="2" charset="2"/>
              <a:buChar char="v"/>
              <a:defRPr/>
            </a:pPr>
            <a:r>
              <a:rPr lang="en-US" sz="2000" dirty="0"/>
              <a:t>Needs identification, 	</a:t>
            </a:r>
          </a:p>
          <a:p>
            <a:pPr marL="800100" lvl="1" indent="-342900">
              <a:spcBef>
                <a:spcPct val="20000"/>
              </a:spcBef>
              <a:buFont typeface="Wingdings" pitchFamily="2" charset="2"/>
              <a:buChar char="v"/>
              <a:defRPr/>
            </a:pPr>
            <a:r>
              <a:rPr lang="en-US" sz="2000" dirty="0"/>
              <a:t>Determining the user’ information requirements; </a:t>
            </a:r>
          </a:p>
          <a:p>
            <a:pPr marL="800100" lvl="1" indent="-342900">
              <a:spcBef>
                <a:spcPct val="20000"/>
              </a:spcBef>
              <a:buFont typeface="Wingdings" pitchFamily="2" charset="2"/>
              <a:buChar char="v"/>
              <a:defRPr/>
            </a:pPr>
            <a:r>
              <a:rPr lang="en-US" sz="2000" dirty="0"/>
              <a:t>Fact-finding.</a:t>
            </a:r>
          </a:p>
          <a:p>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 calcmode="lin" valueType="num">
                                      <p:cBhvr additive="base">
                                        <p:cTn id="7" dur="500" fill="hold"/>
                                        <p:tgtEl>
                                          <p:spTgt spid="6">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
                                            <p:txEl>
                                              <p:pRg st="1" end="1"/>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anim calcmode="lin" valueType="num">
                                      <p:cBhvr additive="base">
                                        <p:cTn id="11" dur="500" fill="hold"/>
                                        <p:tgtEl>
                                          <p:spTgt spid="6">
                                            <p:txEl>
                                              <p:pRg st="2" end="2"/>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6">
                                            <p:txEl>
                                              <p:pRg st="2" end="2"/>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anim calcmode="lin" valueType="num">
                                      <p:cBhvr additive="base">
                                        <p:cTn id="15" dur="500" fill="hold"/>
                                        <p:tgtEl>
                                          <p:spTgt spid="6">
                                            <p:txEl>
                                              <p:pRg st="3" end="3"/>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6">
                                            <p:txEl>
                                              <p:pRg st="3" end="3"/>
                                            </p:txEl>
                                          </p:spTgt>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anim calcmode="lin" valueType="num">
                                      <p:cBhvr additive="base">
                                        <p:cTn id="19" dur="500" fill="hold"/>
                                        <p:tgtEl>
                                          <p:spTgt spid="6">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6">
                                            <p:txEl>
                                              <p:pRg st="4" end="4"/>
                                            </p:txEl>
                                          </p:spTgt>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6">
                                            <p:txEl>
                                              <p:pRg st="5" end="5"/>
                                            </p:txEl>
                                          </p:spTgt>
                                        </p:tgtEl>
                                        <p:attrNameLst>
                                          <p:attrName>style.visibility</p:attrName>
                                        </p:attrNameLst>
                                      </p:cBhvr>
                                      <p:to>
                                        <p:strVal val="visible"/>
                                      </p:to>
                                    </p:set>
                                    <p:anim calcmode="lin" valueType="num">
                                      <p:cBhvr additive="base">
                                        <p:cTn id="23" dur="500" fill="hold"/>
                                        <p:tgtEl>
                                          <p:spTgt spid="6">
                                            <p:txEl>
                                              <p:pRg st="5" end="5"/>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6">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8" fill="hold" nodeType="clickEffect">
                                  <p:stCondLst>
                                    <p:cond delay="0"/>
                                  </p:stCondLst>
                                  <p:childTnLst>
                                    <p:set>
                                      <p:cBhvr>
                                        <p:cTn id="28" dur="1" fill="hold">
                                          <p:stCondLst>
                                            <p:cond delay="0"/>
                                          </p:stCondLst>
                                        </p:cTn>
                                        <p:tgtEl>
                                          <p:spTgt spid="6">
                                            <p:txEl>
                                              <p:pRg st="6" end="6"/>
                                            </p:txEl>
                                          </p:spTgt>
                                        </p:tgtEl>
                                        <p:attrNameLst>
                                          <p:attrName>style.visibility</p:attrName>
                                        </p:attrNameLst>
                                      </p:cBhvr>
                                      <p:to>
                                        <p:strVal val="visible"/>
                                      </p:to>
                                    </p:set>
                                    <p:anim calcmode="lin" valueType="num">
                                      <p:cBhvr additive="base">
                                        <p:cTn id="29" dur="500" fill="hold"/>
                                        <p:tgtEl>
                                          <p:spTgt spid="6">
                                            <p:txEl>
                                              <p:pRg st="6" end="6"/>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6">
                                            <p:txEl>
                                              <p:pRg st="6" end="6"/>
                                            </p:txEl>
                                          </p:spTgt>
                                        </p:tgtEl>
                                        <p:attrNameLst>
                                          <p:attrName>ppt_y</p:attrName>
                                        </p:attrNameLst>
                                      </p:cBhvr>
                                      <p:tavLst>
                                        <p:tav tm="0">
                                          <p:val>
                                            <p:strVal val="#ppt_y"/>
                                          </p:val>
                                        </p:tav>
                                        <p:tav tm="100000">
                                          <p:val>
                                            <p:strVal val="#ppt_y"/>
                                          </p:val>
                                        </p:tav>
                                      </p:tavLst>
                                    </p:anim>
                                  </p:childTnLst>
                                </p:cTn>
                              </p:par>
                              <p:par>
                                <p:cTn id="31" presetID="2" presetClass="entr" presetSubtype="8" fill="hold" nodeType="withEffect">
                                  <p:stCondLst>
                                    <p:cond delay="0"/>
                                  </p:stCondLst>
                                  <p:childTnLst>
                                    <p:set>
                                      <p:cBhvr>
                                        <p:cTn id="32" dur="1" fill="hold">
                                          <p:stCondLst>
                                            <p:cond delay="0"/>
                                          </p:stCondLst>
                                        </p:cTn>
                                        <p:tgtEl>
                                          <p:spTgt spid="6">
                                            <p:txEl>
                                              <p:pRg st="7" end="7"/>
                                            </p:txEl>
                                          </p:spTgt>
                                        </p:tgtEl>
                                        <p:attrNameLst>
                                          <p:attrName>style.visibility</p:attrName>
                                        </p:attrNameLst>
                                      </p:cBhvr>
                                      <p:to>
                                        <p:strVal val="visible"/>
                                      </p:to>
                                    </p:set>
                                    <p:anim calcmode="lin" valueType="num">
                                      <p:cBhvr additive="base">
                                        <p:cTn id="33" dur="500" fill="hold"/>
                                        <p:tgtEl>
                                          <p:spTgt spid="6">
                                            <p:txEl>
                                              <p:pRg st="7" end="7"/>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6">
                                            <p:txEl>
                                              <p:pRg st="7" end="7"/>
                                            </p:txEl>
                                          </p:spTgt>
                                        </p:tgtEl>
                                        <p:attrNameLst>
                                          <p:attrName>ppt_y</p:attrName>
                                        </p:attrNameLst>
                                      </p:cBhvr>
                                      <p:tavLst>
                                        <p:tav tm="0">
                                          <p:val>
                                            <p:strVal val="#ppt_y"/>
                                          </p:val>
                                        </p:tav>
                                        <p:tav tm="100000">
                                          <p:val>
                                            <p:strVal val="#ppt_y"/>
                                          </p:val>
                                        </p:tav>
                                      </p:tavLst>
                                    </p:anim>
                                  </p:childTnLst>
                                </p:cTn>
                              </p:par>
                              <p:par>
                                <p:cTn id="35" presetID="2" presetClass="entr" presetSubtype="8" fill="hold" nodeType="withEffect">
                                  <p:stCondLst>
                                    <p:cond delay="0"/>
                                  </p:stCondLst>
                                  <p:childTnLst>
                                    <p:set>
                                      <p:cBhvr>
                                        <p:cTn id="36" dur="1" fill="hold">
                                          <p:stCondLst>
                                            <p:cond delay="0"/>
                                          </p:stCondLst>
                                        </p:cTn>
                                        <p:tgtEl>
                                          <p:spTgt spid="6">
                                            <p:txEl>
                                              <p:pRg st="8" end="8"/>
                                            </p:txEl>
                                          </p:spTgt>
                                        </p:tgtEl>
                                        <p:attrNameLst>
                                          <p:attrName>style.visibility</p:attrName>
                                        </p:attrNameLst>
                                      </p:cBhvr>
                                      <p:to>
                                        <p:strVal val="visible"/>
                                      </p:to>
                                    </p:set>
                                    <p:anim calcmode="lin" valueType="num">
                                      <p:cBhvr additive="base">
                                        <p:cTn id="37" dur="500" fill="hold"/>
                                        <p:tgtEl>
                                          <p:spTgt spid="6">
                                            <p:txEl>
                                              <p:pRg st="8" end="8"/>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6">
                                            <p:txEl>
                                              <p:pRg st="8" end="8"/>
                                            </p:txEl>
                                          </p:spTgt>
                                        </p:tgtEl>
                                        <p:attrNameLst>
                                          <p:attrName>ppt_y</p:attrName>
                                        </p:attrNameLst>
                                      </p:cBhvr>
                                      <p:tavLst>
                                        <p:tav tm="0">
                                          <p:val>
                                            <p:strVal val="#ppt_y"/>
                                          </p:val>
                                        </p:tav>
                                        <p:tav tm="100000">
                                          <p:val>
                                            <p:strVal val="#ppt_y"/>
                                          </p:val>
                                        </p:tav>
                                      </p:tavLst>
                                    </p:anim>
                                  </p:childTnLst>
                                </p:cTn>
                              </p:par>
                              <p:par>
                                <p:cTn id="39" presetID="2" presetClass="entr" presetSubtype="8" fill="hold" nodeType="withEffect">
                                  <p:stCondLst>
                                    <p:cond delay="0"/>
                                  </p:stCondLst>
                                  <p:childTnLst>
                                    <p:set>
                                      <p:cBhvr>
                                        <p:cTn id="40" dur="1" fill="hold">
                                          <p:stCondLst>
                                            <p:cond delay="0"/>
                                          </p:stCondLst>
                                        </p:cTn>
                                        <p:tgtEl>
                                          <p:spTgt spid="6">
                                            <p:txEl>
                                              <p:pRg st="9" end="9"/>
                                            </p:txEl>
                                          </p:spTgt>
                                        </p:tgtEl>
                                        <p:attrNameLst>
                                          <p:attrName>style.visibility</p:attrName>
                                        </p:attrNameLst>
                                      </p:cBhvr>
                                      <p:to>
                                        <p:strVal val="visible"/>
                                      </p:to>
                                    </p:set>
                                    <p:anim calcmode="lin" valueType="num">
                                      <p:cBhvr additive="base">
                                        <p:cTn id="41" dur="500" fill="hold"/>
                                        <p:tgtEl>
                                          <p:spTgt spid="6">
                                            <p:txEl>
                                              <p:pRg st="9" end="9"/>
                                            </p:txEl>
                                          </p:spTgt>
                                        </p:tgtEl>
                                        <p:attrNameLst>
                                          <p:attrName>ppt_x</p:attrName>
                                        </p:attrNameLst>
                                      </p:cBhvr>
                                      <p:tavLst>
                                        <p:tav tm="0">
                                          <p:val>
                                            <p:strVal val="0-#ppt_w/2"/>
                                          </p:val>
                                        </p:tav>
                                        <p:tav tm="100000">
                                          <p:val>
                                            <p:strVal val="#ppt_x"/>
                                          </p:val>
                                        </p:tav>
                                      </p:tavLst>
                                    </p:anim>
                                    <p:anim calcmode="lin" valueType="num">
                                      <p:cBhvr additive="base">
                                        <p:cTn id="42" dur="500" fill="hold"/>
                                        <p:tgtEl>
                                          <p:spTgt spid="6">
                                            <p:txEl>
                                              <p:pRg st="9" end="9"/>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a:solidFill>
                  <a:srgbClr val="FF0000"/>
                </a:solidFill>
                <a:effectLst>
                  <a:outerShdw blurRad="38100" dist="38100" dir="2700000" algn="tl">
                    <a:srgbClr val="000000">
                      <a:alpha val="43137"/>
                    </a:srgbClr>
                  </a:outerShdw>
                </a:effectLst>
                <a:latin typeface="Arial" pitchFamily="34" charset="0"/>
                <a:cs typeface="Arial" pitchFamily="34" charset="0"/>
              </a:rPr>
              <a:t>Initial Investigation</a:t>
            </a:r>
            <a:endParaRPr lang="en-US" sz="3200" b="1" dirty="0">
              <a:solidFill>
                <a:srgbClr val="FF0000"/>
              </a:solidFill>
              <a:effectLst>
                <a:outerShdw blurRad="38100" dist="38100" dir="2700000" algn="tl">
                  <a:srgbClr val="000000">
                    <a:alpha val="43137"/>
                  </a:srgbClr>
                </a:outerShdw>
              </a:effectLst>
            </a:endParaRPr>
          </a:p>
        </p:txBody>
      </p:sp>
      <p:sp>
        <p:nvSpPr>
          <p:cNvPr id="5" name="Content Placeholder 4"/>
          <p:cNvSpPr>
            <a:spLocks noGrp="1"/>
          </p:cNvSpPr>
          <p:nvPr>
            <p:ph idx="1"/>
          </p:nvPr>
        </p:nvSpPr>
        <p:spPr>
          <a:xfrm>
            <a:off x="457200" y="1600200"/>
            <a:ext cx="8686800" cy="4525963"/>
          </a:xfrm>
        </p:spPr>
        <p:txBody>
          <a:bodyPr>
            <a:normAutofit lnSpcReduction="10000"/>
          </a:bodyPr>
          <a:lstStyle/>
          <a:p>
            <a:pPr algn="just"/>
            <a:r>
              <a:rPr lang="en-US" dirty="0"/>
              <a:t>Initial Investigation is the first phase of SDLC and is known as </a:t>
            </a:r>
            <a:r>
              <a:rPr lang="en-US" dirty="0">
                <a:solidFill>
                  <a:srgbClr val="00B050"/>
                </a:solidFill>
              </a:rPr>
              <a:t>identification of need</a:t>
            </a:r>
            <a:r>
              <a:rPr lang="en-US" dirty="0"/>
              <a:t>. </a:t>
            </a:r>
          </a:p>
          <a:p>
            <a:pPr algn="just"/>
            <a:r>
              <a:rPr lang="en-US" dirty="0"/>
              <a:t>This is a user’s request to change, improve or enhance an existing system. </a:t>
            </a:r>
          </a:p>
          <a:p>
            <a:pPr algn="just"/>
            <a:r>
              <a:rPr lang="en-US" dirty="0"/>
              <a:t>The objective is to determine whether the request is valid or feasible before a recommendation is reached to do nothing, improve or modify the existing system, or build a new one. </a:t>
            </a:r>
          </a:p>
          <a:p>
            <a:pPr algn="just"/>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a:solidFill>
                  <a:srgbClr val="FF0000"/>
                </a:solidFill>
                <a:effectLst>
                  <a:outerShdw blurRad="38100" dist="38100" dir="2700000" algn="tl">
                    <a:srgbClr val="000000">
                      <a:alpha val="43137"/>
                    </a:srgbClr>
                  </a:outerShdw>
                </a:effectLst>
                <a:latin typeface="Arial" pitchFamily="34" charset="0"/>
                <a:cs typeface="Arial" pitchFamily="34" charset="0"/>
              </a:rPr>
              <a:t>Initial Investigation: </a:t>
            </a:r>
            <a:r>
              <a:rPr lang="en-US" sz="3200" dirty="0"/>
              <a:t>User’s Request Form </a:t>
            </a:r>
            <a:endParaRPr lang="en-US" sz="3200" b="1" dirty="0">
              <a:solidFill>
                <a:srgbClr val="FF0000"/>
              </a:solidFill>
              <a:effectLst>
                <a:outerShdw blurRad="38100" dist="38100" dir="2700000" algn="tl">
                  <a:srgbClr val="000000">
                    <a:alpha val="43137"/>
                  </a:srgbClr>
                </a:outerShdw>
              </a:effectLst>
            </a:endParaRPr>
          </a:p>
        </p:txBody>
      </p:sp>
      <p:sp>
        <p:nvSpPr>
          <p:cNvPr id="5" name="Content Placeholder 4"/>
          <p:cNvSpPr>
            <a:spLocks noGrp="1"/>
          </p:cNvSpPr>
          <p:nvPr>
            <p:ph idx="1"/>
          </p:nvPr>
        </p:nvSpPr>
        <p:spPr>
          <a:xfrm>
            <a:off x="533400" y="1600200"/>
            <a:ext cx="8534400" cy="4525963"/>
          </a:xfrm>
        </p:spPr>
        <p:txBody>
          <a:bodyPr>
            <a:normAutofit fontScale="32500" lnSpcReduction="20000"/>
          </a:bodyPr>
          <a:lstStyle/>
          <a:p>
            <a:pPr algn="just"/>
            <a:r>
              <a:rPr lang="en-US" sz="8000" dirty="0"/>
              <a:t>The user request identifies the need for change and authorizes the initial investigation. </a:t>
            </a:r>
          </a:p>
          <a:p>
            <a:pPr algn="just"/>
            <a:r>
              <a:rPr lang="en-US" sz="8000" dirty="0"/>
              <a:t>The user’s request form specifies the following:</a:t>
            </a:r>
          </a:p>
          <a:p>
            <a:pPr lvl="1" algn="just"/>
            <a:r>
              <a:rPr lang="en-US" sz="7000" dirty="0"/>
              <a:t>User assigned title of work requested. </a:t>
            </a:r>
          </a:p>
          <a:p>
            <a:pPr lvl="1" algn="just"/>
            <a:r>
              <a:rPr lang="en-US" sz="7000" dirty="0"/>
              <a:t>Nature of work requested (problem definition) </a:t>
            </a:r>
          </a:p>
          <a:p>
            <a:pPr lvl="1" algn="just"/>
            <a:r>
              <a:rPr lang="en-US" sz="7000" dirty="0"/>
              <a:t>Date request was submitted </a:t>
            </a:r>
          </a:p>
          <a:p>
            <a:pPr lvl="1" algn="just"/>
            <a:r>
              <a:rPr lang="en-US" sz="7000" dirty="0"/>
              <a:t>Date job should be completed </a:t>
            </a:r>
          </a:p>
          <a:p>
            <a:pPr lvl="1" algn="just"/>
            <a:r>
              <a:rPr lang="en-US" sz="7000" dirty="0"/>
              <a:t>Job objective(s)—purpose of job requested.</a:t>
            </a:r>
          </a:p>
          <a:p>
            <a:pPr lvl="1" algn="just"/>
            <a:r>
              <a:rPr lang="en-US" sz="7000" dirty="0"/>
              <a:t>Expected benefits to be derived from proposed change.</a:t>
            </a:r>
          </a:p>
          <a:p>
            <a:pPr lvl="1" algn="just"/>
            <a:r>
              <a:rPr lang="en-US" sz="7000" dirty="0"/>
              <a:t>Input/output description-–quantity and frequency of inputs and outputs proposal change.</a:t>
            </a:r>
          </a:p>
          <a:p>
            <a:pPr lvl="1" algn="just"/>
            <a:r>
              <a:rPr lang="en-US" sz="7000" dirty="0"/>
              <a:t>Requester’s signature, title, department, and phone number of person approving the request.</a:t>
            </a:r>
          </a:p>
          <a:p>
            <a:pPr algn="just"/>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 calcmode="lin" valueType="num">
                                      <p:cBhvr additive="base">
                                        <p:cTn id="7" dur="500" fill="hold"/>
                                        <p:tgtEl>
                                          <p:spTgt spid="5">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
                                            <p:txEl>
                                              <p:pRg st="1" end="1"/>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anim calcmode="lin" valueType="num">
                                      <p:cBhvr additive="base">
                                        <p:cTn id="11" dur="500" fill="hold"/>
                                        <p:tgtEl>
                                          <p:spTgt spid="5">
                                            <p:txEl>
                                              <p:pRg st="2" end="2"/>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5">
                                            <p:txEl>
                                              <p:pRg st="2" end="2"/>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anim calcmode="lin" valueType="num">
                                      <p:cBhvr additive="base">
                                        <p:cTn id="15" dur="500" fill="hold"/>
                                        <p:tgtEl>
                                          <p:spTgt spid="5">
                                            <p:txEl>
                                              <p:pRg st="3" end="3"/>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5">
                                            <p:txEl>
                                              <p:pRg st="3" end="3"/>
                                            </p:txEl>
                                          </p:spTgt>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 calcmode="lin" valueType="num">
                                      <p:cBhvr additive="base">
                                        <p:cTn id="19" dur="500" fill="hold"/>
                                        <p:tgtEl>
                                          <p:spTgt spid="5">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
                                            <p:txEl>
                                              <p:pRg st="4" end="4"/>
                                            </p:txEl>
                                          </p:spTgt>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anim calcmode="lin" valueType="num">
                                      <p:cBhvr additive="base">
                                        <p:cTn id="23" dur="500" fill="hold"/>
                                        <p:tgtEl>
                                          <p:spTgt spid="5">
                                            <p:txEl>
                                              <p:pRg st="5" end="5"/>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5">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8" fill="hold" nodeType="clickEffect">
                                  <p:stCondLst>
                                    <p:cond delay="0"/>
                                  </p:stCondLst>
                                  <p:childTnLst>
                                    <p:set>
                                      <p:cBhvr>
                                        <p:cTn id="28" dur="1" fill="hold">
                                          <p:stCondLst>
                                            <p:cond delay="0"/>
                                          </p:stCondLst>
                                        </p:cTn>
                                        <p:tgtEl>
                                          <p:spTgt spid="5">
                                            <p:txEl>
                                              <p:pRg st="6" end="6"/>
                                            </p:txEl>
                                          </p:spTgt>
                                        </p:tgtEl>
                                        <p:attrNameLst>
                                          <p:attrName>style.visibility</p:attrName>
                                        </p:attrNameLst>
                                      </p:cBhvr>
                                      <p:to>
                                        <p:strVal val="visible"/>
                                      </p:to>
                                    </p:set>
                                    <p:anim calcmode="lin" valueType="num">
                                      <p:cBhvr additive="base">
                                        <p:cTn id="29" dur="500" fill="hold"/>
                                        <p:tgtEl>
                                          <p:spTgt spid="5">
                                            <p:txEl>
                                              <p:pRg st="6" end="6"/>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5">
                                            <p:txEl>
                                              <p:pRg st="6" end="6"/>
                                            </p:txEl>
                                          </p:spTgt>
                                        </p:tgtEl>
                                        <p:attrNameLst>
                                          <p:attrName>ppt_y</p:attrName>
                                        </p:attrNameLst>
                                      </p:cBhvr>
                                      <p:tavLst>
                                        <p:tav tm="0">
                                          <p:val>
                                            <p:strVal val="#ppt_y"/>
                                          </p:val>
                                        </p:tav>
                                        <p:tav tm="100000">
                                          <p:val>
                                            <p:strVal val="#ppt_y"/>
                                          </p:val>
                                        </p:tav>
                                      </p:tavLst>
                                    </p:anim>
                                  </p:childTnLst>
                                </p:cTn>
                              </p:par>
                              <p:par>
                                <p:cTn id="31" presetID="2" presetClass="entr" presetSubtype="8" fill="hold" nodeType="withEffect">
                                  <p:stCondLst>
                                    <p:cond delay="0"/>
                                  </p:stCondLst>
                                  <p:childTnLst>
                                    <p:set>
                                      <p:cBhvr>
                                        <p:cTn id="32" dur="1" fill="hold">
                                          <p:stCondLst>
                                            <p:cond delay="0"/>
                                          </p:stCondLst>
                                        </p:cTn>
                                        <p:tgtEl>
                                          <p:spTgt spid="5">
                                            <p:txEl>
                                              <p:pRg st="7" end="7"/>
                                            </p:txEl>
                                          </p:spTgt>
                                        </p:tgtEl>
                                        <p:attrNameLst>
                                          <p:attrName>style.visibility</p:attrName>
                                        </p:attrNameLst>
                                      </p:cBhvr>
                                      <p:to>
                                        <p:strVal val="visible"/>
                                      </p:to>
                                    </p:set>
                                    <p:anim calcmode="lin" valueType="num">
                                      <p:cBhvr additive="base">
                                        <p:cTn id="33" dur="500" fill="hold"/>
                                        <p:tgtEl>
                                          <p:spTgt spid="5">
                                            <p:txEl>
                                              <p:pRg st="7" end="7"/>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5">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8" fill="hold" nodeType="clickEffect">
                                  <p:stCondLst>
                                    <p:cond delay="0"/>
                                  </p:stCondLst>
                                  <p:childTnLst>
                                    <p:set>
                                      <p:cBhvr>
                                        <p:cTn id="38" dur="1" fill="hold">
                                          <p:stCondLst>
                                            <p:cond delay="0"/>
                                          </p:stCondLst>
                                        </p:cTn>
                                        <p:tgtEl>
                                          <p:spTgt spid="5">
                                            <p:txEl>
                                              <p:pRg st="8" end="8"/>
                                            </p:txEl>
                                          </p:spTgt>
                                        </p:tgtEl>
                                        <p:attrNameLst>
                                          <p:attrName>style.visibility</p:attrName>
                                        </p:attrNameLst>
                                      </p:cBhvr>
                                      <p:to>
                                        <p:strVal val="visible"/>
                                      </p:to>
                                    </p:set>
                                    <p:anim calcmode="lin" valueType="num">
                                      <p:cBhvr additive="base">
                                        <p:cTn id="39" dur="500" fill="hold"/>
                                        <p:tgtEl>
                                          <p:spTgt spid="5">
                                            <p:txEl>
                                              <p:pRg st="8" end="8"/>
                                            </p:txEl>
                                          </p:spTgt>
                                        </p:tgtEl>
                                        <p:attrNameLst>
                                          <p:attrName>ppt_x</p:attrName>
                                        </p:attrNameLst>
                                      </p:cBhvr>
                                      <p:tavLst>
                                        <p:tav tm="0">
                                          <p:val>
                                            <p:strVal val="0-#ppt_w/2"/>
                                          </p:val>
                                        </p:tav>
                                        <p:tav tm="100000">
                                          <p:val>
                                            <p:strVal val="#ppt_x"/>
                                          </p:val>
                                        </p:tav>
                                      </p:tavLst>
                                    </p:anim>
                                    <p:anim calcmode="lin" valueType="num">
                                      <p:cBhvr additive="base">
                                        <p:cTn id="40" dur="500" fill="hold"/>
                                        <p:tgtEl>
                                          <p:spTgt spid="5">
                                            <p:txEl>
                                              <p:pRg st="8" end="8"/>
                                            </p:txEl>
                                          </p:spTgt>
                                        </p:tgtEl>
                                        <p:attrNameLst>
                                          <p:attrName>ppt_y</p:attrName>
                                        </p:attrNameLst>
                                      </p:cBhvr>
                                      <p:tavLst>
                                        <p:tav tm="0">
                                          <p:val>
                                            <p:strVal val="#ppt_y"/>
                                          </p:val>
                                        </p:tav>
                                        <p:tav tm="100000">
                                          <p:val>
                                            <p:strVal val="#ppt_y"/>
                                          </p:val>
                                        </p:tav>
                                      </p:tavLst>
                                    </p:anim>
                                  </p:childTnLst>
                                </p:cTn>
                              </p:par>
                              <p:par>
                                <p:cTn id="41" presetID="2" presetClass="entr" presetSubtype="8" fill="hold" nodeType="withEffect">
                                  <p:stCondLst>
                                    <p:cond delay="0"/>
                                  </p:stCondLst>
                                  <p:childTnLst>
                                    <p:set>
                                      <p:cBhvr>
                                        <p:cTn id="42" dur="1" fill="hold">
                                          <p:stCondLst>
                                            <p:cond delay="0"/>
                                          </p:stCondLst>
                                        </p:cTn>
                                        <p:tgtEl>
                                          <p:spTgt spid="5">
                                            <p:txEl>
                                              <p:pRg st="9" end="9"/>
                                            </p:txEl>
                                          </p:spTgt>
                                        </p:tgtEl>
                                        <p:attrNameLst>
                                          <p:attrName>style.visibility</p:attrName>
                                        </p:attrNameLst>
                                      </p:cBhvr>
                                      <p:to>
                                        <p:strVal val="visible"/>
                                      </p:to>
                                    </p:set>
                                    <p:anim calcmode="lin" valueType="num">
                                      <p:cBhvr additive="base">
                                        <p:cTn id="43" dur="500" fill="hold"/>
                                        <p:tgtEl>
                                          <p:spTgt spid="5">
                                            <p:txEl>
                                              <p:pRg st="9" end="9"/>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5">
                                            <p:txEl>
                                              <p:pRg st="9" end="9"/>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a:solidFill>
                  <a:srgbClr val="FF0000"/>
                </a:solidFill>
                <a:effectLst>
                  <a:outerShdw blurRad="38100" dist="38100" dir="2700000" algn="tl">
                    <a:srgbClr val="000000">
                      <a:alpha val="43137"/>
                    </a:srgbClr>
                  </a:outerShdw>
                </a:effectLst>
                <a:latin typeface="Arial" pitchFamily="34" charset="0"/>
                <a:cs typeface="Arial" pitchFamily="34" charset="0"/>
              </a:rPr>
              <a:t>Initial Investigation: </a:t>
            </a:r>
            <a:r>
              <a:rPr lang="en-US" sz="3200" dirty="0"/>
              <a:t>Needs Identification </a:t>
            </a:r>
            <a:endParaRPr lang="en-US" sz="3200" b="1" dirty="0">
              <a:solidFill>
                <a:srgbClr val="FF0000"/>
              </a:solidFill>
              <a:effectLst>
                <a:outerShdw blurRad="38100" dist="38100" dir="2700000" algn="tl">
                  <a:srgbClr val="000000">
                    <a:alpha val="43137"/>
                  </a:srgbClr>
                </a:outerShdw>
              </a:effectLst>
            </a:endParaRPr>
          </a:p>
        </p:txBody>
      </p:sp>
      <p:sp>
        <p:nvSpPr>
          <p:cNvPr id="5" name="Content Placeholder 4"/>
          <p:cNvSpPr>
            <a:spLocks noGrp="1"/>
          </p:cNvSpPr>
          <p:nvPr>
            <p:ph idx="1"/>
          </p:nvPr>
        </p:nvSpPr>
        <p:spPr>
          <a:xfrm>
            <a:off x="457200" y="1600200"/>
            <a:ext cx="8686800" cy="4525963"/>
          </a:xfrm>
        </p:spPr>
        <p:txBody>
          <a:bodyPr>
            <a:normAutofit fontScale="92500" lnSpcReduction="10000"/>
          </a:bodyPr>
          <a:lstStyle/>
          <a:p>
            <a:pPr algn="just"/>
            <a:r>
              <a:rPr lang="en-US" sz="3600" dirty="0"/>
              <a:t>The success of a system depends largely on how accurately a problem is defined, thoroughly investigated and properly carried out through the choice of solution. </a:t>
            </a:r>
          </a:p>
          <a:p>
            <a:pPr algn="just"/>
            <a:r>
              <a:rPr lang="en-US" sz="3600" dirty="0"/>
              <a:t>It is concerned with </a:t>
            </a:r>
            <a:r>
              <a:rPr lang="en-US" sz="3600" i="1" dirty="0"/>
              <a:t>what the user needs rather than what he/she wants. </a:t>
            </a:r>
          </a:p>
          <a:p>
            <a:pPr algn="just"/>
            <a:r>
              <a:rPr lang="en-US" sz="3600" dirty="0"/>
              <a:t>Need identification step is intended to help the user and the analyst understand the real problem rather than its symptoms. </a:t>
            </a:r>
          </a:p>
          <a:p>
            <a:pPr algn="just"/>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 calcmode="lin" valueType="num">
                                      <p:cBhvr additive="base">
                                        <p:cTn id="7" dur="500" fill="hold"/>
                                        <p:tgtEl>
                                          <p:spTgt spid="5">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 calcmode="lin" valueType="num">
                                      <p:cBhvr additive="base">
                                        <p:cTn id="13" dur="500" fill="hold"/>
                                        <p:tgtEl>
                                          <p:spTgt spid="5">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a:solidFill>
                  <a:srgbClr val="FF0000"/>
                </a:solidFill>
                <a:effectLst>
                  <a:outerShdw blurRad="38100" dist="38100" dir="2700000" algn="tl">
                    <a:srgbClr val="000000">
                      <a:alpha val="43137"/>
                    </a:srgbClr>
                  </a:outerShdw>
                </a:effectLst>
                <a:latin typeface="Arial" pitchFamily="34" charset="0"/>
                <a:cs typeface="Arial" pitchFamily="34" charset="0"/>
              </a:rPr>
              <a:t>Initial Investigation: </a:t>
            </a:r>
            <a:r>
              <a:rPr lang="en-US" sz="3200" dirty="0"/>
              <a:t>Determining the User’s Information Requirements </a:t>
            </a:r>
            <a:endParaRPr lang="en-US" sz="3200" b="1" dirty="0">
              <a:solidFill>
                <a:srgbClr val="FF0000"/>
              </a:solidFill>
              <a:effectLst>
                <a:outerShdw blurRad="38100" dist="38100" dir="2700000" algn="tl">
                  <a:srgbClr val="000000">
                    <a:alpha val="43137"/>
                  </a:srgbClr>
                </a:outerShdw>
              </a:effectLst>
            </a:endParaRPr>
          </a:p>
        </p:txBody>
      </p:sp>
      <p:sp>
        <p:nvSpPr>
          <p:cNvPr id="5" name="Content Placeholder 4"/>
          <p:cNvSpPr>
            <a:spLocks noGrp="1"/>
          </p:cNvSpPr>
          <p:nvPr>
            <p:ph idx="1"/>
          </p:nvPr>
        </p:nvSpPr>
        <p:spPr>
          <a:xfrm>
            <a:off x="533400" y="1646237"/>
            <a:ext cx="8686800" cy="4525963"/>
          </a:xfrm>
        </p:spPr>
        <p:txBody>
          <a:bodyPr>
            <a:noAutofit/>
          </a:bodyPr>
          <a:lstStyle/>
          <a:p>
            <a:pPr algn="just">
              <a:lnSpc>
                <a:spcPct val="170000"/>
              </a:lnSpc>
            </a:pPr>
            <a:r>
              <a:rPr lang="en-US" sz="2800" dirty="0"/>
              <a:t>Shared, complete, and accurate information requirements are essential in building computer-based information system.</a:t>
            </a:r>
          </a:p>
          <a:p>
            <a:pPr algn="just">
              <a:lnSpc>
                <a:spcPct val="170000"/>
              </a:lnSpc>
            </a:pPr>
            <a:r>
              <a:rPr lang="en-US" sz="2800" dirty="0"/>
              <a:t>It is recognized as one of the most difficult tasks in system development.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 calcmode="lin" valueType="num">
                                      <p:cBhvr additive="base">
                                        <p:cTn id="7" dur="500" fill="hold"/>
                                        <p:tgtEl>
                                          <p:spTgt spid="5">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a:solidFill>
                  <a:srgbClr val="FF0000"/>
                </a:solidFill>
                <a:effectLst>
                  <a:outerShdw blurRad="38100" dist="38100" dir="2700000" algn="tl">
                    <a:srgbClr val="000000">
                      <a:alpha val="43137"/>
                    </a:srgbClr>
                  </a:outerShdw>
                </a:effectLst>
                <a:latin typeface="Arial" pitchFamily="34" charset="0"/>
                <a:cs typeface="Arial" pitchFamily="34" charset="0"/>
              </a:rPr>
              <a:t>Initial Investigation: </a:t>
            </a:r>
            <a:r>
              <a:rPr lang="en-US" sz="3200" dirty="0"/>
              <a:t>Determining the User’s Information Requirements </a:t>
            </a:r>
            <a:endParaRPr lang="en-US" sz="3200" b="1" dirty="0">
              <a:solidFill>
                <a:srgbClr val="FF0000"/>
              </a:solidFill>
              <a:effectLst>
                <a:outerShdw blurRad="38100" dist="38100" dir="2700000" algn="tl">
                  <a:srgbClr val="000000">
                    <a:alpha val="43137"/>
                  </a:srgbClr>
                </a:outerShdw>
              </a:effectLst>
            </a:endParaRPr>
          </a:p>
        </p:txBody>
      </p:sp>
      <p:sp>
        <p:nvSpPr>
          <p:cNvPr id="5" name="Content Placeholder 4"/>
          <p:cNvSpPr>
            <a:spLocks noGrp="1"/>
          </p:cNvSpPr>
          <p:nvPr>
            <p:ph idx="1"/>
          </p:nvPr>
        </p:nvSpPr>
        <p:spPr>
          <a:xfrm>
            <a:off x="533400" y="1524000"/>
            <a:ext cx="8686800" cy="5211763"/>
          </a:xfrm>
        </p:spPr>
        <p:txBody>
          <a:bodyPr>
            <a:noAutofit/>
          </a:bodyPr>
          <a:lstStyle/>
          <a:p>
            <a:pPr algn="just">
              <a:lnSpc>
                <a:spcPct val="170000"/>
              </a:lnSpc>
            </a:pPr>
            <a:r>
              <a:rPr lang="en-US" sz="2200" dirty="0"/>
              <a:t>It is difficult to determine user requirements because of the following reasons: </a:t>
            </a:r>
          </a:p>
          <a:p>
            <a:pPr lvl="1" algn="just">
              <a:lnSpc>
                <a:spcPct val="170000"/>
              </a:lnSpc>
            </a:pPr>
            <a:r>
              <a:rPr lang="en-US" sz="2200" dirty="0"/>
              <a:t>System requirements change and user requirements must be modified to account for these changes. </a:t>
            </a:r>
          </a:p>
          <a:p>
            <a:pPr lvl="1" algn="just">
              <a:lnSpc>
                <a:spcPct val="170000"/>
              </a:lnSpc>
            </a:pPr>
            <a:r>
              <a:rPr lang="en-US" sz="2200" dirty="0"/>
              <a:t>Articulation of requirements is difficult, except for experienced users. </a:t>
            </a:r>
          </a:p>
          <a:p>
            <a:pPr lvl="1" algn="just">
              <a:lnSpc>
                <a:spcPct val="170000"/>
              </a:lnSpc>
            </a:pPr>
            <a:r>
              <a:rPr lang="en-US" sz="2200" dirty="0"/>
              <a:t>Heavy user involvement and motivation are difficult. </a:t>
            </a:r>
          </a:p>
          <a:p>
            <a:pPr lvl="1" algn="just">
              <a:lnSpc>
                <a:spcPct val="170000"/>
              </a:lnSpc>
            </a:pPr>
            <a:r>
              <a:rPr lang="en-US" sz="2200" dirty="0"/>
              <a:t>The pattern of interaction between users and analysts in designing information requirements is complex. </a:t>
            </a:r>
          </a:p>
          <a:p>
            <a:pPr algn="just">
              <a:lnSpc>
                <a:spcPct val="170000"/>
              </a:lnSpc>
            </a:pPr>
            <a:endParaRPr lang="en-US" sz="2200" dirty="0"/>
          </a:p>
        </p:txBody>
      </p:sp>
    </p:spTree>
    <p:extLst>
      <p:ext uri="{BB962C8B-B14F-4D97-AF65-F5344CB8AC3E}">
        <p14:creationId xmlns:p14="http://schemas.microsoft.com/office/powerpoint/2010/main" val="4188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 calcmode="lin" valueType="num">
                                      <p:cBhvr additive="base">
                                        <p:cTn id="7" dur="500" fill="hold"/>
                                        <p:tgtEl>
                                          <p:spTgt spid="5">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
                                            <p:txEl>
                                              <p:pRg st="1" end="1"/>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anim calcmode="lin" valueType="num">
                                      <p:cBhvr additive="base">
                                        <p:cTn id="11" dur="500" fill="hold"/>
                                        <p:tgtEl>
                                          <p:spTgt spid="5">
                                            <p:txEl>
                                              <p:pRg st="2" end="2"/>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 calcmode="lin" valueType="num">
                                      <p:cBhvr additive="base">
                                        <p:cTn id="17" dur="500" fill="hold"/>
                                        <p:tgtEl>
                                          <p:spTgt spid="5">
                                            <p:txEl>
                                              <p:pRg st="3" end="3"/>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5">
                                            <p:txEl>
                                              <p:pRg st="3" end="3"/>
                                            </p:txEl>
                                          </p:spTgt>
                                        </p:tgtEl>
                                        <p:attrNameLst>
                                          <p:attrName>ppt_y</p:attrName>
                                        </p:attrNameLst>
                                      </p:cBhvr>
                                      <p:tavLst>
                                        <p:tav tm="0">
                                          <p:val>
                                            <p:strVal val="#ppt_y"/>
                                          </p:val>
                                        </p:tav>
                                        <p:tav tm="100000">
                                          <p:val>
                                            <p:strVal val="#ppt_y"/>
                                          </p:val>
                                        </p:tav>
                                      </p:tavLst>
                                    </p:anim>
                                  </p:childTnLst>
                                </p:cTn>
                              </p:par>
                              <p:par>
                                <p:cTn id="19" presetID="2" presetClass="entr" presetSubtype="8" fill="hold" nodeType="withEffect">
                                  <p:stCondLst>
                                    <p:cond delay="0"/>
                                  </p:stCondLst>
                                  <p:childTnLst>
                                    <p:set>
                                      <p:cBhvr>
                                        <p:cTn id="20" dur="1" fill="hold">
                                          <p:stCondLst>
                                            <p:cond delay="0"/>
                                          </p:stCondLst>
                                        </p:cTn>
                                        <p:tgtEl>
                                          <p:spTgt spid="5">
                                            <p:txEl>
                                              <p:pRg st="4" end="4"/>
                                            </p:txEl>
                                          </p:spTgt>
                                        </p:tgtEl>
                                        <p:attrNameLst>
                                          <p:attrName>style.visibility</p:attrName>
                                        </p:attrNameLst>
                                      </p:cBhvr>
                                      <p:to>
                                        <p:strVal val="visible"/>
                                      </p:to>
                                    </p:set>
                                    <p:anim calcmode="lin" valueType="num">
                                      <p:cBhvr additive="base">
                                        <p:cTn id="21" dur="500" fill="hold"/>
                                        <p:tgtEl>
                                          <p:spTgt spid="5">
                                            <p:txEl>
                                              <p:pRg st="4" end="4"/>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5">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a:solidFill>
                  <a:srgbClr val="FF0000"/>
                </a:solidFill>
                <a:effectLst>
                  <a:outerShdw blurRad="38100" dist="38100" dir="2700000" algn="tl">
                    <a:srgbClr val="000000">
                      <a:alpha val="43137"/>
                    </a:srgbClr>
                  </a:outerShdw>
                </a:effectLst>
                <a:latin typeface="Arial" pitchFamily="34" charset="0"/>
                <a:cs typeface="Arial" pitchFamily="34" charset="0"/>
              </a:rPr>
              <a:t>Initial Investigation: </a:t>
            </a:r>
            <a:r>
              <a:rPr lang="en-US" sz="3200" dirty="0"/>
              <a:t>Strategies used by the Users </a:t>
            </a:r>
          </a:p>
        </p:txBody>
      </p:sp>
      <p:sp>
        <p:nvSpPr>
          <p:cNvPr id="5" name="Content Placeholder 4"/>
          <p:cNvSpPr>
            <a:spLocks noGrp="1"/>
          </p:cNvSpPr>
          <p:nvPr>
            <p:ph idx="1"/>
          </p:nvPr>
        </p:nvSpPr>
        <p:spPr>
          <a:xfrm>
            <a:off x="685800" y="2209800"/>
            <a:ext cx="7354711" cy="2209800"/>
          </a:xfrm>
        </p:spPr>
        <p:txBody>
          <a:bodyPr>
            <a:normAutofit/>
          </a:bodyPr>
          <a:lstStyle/>
          <a:p>
            <a:pPr algn="just"/>
            <a:r>
              <a:rPr lang="en-US" dirty="0">
                <a:solidFill>
                  <a:srgbClr val="3716FC"/>
                </a:solidFill>
              </a:rPr>
              <a:t>Kitchen Sink Strategy</a:t>
            </a:r>
          </a:p>
          <a:p>
            <a:pPr algn="just"/>
            <a:r>
              <a:rPr lang="en-US" dirty="0">
                <a:solidFill>
                  <a:srgbClr val="3716FC"/>
                </a:solidFill>
              </a:rPr>
              <a:t>Smoking Strategy </a:t>
            </a:r>
          </a:p>
          <a:p>
            <a:pPr algn="just"/>
            <a:r>
              <a:rPr lang="en-US" dirty="0">
                <a:solidFill>
                  <a:srgbClr val="3716FC"/>
                </a:solidFill>
              </a:rPr>
              <a:t> Same Thing Strategy </a:t>
            </a:r>
          </a:p>
          <a:p>
            <a:pPr marL="0" indent="0" algn="just">
              <a:buNone/>
            </a:pPr>
            <a:endParaRPr lang="en-US" dirty="0">
              <a:solidFill>
                <a:srgbClr val="3716FC"/>
              </a:solidFill>
            </a:endParaRPr>
          </a:p>
          <a:p>
            <a:pPr algn="just">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1000" fill="hold"/>
                                        <p:tgtEl>
                                          <p:spTgt spid="5">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5">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 calcmode="lin" valueType="num">
                                      <p:cBhvr>
                                        <p:cTn id="14" dur="1000" fill="hold"/>
                                        <p:tgtEl>
                                          <p:spTgt spid="5">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5">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5">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 calcmode="lin" valueType="num">
                                      <p:cBhvr>
                                        <p:cTn id="21" dur="1000" fill="hold"/>
                                        <p:tgtEl>
                                          <p:spTgt spid="5">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5">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a:solidFill>
                  <a:srgbClr val="FF0000"/>
                </a:solidFill>
                <a:effectLst>
                  <a:outerShdw blurRad="38100" dist="38100" dir="2700000" algn="tl">
                    <a:srgbClr val="000000">
                      <a:alpha val="43137"/>
                    </a:srgbClr>
                  </a:outerShdw>
                </a:effectLst>
                <a:latin typeface="Arial" pitchFamily="34" charset="0"/>
                <a:cs typeface="Arial" pitchFamily="34" charset="0"/>
              </a:rPr>
              <a:t>Initial Investigation: </a:t>
            </a:r>
            <a:r>
              <a:rPr lang="en-US" sz="3200" dirty="0"/>
              <a:t>Strategies used by the Users </a:t>
            </a:r>
          </a:p>
        </p:txBody>
      </p:sp>
      <p:sp>
        <p:nvSpPr>
          <p:cNvPr id="5" name="Content Placeholder 4"/>
          <p:cNvSpPr>
            <a:spLocks noGrp="1"/>
          </p:cNvSpPr>
          <p:nvPr>
            <p:ph idx="1"/>
          </p:nvPr>
        </p:nvSpPr>
        <p:spPr>
          <a:xfrm>
            <a:off x="457200" y="1600200"/>
            <a:ext cx="8686800" cy="4525963"/>
          </a:xfrm>
        </p:spPr>
        <p:txBody>
          <a:bodyPr>
            <a:normAutofit/>
          </a:bodyPr>
          <a:lstStyle/>
          <a:p>
            <a:pPr algn="just"/>
            <a:r>
              <a:rPr lang="en-US" dirty="0">
                <a:solidFill>
                  <a:srgbClr val="3716FC"/>
                </a:solidFill>
              </a:rPr>
              <a:t>Kitchen Sink Strategy </a:t>
            </a:r>
          </a:p>
          <a:p>
            <a:pPr lvl="1" algn="just"/>
            <a:r>
              <a:rPr lang="en-US" dirty="0"/>
              <a:t>User throws everything into the requirement definition, overstatement of needs such as an overabundance of reports. </a:t>
            </a:r>
          </a:p>
          <a:p>
            <a:pPr lvl="1" algn="just"/>
            <a:endParaRPr lang="en-US" dirty="0"/>
          </a:p>
          <a:p>
            <a:pPr lvl="1" algn="just"/>
            <a:r>
              <a:rPr lang="en-US" dirty="0"/>
              <a:t>This approach usually reflects the user’s lack of experience in the area. </a:t>
            </a:r>
          </a:p>
          <a:p>
            <a:pPr algn="just">
              <a:buNone/>
            </a:pPr>
            <a:endParaRPr lang="en-US" dirty="0"/>
          </a:p>
        </p:txBody>
      </p:sp>
    </p:spTree>
    <p:extLst>
      <p:ext uri="{BB962C8B-B14F-4D97-AF65-F5344CB8AC3E}">
        <p14:creationId xmlns:p14="http://schemas.microsoft.com/office/powerpoint/2010/main" val="1823100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anim calcmode="lin" valueType="num">
                                      <p:cBhvr additive="base">
                                        <p:cTn id="7" dur="500" fill="hold"/>
                                        <p:tgtEl>
                                          <p:spTgt spid="5">
                                            <p:txEl>
                                              <p:pRg st="3" end="3"/>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a:solidFill>
                  <a:srgbClr val="FF0000"/>
                </a:solidFill>
                <a:effectLst>
                  <a:outerShdw blurRad="38100" dist="38100" dir="2700000" algn="tl">
                    <a:srgbClr val="000000">
                      <a:alpha val="43137"/>
                    </a:srgbClr>
                  </a:outerShdw>
                </a:effectLst>
                <a:latin typeface="Arial" pitchFamily="34" charset="0"/>
                <a:cs typeface="Arial" pitchFamily="34" charset="0"/>
              </a:rPr>
              <a:t>Initial Investigation: </a:t>
            </a:r>
            <a:r>
              <a:rPr lang="en-US" sz="3200" dirty="0"/>
              <a:t>Strategies used by the Users </a:t>
            </a:r>
          </a:p>
        </p:txBody>
      </p:sp>
      <p:sp>
        <p:nvSpPr>
          <p:cNvPr id="5" name="Content Placeholder 4"/>
          <p:cNvSpPr>
            <a:spLocks noGrp="1"/>
          </p:cNvSpPr>
          <p:nvPr>
            <p:ph idx="1"/>
          </p:nvPr>
        </p:nvSpPr>
        <p:spPr>
          <a:xfrm>
            <a:off x="457200" y="1600200"/>
            <a:ext cx="8686800" cy="4525963"/>
          </a:xfrm>
        </p:spPr>
        <p:txBody>
          <a:bodyPr>
            <a:normAutofit/>
          </a:bodyPr>
          <a:lstStyle/>
          <a:p>
            <a:pPr algn="just"/>
            <a:r>
              <a:rPr lang="en-US" dirty="0">
                <a:solidFill>
                  <a:srgbClr val="3716FC"/>
                </a:solidFill>
              </a:rPr>
              <a:t>Smoking Strategy </a:t>
            </a:r>
          </a:p>
          <a:p>
            <a:pPr lvl="1" algn="just"/>
            <a:r>
              <a:rPr lang="en-US" dirty="0"/>
              <a:t>It sets up a smoke-screen by requesting several system features when only one or two are needed. </a:t>
            </a:r>
          </a:p>
          <a:p>
            <a:pPr lvl="1" algn="just"/>
            <a:r>
              <a:rPr lang="en-US" dirty="0"/>
              <a:t>The extra requests are used as bargaining power.</a:t>
            </a:r>
          </a:p>
          <a:p>
            <a:pPr lvl="1" algn="just"/>
            <a:r>
              <a:rPr lang="en-US" dirty="0"/>
              <a:t>This strategies usually reflects the user’s experience in knowing what s/he wants.</a:t>
            </a:r>
          </a:p>
          <a:p>
            <a:pPr lvl="1" algn="just"/>
            <a:r>
              <a:rPr lang="en-US" dirty="0"/>
              <a:t>Requests have to be reduced to one that is realistic, manageable and achievable </a:t>
            </a:r>
          </a:p>
          <a:p>
            <a:pPr algn="just">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 calcmode="lin" valueType="num">
                                      <p:cBhvr additive="base">
                                        <p:cTn id="7" dur="500" fill="hold"/>
                                        <p:tgtEl>
                                          <p:spTgt spid="5">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
                                            <p:txEl>
                                              <p:pRg st="2" end="2"/>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anim calcmode="lin" valueType="num">
                                      <p:cBhvr additive="base">
                                        <p:cTn id="11" dur="500" fill="hold"/>
                                        <p:tgtEl>
                                          <p:spTgt spid="5">
                                            <p:txEl>
                                              <p:pRg st="3" end="3"/>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anim calcmode="lin" valueType="num">
                                      <p:cBhvr additive="base">
                                        <p:cTn id="17" dur="500" fill="hold"/>
                                        <p:tgtEl>
                                          <p:spTgt spid="5">
                                            <p:txEl>
                                              <p:pRg st="4" end="4"/>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5">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a:solidFill>
                  <a:srgbClr val="FF0000"/>
                </a:solidFill>
                <a:effectLst>
                  <a:outerShdw blurRad="38100" dist="38100" dir="2700000" algn="tl">
                    <a:srgbClr val="000000">
                      <a:alpha val="43137"/>
                    </a:srgbClr>
                  </a:outerShdw>
                </a:effectLst>
                <a:latin typeface="Arial" pitchFamily="34" charset="0"/>
                <a:cs typeface="Arial" pitchFamily="34" charset="0"/>
              </a:rPr>
              <a:t>Initial Investigation: </a:t>
            </a:r>
            <a:r>
              <a:rPr lang="en-US" sz="3200" dirty="0"/>
              <a:t>Strategies used by the Users </a:t>
            </a:r>
          </a:p>
        </p:txBody>
      </p:sp>
      <p:sp>
        <p:nvSpPr>
          <p:cNvPr id="5" name="Content Placeholder 4"/>
          <p:cNvSpPr>
            <a:spLocks noGrp="1"/>
          </p:cNvSpPr>
          <p:nvPr>
            <p:ph idx="1"/>
          </p:nvPr>
        </p:nvSpPr>
        <p:spPr>
          <a:xfrm>
            <a:off x="457200" y="1600200"/>
            <a:ext cx="8686800" cy="4525963"/>
          </a:xfrm>
        </p:spPr>
        <p:txBody>
          <a:bodyPr>
            <a:normAutofit/>
          </a:bodyPr>
          <a:lstStyle/>
          <a:p>
            <a:pPr algn="just"/>
            <a:r>
              <a:rPr lang="en-US" dirty="0">
                <a:solidFill>
                  <a:srgbClr val="3716FC"/>
                </a:solidFill>
              </a:rPr>
              <a:t>Same Thing Strategy </a:t>
            </a:r>
          </a:p>
          <a:p>
            <a:pPr lvl="1" algn="just"/>
            <a:r>
              <a:rPr lang="en-US" dirty="0"/>
              <a:t>This strategy indicates the user’s laziness, lack of knowledge or both. </a:t>
            </a:r>
          </a:p>
          <a:p>
            <a:pPr lvl="1" algn="just"/>
            <a:r>
              <a:rPr lang="en-US" dirty="0"/>
              <a:t>“Give me the same thing but in a better format through the computer” is a typical statement. </a:t>
            </a:r>
          </a:p>
          <a:p>
            <a:pPr lvl="1" algn="just"/>
            <a:r>
              <a:rPr lang="en-US" dirty="0"/>
              <a:t>The analyst has little chance of succeeding because only the user can fully discover the real needs and problems. </a:t>
            </a:r>
          </a:p>
          <a:p>
            <a:pPr algn="just">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 calcmode="lin" valueType="num">
                                      <p:cBhvr additive="base">
                                        <p:cTn id="7" dur="500" fill="hold"/>
                                        <p:tgtEl>
                                          <p:spTgt spid="5">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anim calcmode="lin" valueType="num">
                                      <p:cBhvr additive="base">
                                        <p:cTn id="13" dur="500" fill="hold"/>
                                        <p:tgtEl>
                                          <p:spTgt spid="5">
                                            <p:txEl>
                                              <p:pRg st="3" end="3"/>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a:solidFill>
                  <a:srgbClr val="FF0000"/>
                </a:solidFill>
                <a:effectLst>
                  <a:outerShdw blurRad="38100" dist="38100" dir="2700000" algn="tl">
                    <a:srgbClr val="000000">
                      <a:alpha val="43137"/>
                    </a:srgbClr>
                  </a:outerShdw>
                </a:effectLst>
                <a:latin typeface="Arial" pitchFamily="34" charset="0"/>
                <a:cs typeface="Arial" pitchFamily="34" charset="0"/>
              </a:rPr>
              <a:t>Initial Investigation: </a:t>
            </a:r>
            <a:r>
              <a:rPr lang="en-US" sz="3200" dirty="0"/>
              <a:t>Human’s limitations </a:t>
            </a:r>
          </a:p>
        </p:txBody>
      </p:sp>
      <p:sp>
        <p:nvSpPr>
          <p:cNvPr id="5" name="Content Placeholder 4"/>
          <p:cNvSpPr>
            <a:spLocks noGrp="1"/>
          </p:cNvSpPr>
          <p:nvPr>
            <p:ph idx="1"/>
          </p:nvPr>
        </p:nvSpPr>
        <p:spPr>
          <a:xfrm>
            <a:off x="457200" y="1600200"/>
            <a:ext cx="8686800" cy="4525963"/>
          </a:xfrm>
        </p:spPr>
        <p:txBody>
          <a:bodyPr>
            <a:normAutofit/>
          </a:bodyPr>
          <a:lstStyle/>
          <a:p>
            <a:pPr algn="just"/>
            <a:r>
              <a:rPr lang="en-US" sz="3000" dirty="0"/>
              <a:t>Human have problem specifying information requirements.</a:t>
            </a:r>
          </a:p>
          <a:p>
            <a:pPr algn="just"/>
            <a:r>
              <a:rPr lang="en-US" sz="3000" dirty="0"/>
              <a:t>“Asking” the user what is needed of a candidate system does not often yield accurate and complete requirements.</a:t>
            </a:r>
          </a:p>
          <a:p>
            <a:pPr algn="just"/>
            <a:r>
              <a:rPr lang="en-US" sz="3000" dirty="0"/>
              <a:t>According to Davis, human have these limitations: </a:t>
            </a:r>
          </a:p>
          <a:p>
            <a:pPr lvl="2"/>
            <a:r>
              <a:rPr lang="en-US" dirty="0">
                <a:solidFill>
                  <a:srgbClr val="00B050"/>
                </a:solidFill>
              </a:rPr>
              <a:t>Humans as information processors </a:t>
            </a:r>
          </a:p>
          <a:p>
            <a:pPr lvl="2"/>
            <a:r>
              <a:rPr lang="en-US" dirty="0">
                <a:solidFill>
                  <a:srgbClr val="00B050"/>
                </a:solidFill>
              </a:rPr>
              <a:t>Human bias in data selection and use </a:t>
            </a:r>
          </a:p>
          <a:p>
            <a:pPr lvl="2"/>
            <a:r>
              <a:rPr lang="en-US" dirty="0">
                <a:solidFill>
                  <a:srgbClr val="00B050"/>
                </a:solidFill>
              </a:rPr>
              <a:t>Human problem-solving behavior </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 calcmode="lin" valueType="num">
                                      <p:cBhvr additive="base">
                                        <p:cTn id="11" dur="500" fill="hold"/>
                                        <p:tgtEl>
                                          <p:spTgt spid="5">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1"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 calcmode="lin" valueType="num">
                                      <p:cBhvr>
                                        <p:cTn id="17" dur="1000" fill="hold"/>
                                        <p:tgtEl>
                                          <p:spTgt spid="5">
                                            <p:txEl>
                                              <p:pRg st="2" end="2"/>
                                            </p:txEl>
                                          </p:spTgt>
                                        </p:tgtEl>
                                        <p:attrNameLst>
                                          <p:attrName>ppt_w</p:attrName>
                                        </p:attrNameLst>
                                      </p:cBhvr>
                                      <p:tavLst>
                                        <p:tav tm="0">
                                          <p:val>
                                            <p:fltVal val="0"/>
                                          </p:val>
                                        </p:tav>
                                        <p:tav tm="100000">
                                          <p:val>
                                            <p:strVal val="#ppt_w"/>
                                          </p:val>
                                        </p:tav>
                                      </p:tavLst>
                                    </p:anim>
                                    <p:anim calcmode="lin" valueType="num">
                                      <p:cBhvr>
                                        <p:cTn id="18" dur="1000" fill="hold"/>
                                        <p:tgtEl>
                                          <p:spTgt spid="5">
                                            <p:txEl>
                                              <p:pRg st="2" end="2"/>
                                            </p:txEl>
                                          </p:spTgt>
                                        </p:tgtEl>
                                        <p:attrNameLst>
                                          <p:attrName>ppt_h</p:attrName>
                                        </p:attrNameLst>
                                      </p:cBhvr>
                                      <p:tavLst>
                                        <p:tav tm="0">
                                          <p:val>
                                            <p:fltVal val="0"/>
                                          </p:val>
                                        </p:tav>
                                        <p:tav tm="100000">
                                          <p:val>
                                            <p:strVal val="#ppt_h"/>
                                          </p:val>
                                        </p:tav>
                                      </p:tavLst>
                                    </p:anim>
                                    <p:anim calcmode="lin" valueType="num">
                                      <p:cBhvr>
                                        <p:cTn id="19" dur="1000" fill="hold"/>
                                        <p:tgtEl>
                                          <p:spTgt spid="5">
                                            <p:txEl>
                                              <p:pRg st="2" end="2"/>
                                            </p:txEl>
                                          </p:spTgt>
                                        </p:tgtEl>
                                        <p:attrNameLst>
                                          <p:attrName>style.rotation</p:attrName>
                                        </p:attrNameLst>
                                      </p:cBhvr>
                                      <p:tavLst>
                                        <p:tav tm="0">
                                          <p:val>
                                            <p:fltVal val="90"/>
                                          </p:val>
                                        </p:tav>
                                        <p:tav tm="100000">
                                          <p:val>
                                            <p:fltVal val="0"/>
                                          </p:val>
                                        </p:tav>
                                      </p:tavLst>
                                    </p:anim>
                                    <p:animEffect transition="in" filter="fade">
                                      <p:cBhvr>
                                        <p:cTn id="20" dur="1000"/>
                                        <p:tgtEl>
                                          <p:spTgt spid="5">
                                            <p:txEl>
                                              <p:pRg st="2" end="2"/>
                                            </p:txEl>
                                          </p:spTgt>
                                        </p:tgtEl>
                                      </p:cBhvr>
                                    </p:animEffect>
                                  </p:childTnLst>
                                </p:cTn>
                              </p:par>
                              <p:par>
                                <p:cTn id="21" presetID="31" presetClass="entr" presetSubtype="0" fill="hold" nodeType="withEffect">
                                  <p:stCondLst>
                                    <p:cond delay="0"/>
                                  </p:stCondLst>
                                  <p:childTnLst>
                                    <p:set>
                                      <p:cBhvr>
                                        <p:cTn id="22" dur="1" fill="hold">
                                          <p:stCondLst>
                                            <p:cond delay="0"/>
                                          </p:stCondLst>
                                        </p:cTn>
                                        <p:tgtEl>
                                          <p:spTgt spid="5">
                                            <p:txEl>
                                              <p:pRg st="3" end="3"/>
                                            </p:txEl>
                                          </p:spTgt>
                                        </p:tgtEl>
                                        <p:attrNameLst>
                                          <p:attrName>style.visibility</p:attrName>
                                        </p:attrNameLst>
                                      </p:cBhvr>
                                      <p:to>
                                        <p:strVal val="visible"/>
                                      </p:to>
                                    </p:set>
                                    <p:anim calcmode="lin" valueType="num">
                                      <p:cBhvr>
                                        <p:cTn id="23" dur="1000" fill="hold"/>
                                        <p:tgtEl>
                                          <p:spTgt spid="5">
                                            <p:txEl>
                                              <p:pRg st="3" end="3"/>
                                            </p:txEl>
                                          </p:spTgt>
                                        </p:tgtEl>
                                        <p:attrNameLst>
                                          <p:attrName>ppt_w</p:attrName>
                                        </p:attrNameLst>
                                      </p:cBhvr>
                                      <p:tavLst>
                                        <p:tav tm="0">
                                          <p:val>
                                            <p:fltVal val="0"/>
                                          </p:val>
                                        </p:tav>
                                        <p:tav tm="100000">
                                          <p:val>
                                            <p:strVal val="#ppt_w"/>
                                          </p:val>
                                        </p:tav>
                                      </p:tavLst>
                                    </p:anim>
                                    <p:anim calcmode="lin" valueType="num">
                                      <p:cBhvr>
                                        <p:cTn id="24" dur="1000" fill="hold"/>
                                        <p:tgtEl>
                                          <p:spTgt spid="5">
                                            <p:txEl>
                                              <p:pRg st="3" end="3"/>
                                            </p:txEl>
                                          </p:spTgt>
                                        </p:tgtEl>
                                        <p:attrNameLst>
                                          <p:attrName>ppt_h</p:attrName>
                                        </p:attrNameLst>
                                      </p:cBhvr>
                                      <p:tavLst>
                                        <p:tav tm="0">
                                          <p:val>
                                            <p:fltVal val="0"/>
                                          </p:val>
                                        </p:tav>
                                        <p:tav tm="100000">
                                          <p:val>
                                            <p:strVal val="#ppt_h"/>
                                          </p:val>
                                        </p:tav>
                                      </p:tavLst>
                                    </p:anim>
                                    <p:anim calcmode="lin" valueType="num">
                                      <p:cBhvr>
                                        <p:cTn id="25" dur="1000" fill="hold"/>
                                        <p:tgtEl>
                                          <p:spTgt spid="5">
                                            <p:txEl>
                                              <p:pRg st="3" end="3"/>
                                            </p:txEl>
                                          </p:spTgt>
                                        </p:tgtEl>
                                        <p:attrNameLst>
                                          <p:attrName>style.rotation</p:attrName>
                                        </p:attrNameLst>
                                      </p:cBhvr>
                                      <p:tavLst>
                                        <p:tav tm="0">
                                          <p:val>
                                            <p:fltVal val="90"/>
                                          </p:val>
                                        </p:tav>
                                        <p:tav tm="100000">
                                          <p:val>
                                            <p:fltVal val="0"/>
                                          </p:val>
                                        </p:tav>
                                      </p:tavLst>
                                    </p:anim>
                                    <p:animEffect transition="in" filter="fade">
                                      <p:cBhvr>
                                        <p:cTn id="26" dur="1000"/>
                                        <p:tgtEl>
                                          <p:spTgt spid="5">
                                            <p:txEl>
                                              <p:pRg st="3" end="3"/>
                                            </p:txEl>
                                          </p:spTgt>
                                        </p:tgtEl>
                                      </p:cBhvr>
                                    </p:animEffect>
                                  </p:childTnLst>
                                </p:cTn>
                              </p:par>
                              <p:par>
                                <p:cTn id="27" presetID="31" presetClass="entr" presetSubtype="0" fill="hold" nodeType="withEffect">
                                  <p:stCondLst>
                                    <p:cond delay="0"/>
                                  </p:stCondLst>
                                  <p:childTnLst>
                                    <p:set>
                                      <p:cBhvr>
                                        <p:cTn id="28" dur="1" fill="hold">
                                          <p:stCondLst>
                                            <p:cond delay="0"/>
                                          </p:stCondLst>
                                        </p:cTn>
                                        <p:tgtEl>
                                          <p:spTgt spid="5">
                                            <p:txEl>
                                              <p:pRg st="4" end="4"/>
                                            </p:txEl>
                                          </p:spTgt>
                                        </p:tgtEl>
                                        <p:attrNameLst>
                                          <p:attrName>style.visibility</p:attrName>
                                        </p:attrNameLst>
                                      </p:cBhvr>
                                      <p:to>
                                        <p:strVal val="visible"/>
                                      </p:to>
                                    </p:set>
                                    <p:anim calcmode="lin" valueType="num">
                                      <p:cBhvr>
                                        <p:cTn id="29" dur="1000" fill="hold"/>
                                        <p:tgtEl>
                                          <p:spTgt spid="5">
                                            <p:txEl>
                                              <p:pRg st="4" end="4"/>
                                            </p:txEl>
                                          </p:spTgt>
                                        </p:tgtEl>
                                        <p:attrNameLst>
                                          <p:attrName>ppt_w</p:attrName>
                                        </p:attrNameLst>
                                      </p:cBhvr>
                                      <p:tavLst>
                                        <p:tav tm="0">
                                          <p:val>
                                            <p:fltVal val="0"/>
                                          </p:val>
                                        </p:tav>
                                        <p:tav tm="100000">
                                          <p:val>
                                            <p:strVal val="#ppt_w"/>
                                          </p:val>
                                        </p:tav>
                                      </p:tavLst>
                                    </p:anim>
                                    <p:anim calcmode="lin" valueType="num">
                                      <p:cBhvr>
                                        <p:cTn id="30" dur="1000" fill="hold"/>
                                        <p:tgtEl>
                                          <p:spTgt spid="5">
                                            <p:txEl>
                                              <p:pRg st="4" end="4"/>
                                            </p:txEl>
                                          </p:spTgt>
                                        </p:tgtEl>
                                        <p:attrNameLst>
                                          <p:attrName>ppt_h</p:attrName>
                                        </p:attrNameLst>
                                      </p:cBhvr>
                                      <p:tavLst>
                                        <p:tav tm="0">
                                          <p:val>
                                            <p:fltVal val="0"/>
                                          </p:val>
                                        </p:tav>
                                        <p:tav tm="100000">
                                          <p:val>
                                            <p:strVal val="#ppt_h"/>
                                          </p:val>
                                        </p:tav>
                                      </p:tavLst>
                                    </p:anim>
                                    <p:anim calcmode="lin" valueType="num">
                                      <p:cBhvr>
                                        <p:cTn id="31" dur="1000" fill="hold"/>
                                        <p:tgtEl>
                                          <p:spTgt spid="5">
                                            <p:txEl>
                                              <p:pRg st="4" end="4"/>
                                            </p:txEl>
                                          </p:spTgt>
                                        </p:tgtEl>
                                        <p:attrNameLst>
                                          <p:attrName>style.rotation</p:attrName>
                                        </p:attrNameLst>
                                      </p:cBhvr>
                                      <p:tavLst>
                                        <p:tav tm="0">
                                          <p:val>
                                            <p:fltVal val="90"/>
                                          </p:val>
                                        </p:tav>
                                        <p:tav tm="100000">
                                          <p:val>
                                            <p:fltVal val="0"/>
                                          </p:val>
                                        </p:tav>
                                      </p:tavLst>
                                    </p:anim>
                                    <p:animEffect transition="in" filter="fade">
                                      <p:cBhvr>
                                        <p:cTn id="32" dur="1000"/>
                                        <p:tgtEl>
                                          <p:spTgt spid="5">
                                            <p:txEl>
                                              <p:pRg st="4" end="4"/>
                                            </p:txEl>
                                          </p:spTgt>
                                        </p:tgtEl>
                                      </p:cBhvr>
                                    </p:animEffect>
                                  </p:childTnLst>
                                </p:cTn>
                              </p:par>
                              <p:par>
                                <p:cTn id="33" presetID="31" presetClass="entr" presetSubtype="0" fill="hold" nodeType="withEffect">
                                  <p:stCondLst>
                                    <p:cond delay="0"/>
                                  </p:stCondLst>
                                  <p:childTnLst>
                                    <p:set>
                                      <p:cBhvr>
                                        <p:cTn id="34" dur="1" fill="hold">
                                          <p:stCondLst>
                                            <p:cond delay="0"/>
                                          </p:stCondLst>
                                        </p:cTn>
                                        <p:tgtEl>
                                          <p:spTgt spid="5">
                                            <p:txEl>
                                              <p:pRg st="5" end="5"/>
                                            </p:txEl>
                                          </p:spTgt>
                                        </p:tgtEl>
                                        <p:attrNameLst>
                                          <p:attrName>style.visibility</p:attrName>
                                        </p:attrNameLst>
                                      </p:cBhvr>
                                      <p:to>
                                        <p:strVal val="visible"/>
                                      </p:to>
                                    </p:set>
                                    <p:anim calcmode="lin" valueType="num">
                                      <p:cBhvr>
                                        <p:cTn id="35" dur="1000" fill="hold"/>
                                        <p:tgtEl>
                                          <p:spTgt spid="5">
                                            <p:txEl>
                                              <p:pRg st="5" end="5"/>
                                            </p:txEl>
                                          </p:spTgt>
                                        </p:tgtEl>
                                        <p:attrNameLst>
                                          <p:attrName>ppt_w</p:attrName>
                                        </p:attrNameLst>
                                      </p:cBhvr>
                                      <p:tavLst>
                                        <p:tav tm="0">
                                          <p:val>
                                            <p:fltVal val="0"/>
                                          </p:val>
                                        </p:tav>
                                        <p:tav tm="100000">
                                          <p:val>
                                            <p:strVal val="#ppt_w"/>
                                          </p:val>
                                        </p:tav>
                                      </p:tavLst>
                                    </p:anim>
                                    <p:anim calcmode="lin" valueType="num">
                                      <p:cBhvr>
                                        <p:cTn id="36" dur="1000" fill="hold"/>
                                        <p:tgtEl>
                                          <p:spTgt spid="5">
                                            <p:txEl>
                                              <p:pRg st="5" end="5"/>
                                            </p:txEl>
                                          </p:spTgt>
                                        </p:tgtEl>
                                        <p:attrNameLst>
                                          <p:attrName>ppt_h</p:attrName>
                                        </p:attrNameLst>
                                      </p:cBhvr>
                                      <p:tavLst>
                                        <p:tav tm="0">
                                          <p:val>
                                            <p:fltVal val="0"/>
                                          </p:val>
                                        </p:tav>
                                        <p:tav tm="100000">
                                          <p:val>
                                            <p:strVal val="#ppt_h"/>
                                          </p:val>
                                        </p:tav>
                                      </p:tavLst>
                                    </p:anim>
                                    <p:anim calcmode="lin" valueType="num">
                                      <p:cBhvr>
                                        <p:cTn id="37" dur="1000" fill="hold"/>
                                        <p:tgtEl>
                                          <p:spTgt spid="5">
                                            <p:txEl>
                                              <p:pRg st="5" end="5"/>
                                            </p:txEl>
                                          </p:spTgt>
                                        </p:tgtEl>
                                        <p:attrNameLst>
                                          <p:attrName>style.rotation</p:attrName>
                                        </p:attrNameLst>
                                      </p:cBhvr>
                                      <p:tavLst>
                                        <p:tav tm="0">
                                          <p:val>
                                            <p:fltVal val="90"/>
                                          </p:val>
                                        </p:tav>
                                        <p:tav tm="100000">
                                          <p:val>
                                            <p:fltVal val="0"/>
                                          </p:val>
                                        </p:tav>
                                      </p:tavLst>
                                    </p:anim>
                                    <p:animEffect transition="in" filter="fade">
                                      <p:cBhvr>
                                        <p:cTn id="38" dur="10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1143000"/>
          </a:xfrm>
        </p:spPr>
        <p:txBody>
          <a:bodyPr>
            <a:noAutofit/>
          </a:bodyPr>
          <a:lstStyle/>
          <a:p>
            <a:pPr marL="800100" lvl="1" indent="-342900" algn="ctr">
              <a:spcBef>
                <a:spcPct val="20000"/>
              </a:spcBef>
              <a:defRPr/>
            </a:pPr>
            <a:r>
              <a:rPr lang="en-US" sz="3200" dirty="0">
                <a:solidFill>
                  <a:srgbClr val="FF0000"/>
                </a:solidFill>
                <a:effectLst>
                  <a:outerShdw blurRad="38100" dist="38100" dir="2700000" algn="tl">
                    <a:srgbClr val="000000">
                      <a:alpha val="43137"/>
                    </a:srgbClr>
                  </a:outerShdw>
                </a:effectLst>
              </a:rPr>
              <a:t>Bases for Planning in Systems Analysis: </a:t>
            </a:r>
            <a:br>
              <a:rPr lang="en-US" sz="3200" dirty="0">
                <a:solidFill>
                  <a:srgbClr val="FF0000"/>
                </a:solidFill>
                <a:effectLst>
                  <a:outerShdw blurRad="38100" dist="38100" dir="2700000" algn="tl">
                    <a:srgbClr val="000000">
                      <a:alpha val="43137"/>
                    </a:srgbClr>
                  </a:outerShdw>
                </a:effectLst>
              </a:rPr>
            </a:br>
            <a:r>
              <a:rPr lang="en-US" sz="3200" dirty="0">
                <a:solidFill>
                  <a:srgbClr val="00B050"/>
                </a:solidFill>
                <a:effectLst>
                  <a:outerShdw blurRad="38100" dist="38100" dir="2700000" algn="tl">
                    <a:srgbClr val="000000">
                      <a:alpha val="43137"/>
                    </a:srgbClr>
                  </a:outerShdw>
                </a:effectLst>
              </a:rPr>
              <a:t>Why Planning need?</a:t>
            </a:r>
          </a:p>
        </p:txBody>
      </p:sp>
      <p:sp>
        <p:nvSpPr>
          <p:cNvPr id="3" name="Content Placeholder 2"/>
          <p:cNvSpPr>
            <a:spLocks noGrp="1"/>
          </p:cNvSpPr>
          <p:nvPr>
            <p:ph idx="1"/>
          </p:nvPr>
        </p:nvSpPr>
        <p:spPr>
          <a:xfrm>
            <a:off x="533400" y="1447800"/>
            <a:ext cx="8610600" cy="5410200"/>
          </a:xfrm>
        </p:spPr>
        <p:txBody>
          <a:bodyPr>
            <a:noAutofit/>
          </a:bodyPr>
          <a:lstStyle/>
          <a:p>
            <a:pPr algn="just">
              <a:lnSpc>
                <a:spcPct val="160000"/>
              </a:lnSpc>
            </a:pPr>
            <a:r>
              <a:rPr lang="en-US" sz="2100" dirty="0"/>
              <a:t>Planning information systems in business has become increasingly important during the past decade.</a:t>
            </a:r>
          </a:p>
          <a:p>
            <a:pPr algn="just">
              <a:lnSpc>
                <a:spcPct val="160000"/>
              </a:lnSpc>
            </a:pPr>
            <a:r>
              <a:rPr lang="en-US" sz="2100" i="1" dirty="0">
                <a:solidFill>
                  <a:srgbClr val="00B050"/>
                </a:solidFill>
              </a:rPr>
              <a:t>First</a:t>
            </a:r>
            <a:r>
              <a:rPr lang="en-US" sz="2100" dirty="0"/>
              <a:t>, information is now recognized as a vita resource and must be managed. It is equal in importance to cash, physical facilities, and personnel. </a:t>
            </a:r>
          </a:p>
          <a:p>
            <a:pPr algn="just">
              <a:lnSpc>
                <a:spcPct val="160000"/>
              </a:lnSpc>
            </a:pPr>
            <a:r>
              <a:rPr lang="en-US" sz="2100" i="1" dirty="0">
                <a:solidFill>
                  <a:srgbClr val="00B050"/>
                </a:solidFill>
              </a:rPr>
              <a:t>Second</a:t>
            </a:r>
            <a:r>
              <a:rPr lang="en-US" sz="2100" dirty="0"/>
              <a:t>, more and more financial resources are committed to information systems. </a:t>
            </a:r>
          </a:p>
          <a:p>
            <a:pPr algn="just">
              <a:lnSpc>
                <a:spcPct val="160000"/>
              </a:lnSpc>
            </a:pPr>
            <a:r>
              <a:rPr lang="en-US" sz="2100" i="1" dirty="0">
                <a:solidFill>
                  <a:srgbClr val="00B050"/>
                </a:solidFill>
              </a:rPr>
              <a:t>Third</a:t>
            </a:r>
            <a:r>
              <a:rPr lang="en-US" sz="2100" dirty="0"/>
              <a:t>, there is a growing need for formal long-range planning with information systems that are complex, require months or year to build, use common data bases, or have a great competitive edge.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9"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96962"/>
          </a:xfrm>
        </p:spPr>
        <p:txBody>
          <a:bodyPr>
            <a:noAutofit/>
          </a:bodyPr>
          <a:lstStyle/>
          <a:p>
            <a:r>
              <a:rPr lang="en-US" sz="3200" b="1" dirty="0">
                <a:solidFill>
                  <a:srgbClr val="FF0000"/>
                </a:solidFill>
                <a:effectLst>
                  <a:outerShdw blurRad="38100" dist="38100" dir="2700000" algn="tl">
                    <a:srgbClr val="000000">
                      <a:alpha val="43137"/>
                    </a:srgbClr>
                  </a:outerShdw>
                </a:effectLst>
                <a:latin typeface="Arial" pitchFamily="34" charset="0"/>
                <a:cs typeface="Arial" pitchFamily="34" charset="0"/>
              </a:rPr>
              <a:t>Initial Investigation: </a:t>
            </a:r>
            <a:r>
              <a:rPr lang="en-US" sz="3200" dirty="0"/>
              <a:t>Human’s limitations </a:t>
            </a:r>
            <a:br>
              <a:rPr lang="en-US" sz="3200" dirty="0"/>
            </a:br>
            <a:r>
              <a:rPr lang="en-US" sz="3200" b="1" dirty="0">
                <a:solidFill>
                  <a:srgbClr val="00B050"/>
                </a:solidFill>
              </a:rPr>
              <a:t>Humans as information processors </a:t>
            </a:r>
            <a:br>
              <a:rPr lang="en-US" sz="3200" dirty="0"/>
            </a:br>
            <a:endParaRPr lang="en-US" sz="3200" dirty="0"/>
          </a:p>
        </p:txBody>
      </p:sp>
      <p:sp>
        <p:nvSpPr>
          <p:cNvPr id="5" name="Content Placeholder 4"/>
          <p:cNvSpPr>
            <a:spLocks noGrp="1"/>
          </p:cNvSpPr>
          <p:nvPr>
            <p:ph idx="1"/>
          </p:nvPr>
        </p:nvSpPr>
        <p:spPr>
          <a:xfrm>
            <a:off x="457200" y="1600200"/>
            <a:ext cx="8686800" cy="4525963"/>
          </a:xfrm>
        </p:spPr>
        <p:txBody>
          <a:bodyPr>
            <a:noAutofit/>
          </a:bodyPr>
          <a:lstStyle/>
          <a:p>
            <a:pPr algn="just"/>
            <a:r>
              <a:rPr lang="en-US" sz="2500" dirty="0"/>
              <a:t>The human brain has both </a:t>
            </a:r>
            <a:r>
              <a:rPr lang="en-US" sz="2500" dirty="0">
                <a:solidFill>
                  <a:srgbClr val="7030A0"/>
                </a:solidFill>
              </a:rPr>
              <a:t>high-capacity, long-term memory </a:t>
            </a:r>
            <a:r>
              <a:rPr lang="en-US" sz="2500" dirty="0"/>
              <a:t>and </a:t>
            </a:r>
            <a:r>
              <a:rPr lang="en-US" sz="2500" dirty="0">
                <a:solidFill>
                  <a:srgbClr val="00B0F0"/>
                </a:solidFill>
              </a:rPr>
              <a:t>limited-capacity (but fast), short term memory</a:t>
            </a:r>
            <a:r>
              <a:rPr lang="en-US" sz="2500" dirty="0"/>
              <a:t>.</a:t>
            </a:r>
          </a:p>
          <a:p>
            <a:pPr algn="just"/>
            <a:r>
              <a:rPr lang="en-US" sz="2500" dirty="0"/>
              <a:t>The limits of short-term memory affect the information requirements obtained, because the user who is interviewed has a limited number of requirements that s/he defines as important.</a:t>
            </a:r>
          </a:p>
          <a:p>
            <a:pPr algn="just"/>
            <a:r>
              <a:rPr lang="en-US" sz="2500" dirty="0"/>
              <a:t>S/he may have selectively emphasized a few items of information and recorded them in long-term memory as being the most important.</a:t>
            </a:r>
          </a:p>
          <a:p>
            <a:pPr algn="just"/>
            <a:r>
              <a:rPr lang="en-US" sz="2500" dirty="0"/>
              <a:t>They may be the only ones that are recalled during the interview.</a:t>
            </a:r>
          </a:p>
        </p:txBody>
      </p:sp>
    </p:spTree>
    <p:extLst>
      <p:ext uri="{BB962C8B-B14F-4D97-AF65-F5344CB8AC3E}">
        <p14:creationId xmlns:p14="http://schemas.microsoft.com/office/powerpoint/2010/main" val="3275847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 calcmode="lin" valueType="num">
                                      <p:cBhvr additive="base">
                                        <p:cTn id="7" dur="500" fill="hold"/>
                                        <p:tgtEl>
                                          <p:spTgt spid="5">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
                                            <p:txEl>
                                              <p:pRg st="2" end="2"/>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anim calcmode="lin" valueType="num">
                                      <p:cBhvr additive="base">
                                        <p:cTn id="11" dur="500" fill="hold"/>
                                        <p:tgtEl>
                                          <p:spTgt spid="5">
                                            <p:txEl>
                                              <p:pRg st="3" end="3"/>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5">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49362"/>
          </a:xfrm>
        </p:spPr>
        <p:txBody>
          <a:bodyPr>
            <a:noAutofit/>
          </a:bodyPr>
          <a:lstStyle/>
          <a:p>
            <a:r>
              <a:rPr lang="en-US" sz="3200" b="1" dirty="0">
                <a:solidFill>
                  <a:srgbClr val="FF0000"/>
                </a:solidFill>
                <a:effectLst>
                  <a:outerShdw blurRad="38100" dist="38100" dir="2700000" algn="tl">
                    <a:srgbClr val="000000">
                      <a:alpha val="43137"/>
                    </a:srgbClr>
                  </a:outerShdw>
                </a:effectLst>
                <a:latin typeface="Arial" pitchFamily="34" charset="0"/>
                <a:cs typeface="Arial" pitchFamily="34" charset="0"/>
              </a:rPr>
              <a:t>Initial Investigation: </a:t>
            </a:r>
            <a:r>
              <a:rPr lang="en-US" sz="3200" dirty="0"/>
              <a:t>Human’s limitations </a:t>
            </a:r>
            <a:br>
              <a:rPr lang="en-US" sz="3200" dirty="0"/>
            </a:br>
            <a:r>
              <a:rPr lang="en-US" sz="3200" dirty="0">
                <a:solidFill>
                  <a:srgbClr val="00B050"/>
                </a:solidFill>
              </a:rPr>
              <a:t>Human bias in data selection and use </a:t>
            </a:r>
            <a:br>
              <a:rPr lang="en-US" sz="3200" dirty="0"/>
            </a:br>
            <a:endParaRPr lang="en-US" sz="3200" dirty="0"/>
          </a:p>
        </p:txBody>
      </p:sp>
      <p:sp>
        <p:nvSpPr>
          <p:cNvPr id="5" name="Content Placeholder 4"/>
          <p:cNvSpPr>
            <a:spLocks noGrp="1"/>
          </p:cNvSpPr>
          <p:nvPr>
            <p:ph idx="1"/>
          </p:nvPr>
        </p:nvSpPr>
        <p:spPr>
          <a:xfrm>
            <a:off x="457200" y="1600200"/>
            <a:ext cx="8686800" cy="5257800"/>
          </a:xfrm>
        </p:spPr>
        <p:txBody>
          <a:bodyPr>
            <a:normAutofit fontScale="92500" lnSpcReduction="10000"/>
          </a:bodyPr>
          <a:lstStyle/>
          <a:p>
            <a:pPr algn="just">
              <a:lnSpc>
                <a:spcPct val="170000"/>
              </a:lnSpc>
            </a:pPr>
            <a:r>
              <a:rPr lang="en-US" sz="2400" dirty="0"/>
              <a:t>Humans are generally biased in their selection and use of data.</a:t>
            </a:r>
          </a:p>
          <a:p>
            <a:pPr algn="just">
              <a:lnSpc>
                <a:spcPct val="170000"/>
              </a:lnSpc>
            </a:pPr>
            <a:r>
              <a:rPr lang="en-US" sz="2400" dirty="0"/>
              <a:t>Their behavior becomes a representation of the bias.</a:t>
            </a:r>
          </a:p>
          <a:p>
            <a:pPr algn="just">
              <a:lnSpc>
                <a:spcPct val="170000"/>
              </a:lnSpc>
            </a:pPr>
            <a:r>
              <a:rPr lang="en-US" sz="2400" dirty="0"/>
              <a:t>For example, users are influenced more by recent events than by past events. Thus, an information need that was discovered recently tends to carry greater weight than a need experienced in the distant past. This is called </a:t>
            </a:r>
            <a:r>
              <a:rPr lang="en-US" sz="2400" b="1" i="1" dirty="0">
                <a:solidFill>
                  <a:srgbClr val="00B050"/>
                </a:solidFill>
              </a:rPr>
              <a:t>the regency effect</a:t>
            </a:r>
            <a:r>
              <a:rPr lang="en-US" sz="2400" dirty="0"/>
              <a:t>. </a:t>
            </a:r>
          </a:p>
          <a:p>
            <a:pPr algn="just">
              <a:lnSpc>
                <a:spcPct val="170000"/>
              </a:lnSpc>
            </a:pPr>
            <a:r>
              <a:rPr lang="en-US" sz="2400" dirty="0"/>
              <a:t>In another bias, users tend to use only information that is available in the form in which it is displayed. This means that the requirements provided by the used are biased by currently available information.</a:t>
            </a:r>
          </a:p>
        </p:txBody>
      </p:sp>
    </p:spTree>
    <p:extLst>
      <p:ext uri="{BB962C8B-B14F-4D97-AF65-F5344CB8AC3E}">
        <p14:creationId xmlns:p14="http://schemas.microsoft.com/office/powerpoint/2010/main" val="3003148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 calcmode="lin" valueType="num">
                                      <p:cBhvr additive="base">
                                        <p:cTn id="7" dur="500" fill="hold"/>
                                        <p:tgtEl>
                                          <p:spTgt spid="5">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anim calcmode="lin" valueType="num">
                                      <p:cBhvr additive="base">
                                        <p:cTn id="13" dur="500" fill="hold"/>
                                        <p:tgtEl>
                                          <p:spTgt spid="5">
                                            <p:txEl>
                                              <p:pRg st="3" end="3"/>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96962"/>
          </a:xfrm>
        </p:spPr>
        <p:txBody>
          <a:bodyPr>
            <a:noAutofit/>
          </a:bodyPr>
          <a:lstStyle/>
          <a:p>
            <a:r>
              <a:rPr lang="en-US" sz="3200" b="1" dirty="0">
                <a:solidFill>
                  <a:srgbClr val="FF0000"/>
                </a:solidFill>
                <a:effectLst>
                  <a:outerShdw blurRad="38100" dist="38100" dir="2700000" algn="tl">
                    <a:srgbClr val="000000">
                      <a:alpha val="43137"/>
                    </a:srgbClr>
                  </a:outerShdw>
                </a:effectLst>
                <a:latin typeface="Arial" pitchFamily="34" charset="0"/>
                <a:cs typeface="Arial" pitchFamily="34" charset="0"/>
              </a:rPr>
              <a:t>Initial Investigation: </a:t>
            </a:r>
            <a:r>
              <a:rPr lang="en-US" sz="3200" dirty="0"/>
              <a:t>Human’s limitations </a:t>
            </a:r>
            <a:br>
              <a:rPr lang="en-US" sz="3200" dirty="0"/>
            </a:br>
            <a:r>
              <a:rPr lang="en-US" sz="3200" b="1" dirty="0">
                <a:solidFill>
                  <a:srgbClr val="00B050"/>
                </a:solidFill>
              </a:rPr>
              <a:t>Human problem-solving behavior </a:t>
            </a:r>
            <a:br>
              <a:rPr lang="en-US" sz="3200" dirty="0"/>
            </a:br>
            <a:endParaRPr lang="en-US" sz="3200" dirty="0"/>
          </a:p>
        </p:txBody>
      </p:sp>
      <p:sp>
        <p:nvSpPr>
          <p:cNvPr id="5" name="Content Placeholder 4"/>
          <p:cNvSpPr>
            <a:spLocks noGrp="1"/>
          </p:cNvSpPr>
          <p:nvPr>
            <p:ph idx="1"/>
          </p:nvPr>
        </p:nvSpPr>
        <p:spPr>
          <a:xfrm>
            <a:off x="457200" y="1570037"/>
            <a:ext cx="8686800" cy="4525963"/>
          </a:xfrm>
        </p:spPr>
        <p:txBody>
          <a:bodyPr>
            <a:noAutofit/>
          </a:bodyPr>
          <a:lstStyle/>
          <a:p>
            <a:pPr algn="just">
              <a:lnSpc>
                <a:spcPct val="150000"/>
              </a:lnSpc>
              <a:spcBef>
                <a:spcPts val="0"/>
              </a:spcBef>
            </a:pPr>
            <a:r>
              <a:rPr lang="en-US" sz="2100" dirty="0"/>
              <a:t>Humans have a limited capacity for rational thinking.</a:t>
            </a:r>
          </a:p>
          <a:p>
            <a:pPr algn="just">
              <a:lnSpc>
                <a:spcPct val="150000"/>
              </a:lnSpc>
              <a:spcBef>
                <a:spcPts val="0"/>
              </a:spcBef>
            </a:pPr>
            <a:r>
              <a:rPr lang="en-US" sz="2100" dirty="0"/>
              <a:t>They must simplify the rational thinking in order to deal with it. </a:t>
            </a:r>
          </a:p>
          <a:p>
            <a:pPr algn="just">
              <a:lnSpc>
                <a:spcPct val="150000"/>
              </a:lnSpc>
              <a:spcBef>
                <a:spcPts val="0"/>
              </a:spcBef>
            </a:pPr>
            <a:r>
              <a:rPr lang="en-US" sz="2100" dirty="0"/>
              <a:t>Rationality for determining information requirements in “bounded” by a simplified model as well as limited training that may not reflect the real situation. </a:t>
            </a:r>
          </a:p>
          <a:p>
            <a:pPr algn="just">
              <a:lnSpc>
                <a:spcPct val="150000"/>
              </a:lnSpc>
              <a:spcBef>
                <a:spcPts val="0"/>
              </a:spcBef>
            </a:pPr>
            <a:r>
              <a:rPr lang="en-US" sz="2100" dirty="0"/>
              <a:t>Bounded rationality is often reflected in the behavior of systems analysts. </a:t>
            </a:r>
          </a:p>
          <a:p>
            <a:pPr algn="just">
              <a:lnSpc>
                <a:spcPct val="150000"/>
              </a:lnSpc>
              <a:spcBef>
                <a:spcPts val="0"/>
              </a:spcBef>
            </a:pPr>
            <a:r>
              <a:rPr lang="en-US" sz="2100" dirty="0"/>
              <a:t>A successful analyst uses a general model to search for information requirements.</a:t>
            </a:r>
          </a:p>
          <a:p>
            <a:pPr algn="just">
              <a:lnSpc>
                <a:spcPct val="150000"/>
              </a:lnSpc>
              <a:spcBef>
                <a:spcPts val="0"/>
              </a:spcBef>
            </a:pPr>
            <a:r>
              <a:rPr lang="en-US" sz="2100" dirty="0"/>
              <a:t>The poorly rated analyst focuses on the immediate (short-term) requirements facing the user.  </a:t>
            </a:r>
          </a:p>
        </p:txBody>
      </p:sp>
    </p:spTree>
    <p:extLst>
      <p:ext uri="{BB962C8B-B14F-4D97-AF65-F5344CB8AC3E}">
        <p14:creationId xmlns:p14="http://schemas.microsoft.com/office/powerpoint/2010/main" val="3026237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 calcmode="lin" valueType="num">
                                      <p:cBhvr additive="base">
                                        <p:cTn id="7" dur="500" fill="hold"/>
                                        <p:tgtEl>
                                          <p:spTgt spid="5">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anim calcmode="lin" valueType="num">
                                      <p:cBhvr additive="base">
                                        <p:cTn id="13" dur="500" fill="hold"/>
                                        <p:tgtEl>
                                          <p:spTgt spid="5">
                                            <p:txEl>
                                              <p:pRg st="3" end="3"/>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
                                            <p:txEl>
                                              <p:pRg st="3" end="3"/>
                                            </p:txEl>
                                          </p:spTgt>
                                        </p:tgtEl>
                                        <p:attrNameLst>
                                          <p:attrName>ppt_y</p:attrName>
                                        </p:attrNameLst>
                                      </p:cBhvr>
                                      <p:tavLst>
                                        <p:tav tm="0">
                                          <p:val>
                                            <p:strVal val="#ppt_y"/>
                                          </p:val>
                                        </p:tav>
                                        <p:tav tm="100000">
                                          <p:val>
                                            <p:strVal val="#ppt_y"/>
                                          </p:val>
                                        </p:tav>
                                      </p:tavLst>
                                    </p:anim>
                                  </p:childTnLst>
                                </p:cTn>
                              </p:par>
                              <p:par>
                                <p:cTn id="15" presetID="2" presetClass="entr" presetSubtype="8" fill="hold" nodeType="with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anim calcmode="lin" valueType="num">
                                      <p:cBhvr additive="base">
                                        <p:cTn id="17" dur="500" fill="hold"/>
                                        <p:tgtEl>
                                          <p:spTgt spid="5">
                                            <p:txEl>
                                              <p:pRg st="4" end="4"/>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nodeType="click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anim calcmode="lin" valueType="num">
                                      <p:cBhvr additive="base">
                                        <p:cTn id="23" dur="500" fill="hold"/>
                                        <p:tgtEl>
                                          <p:spTgt spid="5">
                                            <p:txEl>
                                              <p:pRg st="5" end="5"/>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5">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74638"/>
            <a:ext cx="9067800" cy="1143000"/>
          </a:xfrm>
        </p:spPr>
        <p:txBody>
          <a:bodyPr>
            <a:noAutofit/>
          </a:bodyPr>
          <a:lstStyle/>
          <a:p>
            <a:r>
              <a:rPr lang="en-US" sz="3200" b="1" dirty="0">
                <a:solidFill>
                  <a:srgbClr val="FF0000"/>
                </a:solidFill>
                <a:effectLst>
                  <a:outerShdw blurRad="38100" dist="38100" dir="2700000" algn="tl">
                    <a:srgbClr val="000000">
                      <a:alpha val="43137"/>
                    </a:srgbClr>
                  </a:outerShdw>
                </a:effectLst>
                <a:latin typeface="Arial" pitchFamily="34" charset="0"/>
                <a:cs typeface="Arial" pitchFamily="34" charset="0"/>
              </a:rPr>
              <a:t>Initial Investigation: </a:t>
            </a:r>
            <a:br>
              <a:rPr lang="en-US" sz="3200" b="1" dirty="0">
                <a:solidFill>
                  <a:srgbClr val="FF0000"/>
                </a:solidFill>
                <a:effectLst>
                  <a:outerShdw blurRad="38100" dist="38100" dir="2700000" algn="tl">
                    <a:srgbClr val="000000">
                      <a:alpha val="43137"/>
                    </a:srgbClr>
                  </a:outerShdw>
                </a:effectLst>
                <a:latin typeface="Arial" pitchFamily="34" charset="0"/>
                <a:cs typeface="Arial" pitchFamily="34" charset="0"/>
              </a:rPr>
            </a:br>
            <a:r>
              <a:rPr lang="en-US" sz="3200" dirty="0"/>
              <a:t>Strategies for Determining Information Requirements </a:t>
            </a:r>
          </a:p>
        </p:txBody>
      </p:sp>
      <p:sp>
        <p:nvSpPr>
          <p:cNvPr id="5" name="Content Placeholder 4"/>
          <p:cNvSpPr>
            <a:spLocks noGrp="1"/>
          </p:cNvSpPr>
          <p:nvPr>
            <p:ph idx="1"/>
          </p:nvPr>
        </p:nvSpPr>
        <p:spPr>
          <a:xfrm>
            <a:off x="495300" y="2438400"/>
            <a:ext cx="8648700" cy="4525963"/>
          </a:xfrm>
        </p:spPr>
        <p:txBody>
          <a:bodyPr>
            <a:normAutofit fontScale="25000" lnSpcReduction="20000"/>
          </a:bodyPr>
          <a:lstStyle/>
          <a:p>
            <a:pPr algn="just"/>
            <a:r>
              <a:rPr lang="en-US" sz="9600" dirty="0"/>
              <a:t>Asking- </a:t>
            </a:r>
          </a:p>
          <a:p>
            <a:pPr marL="695325" lvl="3" indent="-234950" algn="just"/>
            <a:r>
              <a:rPr lang="en-US" sz="8600" dirty="0"/>
              <a:t>This strategy obtains information from user by simply asking them about the requirement.</a:t>
            </a:r>
          </a:p>
          <a:p>
            <a:pPr marL="695325" lvl="3" indent="-234950" algn="just"/>
            <a:r>
              <a:rPr lang="en-US" sz="8600" dirty="0"/>
              <a:t>It assumes a stable system where users are well informed and can overcome biases in defining their problem</a:t>
            </a:r>
          </a:p>
          <a:p>
            <a:pPr marL="695325" lvl="3" indent="-234950" algn="just"/>
            <a:r>
              <a:rPr lang="en-US" sz="8600" dirty="0"/>
              <a:t>There are THREE key asking methods: </a:t>
            </a:r>
          </a:p>
          <a:p>
            <a:pPr marL="1152525" lvl="4" indent="-234950" algn="just"/>
            <a:r>
              <a:rPr lang="en-US" sz="8600" b="1" dirty="0"/>
              <a:t>Question (Open-ended or closed)</a:t>
            </a:r>
          </a:p>
          <a:p>
            <a:pPr marL="1152525" lvl="4" indent="-234950" algn="just"/>
            <a:r>
              <a:rPr lang="en-US" sz="8600" b="1" dirty="0" err="1"/>
              <a:t>Brainstroming</a:t>
            </a:r>
            <a:endParaRPr lang="en-US" sz="8600" b="1" dirty="0"/>
          </a:p>
          <a:p>
            <a:pPr marL="1152525" lvl="4" indent="-234950" algn="just"/>
            <a:r>
              <a:rPr lang="en-US" sz="8600" b="1" dirty="0"/>
              <a:t>Group Consensus </a:t>
            </a:r>
          </a:p>
          <a:p>
            <a:endParaRPr lang="en-US" dirty="0"/>
          </a:p>
          <a:p>
            <a:pPr algn="just"/>
            <a:r>
              <a:rPr lang="en-US" sz="9600" dirty="0"/>
              <a:t>Getting Information from the existing information system </a:t>
            </a:r>
          </a:p>
          <a:p>
            <a:r>
              <a:rPr lang="en-US" sz="9600" dirty="0"/>
              <a:t>Prototyping </a:t>
            </a:r>
          </a:p>
          <a:p>
            <a:pPr>
              <a:buNone/>
            </a:pPr>
            <a:endParaRPr lang="en-US" dirty="0"/>
          </a:p>
        </p:txBody>
      </p:sp>
      <p:sp>
        <p:nvSpPr>
          <p:cNvPr id="3" name="TextBox 2">
            <a:extLst>
              <a:ext uri="{FF2B5EF4-FFF2-40B4-BE49-F238E27FC236}">
                <a16:creationId xmlns:a16="http://schemas.microsoft.com/office/drawing/2014/main" id="{22E534A4-9F4C-8A4C-9301-C91E14EB9D37}"/>
              </a:ext>
            </a:extLst>
          </p:cNvPr>
          <p:cNvSpPr txBox="1"/>
          <p:nvPr/>
        </p:nvSpPr>
        <p:spPr>
          <a:xfrm>
            <a:off x="533400" y="1600200"/>
            <a:ext cx="8610600" cy="830997"/>
          </a:xfrm>
          <a:prstGeom prst="rect">
            <a:avLst/>
          </a:prstGeom>
          <a:noFill/>
        </p:spPr>
        <p:txBody>
          <a:bodyPr wrap="square" rtlCol="0">
            <a:spAutoFit/>
          </a:bodyPr>
          <a:lstStyle/>
          <a:p>
            <a:pPr marL="285750" indent="-285750" algn="just">
              <a:buFont typeface="Arial" panose="020B0604020202020204" pitchFamily="34" charset="0"/>
              <a:buChar char="•"/>
            </a:pPr>
            <a:r>
              <a:rPr lang="en-US" sz="2400" dirty="0"/>
              <a:t>There are THREE key strategies or general approaches for eliciting information regarding the user requirements: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5">
                                            <p:txEl>
                                              <p:pRg st="8" end="8"/>
                                            </p:txEl>
                                          </p:spTgt>
                                        </p:tgtEl>
                                        <p:attrNameLst>
                                          <p:attrName>style.visibility</p:attrName>
                                        </p:attrNameLst>
                                      </p:cBhvr>
                                      <p:to>
                                        <p:strVal val="visible"/>
                                      </p:to>
                                    </p:set>
                                    <p:anim calcmode="lin" valueType="num">
                                      <p:cBhvr additive="base">
                                        <p:cTn id="13" dur="500" fill="hold"/>
                                        <p:tgtEl>
                                          <p:spTgt spid="5">
                                            <p:txEl>
                                              <p:pRg st="8" end="8"/>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
                                            <p:txEl>
                                              <p:pRg st="8" end="8"/>
                                            </p:txEl>
                                          </p:spTgt>
                                        </p:tgtEl>
                                        <p:attrNameLst>
                                          <p:attrName>ppt_y</p:attrName>
                                        </p:attrNameLst>
                                      </p:cBhvr>
                                      <p:tavLst>
                                        <p:tav tm="0">
                                          <p:val>
                                            <p:strVal val="#ppt_y"/>
                                          </p:val>
                                        </p:tav>
                                        <p:tav tm="100000">
                                          <p:val>
                                            <p:strVal val="#ppt_y"/>
                                          </p:val>
                                        </p:tav>
                                      </p:tavLst>
                                    </p:anim>
                                  </p:childTnLst>
                                </p:cTn>
                              </p:par>
                              <p:par>
                                <p:cTn id="15" presetID="2" presetClass="entr" presetSubtype="8" fill="hold" nodeType="withEffect">
                                  <p:stCondLst>
                                    <p:cond delay="0"/>
                                  </p:stCondLst>
                                  <p:childTnLst>
                                    <p:set>
                                      <p:cBhvr>
                                        <p:cTn id="16" dur="1" fill="hold">
                                          <p:stCondLst>
                                            <p:cond delay="0"/>
                                          </p:stCondLst>
                                        </p:cTn>
                                        <p:tgtEl>
                                          <p:spTgt spid="5">
                                            <p:txEl>
                                              <p:pRg st="9" end="9"/>
                                            </p:txEl>
                                          </p:spTgt>
                                        </p:tgtEl>
                                        <p:attrNameLst>
                                          <p:attrName>style.visibility</p:attrName>
                                        </p:attrNameLst>
                                      </p:cBhvr>
                                      <p:to>
                                        <p:strVal val="visible"/>
                                      </p:to>
                                    </p:set>
                                    <p:anim calcmode="lin" valueType="num">
                                      <p:cBhvr additive="base">
                                        <p:cTn id="17" dur="500" fill="hold"/>
                                        <p:tgtEl>
                                          <p:spTgt spid="5">
                                            <p:txEl>
                                              <p:pRg st="9" end="9"/>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5">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nodeType="clickEffect">
                                  <p:stCondLst>
                                    <p:cond delay="0"/>
                                  </p:stCondLst>
                                  <p:childTnLst>
                                    <p:set>
                                      <p:cBhvr>
                                        <p:cTn id="22" dur="1" fill="hold">
                                          <p:stCondLst>
                                            <p:cond delay="0"/>
                                          </p:stCondLst>
                                        </p:cTn>
                                        <p:tgtEl>
                                          <p:spTgt spid="5">
                                            <p:txEl>
                                              <p:pRg st="1" end="1"/>
                                            </p:txEl>
                                          </p:spTgt>
                                        </p:tgtEl>
                                        <p:attrNameLst>
                                          <p:attrName>style.visibility</p:attrName>
                                        </p:attrNameLst>
                                      </p:cBhvr>
                                      <p:to>
                                        <p:strVal val="visible"/>
                                      </p:to>
                                    </p:set>
                                    <p:anim calcmode="lin" valueType="num">
                                      <p:cBhvr additive="base">
                                        <p:cTn id="23" dur="500" fill="hold"/>
                                        <p:tgtEl>
                                          <p:spTgt spid="5">
                                            <p:txEl>
                                              <p:pRg st="1" end="1"/>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8" fill="hold" nodeType="clickEffect">
                                  <p:stCondLst>
                                    <p:cond delay="0"/>
                                  </p:stCondLst>
                                  <p:childTnLst>
                                    <p:set>
                                      <p:cBhvr>
                                        <p:cTn id="28" dur="1" fill="hold">
                                          <p:stCondLst>
                                            <p:cond delay="0"/>
                                          </p:stCondLst>
                                        </p:cTn>
                                        <p:tgtEl>
                                          <p:spTgt spid="5">
                                            <p:txEl>
                                              <p:pRg st="2" end="2"/>
                                            </p:txEl>
                                          </p:spTgt>
                                        </p:tgtEl>
                                        <p:attrNameLst>
                                          <p:attrName>style.visibility</p:attrName>
                                        </p:attrNameLst>
                                      </p:cBhvr>
                                      <p:to>
                                        <p:strVal val="visible"/>
                                      </p:to>
                                    </p:set>
                                    <p:anim calcmode="lin" valueType="num">
                                      <p:cBhvr additive="base">
                                        <p:cTn id="29" dur="500" fill="hold"/>
                                        <p:tgtEl>
                                          <p:spTgt spid="5">
                                            <p:txEl>
                                              <p:pRg st="2" end="2"/>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31" presetClass="entr" presetSubtype="0" fill="hold" nodeType="clickEffect">
                                  <p:stCondLst>
                                    <p:cond delay="0"/>
                                  </p:stCondLst>
                                  <p:childTnLst>
                                    <p:set>
                                      <p:cBhvr>
                                        <p:cTn id="34" dur="1" fill="hold">
                                          <p:stCondLst>
                                            <p:cond delay="0"/>
                                          </p:stCondLst>
                                        </p:cTn>
                                        <p:tgtEl>
                                          <p:spTgt spid="5">
                                            <p:txEl>
                                              <p:pRg st="3" end="3"/>
                                            </p:txEl>
                                          </p:spTgt>
                                        </p:tgtEl>
                                        <p:attrNameLst>
                                          <p:attrName>style.visibility</p:attrName>
                                        </p:attrNameLst>
                                      </p:cBhvr>
                                      <p:to>
                                        <p:strVal val="visible"/>
                                      </p:to>
                                    </p:set>
                                    <p:anim calcmode="lin" valueType="num">
                                      <p:cBhvr>
                                        <p:cTn id="35" dur="1000" fill="hold"/>
                                        <p:tgtEl>
                                          <p:spTgt spid="5">
                                            <p:txEl>
                                              <p:pRg st="3" end="3"/>
                                            </p:txEl>
                                          </p:spTgt>
                                        </p:tgtEl>
                                        <p:attrNameLst>
                                          <p:attrName>ppt_w</p:attrName>
                                        </p:attrNameLst>
                                      </p:cBhvr>
                                      <p:tavLst>
                                        <p:tav tm="0">
                                          <p:val>
                                            <p:fltVal val="0"/>
                                          </p:val>
                                        </p:tav>
                                        <p:tav tm="100000">
                                          <p:val>
                                            <p:strVal val="#ppt_w"/>
                                          </p:val>
                                        </p:tav>
                                      </p:tavLst>
                                    </p:anim>
                                    <p:anim calcmode="lin" valueType="num">
                                      <p:cBhvr>
                                        <p:cTn id="36" dur="1000" fill="hold"/>
                                        <p:tgtEl>
                                          <p:spTgt spid="5">
                                            <p:txEl>
                                              <p:pRg st="3" end="3"/>
                                            </p:txEl>
                                          </p:spTgt>
                                        </p:tgtEl>
                                        <p:attrNameLst>
                                          <p:attrName>ppt_h</p:attrName>
                                        </p:attrNameLst>
                                      </p:cBhvr>
                                      <p:tavLst>
                                        <p:tav tm="0">
                                          <p:val>
                                            <p:fltVal val="0"/>
                                          </p:val>
                                        </p:tav>
                                        <p:tav tm="100000">
                                          <p:val>
                                            <p:strVal val="#ppt_h"/>
                                          </p:val>
                                        </p:tav>
                                      </p:tavLst>
                                    </p:anim>
                                    <p:anim calcmode="lin" valueType="num">
                                      <p:cBhvr>
                                        <p:cTn id="37" dur="1000" fill="hold"/>
                                        <p:tgtEl>
                                          <p:spTgt spid="5">
                                            <p:txEl>
                                              <p:pRg st="3" end="3"/>
                                            </p:txEl>
                                          </p:spTgt>
                                        </p:tgtEl>
                                        <p:attrNameLst>
                                          <p:attrName>style.rotation</p:attrName>
                                        </p:attrNameLst>
                                      </p:cBhvr>
                                      <p:tavLst>
                                        <p:tav tm="0">
                                          <p:val>
                                            <p:fltVal val="90"/>
                                          </p:val>
                                        </p:tav>
                                        <p:tav tm="100000">
                                          <p:val>
                                            <p:fltVal val="0"/>
                                          </p:val>
                                        </p:tav>
                                      </p:tavLst>
                                    </p:anim>
                                    <p:animEffect transition="in" filter="fade">
                                      <p:cBhvr>
                                        <p:cTn id="38" dur="1000"/>
                                        <p:tgtEl>
                                          <p:spTgt spid="5">
                                            <p:txEl>
                                              <p:pRg st="3" end="3"/>
                                            </p:txEl>
                                          </p:spTgt>
                                        </p:tgtEl>
                                      </p:cBhvr>
                                    </p:animEffect>
                                  </p:childTnLst>
                                </p:cTn>
                              </p:par>
                              <p:par>
                                <p:cTn id="39" presetID="31" presetClass="entr" presetSubtype="0" fill="hold" nodeType="withEffect">
                                  <p:stCondLst>
                                    <p:cond delay="0"/>
                                  </p:stCondLst>
                                  <p:childTnLst>
                                    <p:set>
                                      <p:cBhvr>
                                        <p:cTn id="40" dur="1" fill="hold">
                                          <p:stCondLst>
                                            <p:cond delay="0"/>
                                          </p:stCondLst>
                                        </p:cTn>
                                        <p:tgtEl>
                                          <p:spTgt spid="5">
                                            <p:txEl>
                                              <p:pRg st="4" end="4"/>
                                            </p:txEl>
                                          </p:spTgt>
                                        </p:tgtEl>
                                        <p:attrNameLst>
                                          <p:attrName>style.visibility</p:attrName>
                                        </p:attrNameLst>
                                      </p:cBhvr>
                                      <p:to>
                                        <p:strVal val="visible"/>
                                      </p:to>
                                    </p:set>
                                    <p:anim calcmode="lin" valueType="num">
                                      <p:cBhvr>
                                        <p:cTn id="41" dur="1000" fill="hold"/>
                                        <p:tgtEl>
                                          <p:spTgt spid="5">
                                            <p:txEl>
                                              <p:pRg st="4" end="4"/>
                                            </p:txEl>
                                          </p:spTgt>
                                        </p:tgtEl>
                                        <p:attrNameLst>
                                          <p:attrName>ppt_w</p:attrName>
                                        </p:attrNameLst>
                                      </p:cBhvr>
                                      <p:tavLst>
                                        <p:tav tm="0">
                                          <p:val>
                                            <p:fltVal val="0"/>
                                          </p:val>
                                        </p:tav>
                                        <p:tav tm="100000">
                                          <p:val>
                                            <p:strVal val="#ppt_w"/>
                                          </p:val>
                                        </p:tav>
                                      </p:tavLst>
                                    </p:anim>
                                    <p:anim calcmode="lin" valueType="num">
                                      <p:cBhvr>
                                        <p:cTn id="42" dur="1000" fill="hold"/>
                                        <p:tgtEl>
                                          <p:spTgt spid="5">
                                            <p:txEl>
                                              <p:pRg st="4" end="4"/>
                                            </p:txEl>
                                          </p:spTgt>
                                        </p:tgtEl>
                                        <p:attrNameLst>
                                          <p:attrName>ppt_h</p:attrName>
                                        </p:attrNameLst>
                                      </p:cBhvr>
                                      <p:tavLst>
                                        <p:tav tm="0">
                                          <p:val>
                                            <p:fltVal val="0"/>
                                          </p:val>
                                        </p:tav>
                                        <p:tav tm="100000">
                                          <p:val>
                                            <p:strVal val="#ppt_h"/>
                                          </p:val>
                                        </p:tav>
                                      </p:tavLst>
                                    </p:anim>
                                    <p:anim calcmode="lin" valueType="num">
                                      <p:cBhvr>
                                        <p:cTn id="43" dur="1000" fill="hold"/>
                                        <p:tgtEl>
                                          <p:spTgt spid="5">
                                            <p:txEl>
                                              <p:pRg st="4" end="4"/>
                                            </p:txEl>
                                          </p:spTgt>
                                        </p:tgtEl>
                                        <p:attrNameLst>
                                          <p:attrName>style.rotation</p:attrName>
                                        </p:attrNameLst>
                                      </p:cBhvr>
                                      <p:tavLst>
                                        <p:tav tm="0">
                                          <p:val>
                                            <p:fltVal val="90"/>
                                          </p:val>
                                        </p:tav>
                                        <p:tav tm="100000">
                                          <p:val>
                                            <p:fltVal val="0"/>
                                          </p:val>
                                        </p:tav>
                                      </p:tavLst>
                                    </p:anim>
                                    <p:animEffect transition="in" filter="fade">
                                      <p:cBhvr>
                                        <p:cTn id="44" dur="1000"/>
                                        <p:tgtEl>
                                          <p:spTgt spid="5">
                                            <p:txEl>
                                              <p:pRg st="4" end="4"/>
                                            </p:txEl>
                                          </p:spTgt>
                                        </p:tgtEl>
                                      </p:cBhvr>
                                    </p:animEffect>
                                  </p:childTnLst>
                                </p:cTn>
                              </p:par>
                              <p:par>
                                <p:cTn id="45" presetID="31" presetClass="entr" presetSubtype="0" fill="hold" nodeType="withEffect">
                                  <p:stCondLst>
                                    <p:cond delay="0"/>
                                  </p:stCondLst>
                                  <p:childTnLst>
                                    <p:set>
                                      <p:cBhvr>
                                        <p:cTn id="46" dur="1" fill="hold">
                                          <p:stCondLst>
                                            <p:cond delay="0"/>
                                          </p:stCondLst>
                                        </p:cTn>
                                        <p:tgtEl>
                                          <p:spTgt spid="5">
                                            <p:txEl>
                                              <p:pRg st="5" end="5"/>
                                            </p:txEl>
                                          </p:spTgt>
                                        </p:tgtEl>
                                        <p:attrNameLst>
                                          <p:attrName>style.visibility</p:attrName>
                                        </p:attrNameLst>
                                      </p:cBhvr>
                                      <p:to>
                                        <p:strVal val="visible"/>
                                      </p:to>
                                    </p:set>
                                    <p:anim calcmode="lin" valueType="num">
                                      <p:cBhvr>
                                        <p:cTn id="47" dur="1000" fill="hold"/>
                                        <p:tgtEl>
                                          <p:spTgt spid="5">
                                            <p:txEl>
                                              <p:pRg st="5" end="5"/>
                                            </p:txEl>
                                          </p:spTgt>
                                        </p:tgtEl>
                                        <p:attrNameLst>
                                          <p:attrName>ppt_w</p:attrName>
                                        </p:attrNameLst>
                                      </p:cBhvr>
                                      <p:tavLst>
                                        <p:tav tm="0">
                                          <p:val>
                                            <p:fltVal val="0"/>
                                          </p:val>
                                        </p:tav>
                                        <p:tav tm="100000">
                                          <p:val>
                                            <p:strVal val="#ppt_w"/>
                                          </p:val>
                                        </p:tav>
                                      </p:tavLst>
                                    </p:anim>
                                    <p:anim calcmode="lin" valueType="num">
                                      <p:cBhvr>
                                        <p:cTn id="48" dur="1000" fill="hold"/>
                                        <p:tgtEl>
                                          <p:spTgt spid="5">
                                            <p:txEl>
                                              <p:pRg st="5" end="5"/>
                                            </p:txEl>
                                          </p:spTgt>
                                        </p:tgtEl>
                                        <p:attrNameLst>
                                          <p:attrName>ppt_h</p:attrName>
                                        </p:attrNameLst>
                                      </p:cBhvr>
                                      <p:tavLst>
                                        <p:tav tm="0">
                                          <p:val>
                                            <p:fltVal val="0"/>
                                          </p:val>
                                        </p:tav>
                                        <p:tav tm="100000">
                                          <p:val>
                                            <p:strVal val="#ppt_h"/>
                                          </p:val>
                                        </p:tav>
                                      </p:tavLst>
                                    </p:anim>
                                    <p:anim calcmode="lin" valueType="num">
                                      <p:cBhvr>
                                        <p:cTn id="49" dur="1000" fill="hold"/>
                                        <p:tgtEl>
                                          <p:spTgt spid="5">
                                            <p:txEl>
                                              <p:pRg st="5" end="5"/>
                                            </p:txEl>
                                          </p:spTgt>
                                        </p:tgtEl>
                                        <p:attrNameLst>
                                          <p:attrName>style.rotation</p:attrName>
                                        </p:attrNameLst>
                                      </p:cBhvr>
                                      <p:tavLst>
                                        <p:tav tm="0">
                                          <p:val>
                                            <p:fltVal val="90"/>
                                          </p:val>
                                        </p:tav>
                                        <p:tav tm="100000">
                                          <p:val>
                                            <p:fltVal val="0"/>
                                          </p:val>
                                        </p:tav>
                                      </p:tavLst>
                                    </p:anim>
                                    <p:animEffect transition="in" filter="fade">
                                      <p:cBhvr>
                                        <p:cTn id="50" dur="1000"/>
                                        <p:tgtEl>
                                          <p:spTgt spid="5">
                                            <p:txEl>
                                              <p:pRg st="5" end="5"/>
                                            </p:txEl>
                                          </p:spTgt>
                                        </p:tgtEl>
                                      </p:cBhvr>
                                    </p:animEffect>
                                  </p:childTnLst>
                                </p:cTn>
                              </p:par>
                              <p:par>
                                <p:cTn id="51" presetID="31" presetClass="entr" presetSubtype="0" fill="hold" nodeType="withEffect">
                                  <p:stCondLst>
                                    <p:cond delay="0"/>
                                  </p:stCondLst>
                                  <p:childTnLst>
                                    <p:set>
                                      <p:cBhvr>
                                        <p:cTn id="52" dur="1" fill="hold">
                                          <p:stCondLst>
                                            <p:cond delay="0"/>
                                          </p:stCondLst>
                                        </p:cTn>
                                        <p:tgtEl>
                                          <p:spTgt spid="5">
                                            <p:txEl>
                                              <p:pRg st="6" end="6"/>
                                            </p:txEl>
                                          </p:spTgt>
                                        </p:tgtEl>
                                        <p:attrNameLst>
                                          <p:attrName>style.visibility</p:attrName>
                                        </p:attrNameLst>
                                      </p:cBhvr>
                                      <p:to>
                                        <p:strVal val="visible"/>
                                      </p:to>
                                    </p:set>
                                    <p:anim calcmode="lin" valueType="num">
                                      <p:cBhvr>
                                        <p:cTn id="53" dur="1000" fill="hold"/>
                                        <p:tgtEl>
                                          <p:spTgt spid="5">
                                            <p:txEl>
                                              <p:pRg st="6" end="6"/>
                                            </p:txEl>
                                          </p:spTgt>
                                        </p:tgtEl>
                                        <p:attrNameLst>
                                          <p:attrName>ppt_w</p:attrName>
                                        </p:attrNameLst>
                                      </p:cBhvr>
                                      <p:tavLst>
                                        <p:tav tm="0">
                                          <p:val>
                                            <p:fltVal val="0"/>
                                          </p:val>
                                        </p:tav>
                                        <p:tav tm="100000">
                                          <p:val>
                                            <p:strVal val="#ppt_w"/>
                                          </p:val>
                                        </p:tav>
                                      </p:tavLst>
                                    </p:anim>
                                    <p:anim calcmode="lin" valueType="num">
                                      <p:cBhvr>
                                        <p:cTn id="54" dur="1000" fill="hold"/>
                                        <p:tgtEl>
                                          <p:spTgt spid="5">
                                            <p:txEl>
                                              <p:pRg st="6" end="6"/>
                                            </p:txEl>
                                          </p:spTgt>
                                        </p:tgtEl>
                                        <p:attrNameLst>
                                          <p:attrName>ppt_h</p:attrName>
                                        </p:attrNameLst>
                                      </p:cBhvr>
                                      <p:tavLst>
                                        <p:tav tm="0">
                                          <p:val>
                                            <p:fltVal val="0"/>
                                          </p:val>
                                        </p:tav>
                                        <p:tav tm="100000">
                                          <p:val>
                                            <p:strVal val="#ppt_h"/>
                                          </p:val>
                                        </p:tav>
                                      </p:tavLst>
                                    </p:anim>
                                    <p:anim calcmode="lin" valueType="num">
                                      <p:cBhvr>
                                        <p:cTn id="55" dur="1000" fill="hold"/>
                                        <p:tgtEl>
                                          <p:spTgt spid="5">
                                            <p:txEl>
                                              <p:pRg st="6" end="6"/>
                                            </p:txEl>
                                          </p:spTgt>
                                        </p:tgtEl>
                                        <p:attrNameLst>
                                          <p:attrName>style.rotation</p:attrName>
                                        </p:attrNameLst>
                                      </p:cBhvr>
                                      <p:tavLst>
                                        <p:tav tm="0">
                                          <p:val>
                                            <p:fltVal val="90"/>
                                          </p:val>
                                        </p:tav>
                                        <p:tav tm="100000">
                                          <p:val>
                                            <p:fltVal val="0"/>
                                          </p:val>
                                        </p:tav>
                                      </p:tavLst>
                                    </p:anim>
                                    <p:animEffect transition="in" filter="fade">
                                      <p:cBhvr>
                                        <p:cTn id="56" dur="10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1143000"/>
          </a:xfrm>
        </p:spPr>
        <p:txBody>
          <a:bodyPr>
            <a:noAutofit/>
          </a:bodyPr>
          <a:lstStyle/>
          <a:p>
            <a:r>
              <a:rPr lang="en-US" sz="3200" b="1" dirty="0">
                <a:solidFill>
                  <a:srgbClr val="FF0000"/>
                </a:solidFill>
                <a:effectLst>
                  <a:outerShdw blurRad="38100" dist="38100" dir="2700000" algn="tl">
                    <a:srgbClr val="000000">
                      <a:alpha val="43137"/>
                    </a:srgbClr>
                  </a:outerShdw>
                </a:effectLst>
                <a:latin typeface="Arial" pitchFamily="34" charset="0"/>
                <a:cs typeface="Arial" pitchFamily="34" charset="0"/>
              </a:rPr>
              <a:t>Initial Investigation: </a:t>
            </a:r>
            <a:br>
              <a:rPr lang="en-US" sz="3200" b="1" dirty="0">
                <a:solidFill>
                  <a:srgbClr val="FF0000"/>
                </a:solidFill>
                <a:effectLst>
                  <a:outerShdw blurRad="38100" dist="38100" dir="2700000" algn="tl">
                    <a:srgbClr val="000000">
                      <a:alpha val="43137"/>
                    </a:srgbClr>
                  </a:outerShdw>
                </a:effectLst>
                <a:latin typeface="Arial" pitchFamily="34" charset="0"/>
                <a:cs typeface="Arial" pitchFamily="34" charset="0"/>
              </a:rPr>
            </a:br>
            <a:r>
              <a:rPr lang="en-US" sz="2800" dirty="0">
                <a:solidFill>
                  <a:schemeClr val="tx1"/>
                </a:solidFill>
              </a:rPr>
              <a:t>Strategies for Determining Information Requirements: </a:t>
            </a:r>
            <a:r>
              <a:rPr lang="en-US" sz="2800" b="1" dirty="0">
                <a:solidFill>
                  <a:schemeClr val="tx1"/>
                </a:solidFill>
              </a:rPr>
              <a:t>Asking</a:t>
            </a:r>
            <a:br>
              <a:rPr lang="en-US" sz="3200" b="1" dirty="0"/>
            </a:br>
            <a:r>
              <a:rPr lang="en-US" sz="3200" dirty="0">
                <a:solidFill>
                  <a:srgbClr val="00B050"/>
                </a:solidFill>
              </a:rPr>
              <a:t>Questions (open-ended or closed) </a:t>
            </a:r>
            <a:r>
              <a:rPr lang="en-US" sz="3200" b="1" dirty="0"/>
              <a:t> </a:t>
            </a:r>
          </a:p>
        </p:txBody>
      </p:sp>
      <p:sp>
        <p:nvSpPr>
          <p:cNvPr id="5" name="Content Placeholder 4"/>
          <p:cNvSpPr>
            <a:spLocks noGrp="1"/>
          </p:cNvSpPr>
          <p:nvPr>
            <p:ph idx="1"/>
          </p:nvPr>
        </p:nvSpPr>
        <p:spPr>
          <a:xfrm>
            <a:off x="457200" y="1600200"/>
            <a:ext cx="8686800" cy="4525963"/>
          </a:xfrm>
        </p:spPr>
        <p:txBody>
          <a:bodyPr>
            <a:normAutofit fontScale="92500"/>
          </a:bodyPr>
          <a:lstStyle/>
          <a:p>
            <a:pPr marL="468313" lvl="1" indent="-457200" algn="just">
              <a:lnSpc>
                <a:spcPct val="150000"/>
              </a:lnSpc>
              <a:buFont typeface="Arial" panose="020B0604020202020204" pitchFamily="34" charset="0"/>
              <a:buChar char="•"/>
            </a:pPr>
            <a:r>
              <a:rPr lang="en-US" dirty="0"/>
              <a:t>An open-ended question allows the respondent to formulate a response. It is used when feeling or opinions are important.</a:t>
            </a:r>
          </a:p>
          <a:p>
            <a:pPr marL="1325563" lvl="3" indent="-457200" algn="just">
              <a:lnSpc>
                <a:spcPct val="150000"/>
              </a:lnSpc>
              <a:buFont typeface="Wingdings" pitchFamily="2" charset="2"/>
              <a:buChar char="Ø"/>
            </a:pPr>
            <a:r>
              <a:rPr lang="en-US" dirty="0"/>
              <a:t>For example, “How do you evaluate the latest addition to your PC?”</a:t>
            </a:r>
          </a:p>
          <a:p>
            <a:pPr marL="468313" lvl="1" indent="-457200" algn="just">
              <a:lnSpc>
                <a:spcPct val="150000"/>
              </a:lnSpc>
              <a:buFont typeface="Arial" panose="020B0604020202020204" pitchFamily="34" charset="0"/>
              <a:buChar char="•"/>
            </a:pPr>
            <a:r>
              <a:rPr lang="en-US" dirty="0"/>
              <a:t>A closed question requests one answer from a specific set of responses. It is used when factual responses are known.</a:t>
            </a:r>
          </a:p>
          <a:p>
            <a:pPr marL="1325563" lvl="3" indent="-457200" algn="just">
              <a:lnSpc>
                <a:spcPct val="150000"/>
              </a:lnSpc>
              <a:buFont typeface="Wingdings" pitchFamily="2" charset="2"/>
              <a:buChar char="Ø"/>
            </a:pPr>
            <a:r>
              <a:rPr lang="en-US" dirty="0"/>
              <a:t>For example, “How long have you been manager of the computer system?”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 calcmode="lin" valueType="num">
                                      <p:cBhvr additive="base">
                                        <p:cTn id="7" dur="500" fill="hold"/>
                                        <p:tgtEl>
                                          <p:spTgt spid="5">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anim calcmode="lin" valueType="num">
                                      <p:cBhvr additive="base">
                                        <p:cTn id="13" dur="500" fill="hold"/>
                                        <p:tgtEl>
                                          <p:spTgt spid="5">
                                            <p:txEl>
                                              <p:pRg st="3" end="3"/>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1600200"/>
            <a:ext cx="8686800" cy="4525963"/>
          </a:xfrm>
        </p:spPr>
        <p:txBody>
          <a:bodyPr>
            <a:normAutofit fontScale="92500"/>
          </a:bodyPr>
          <a:lstStyle/>
          <a:p>
            <a:pPr algn="just"/>
            <a:r>
              <a:rPr lang="en-US" dirty="0"/>
              <a:t>It is a technique used for generating new ideas and obtaining general information requirements.</a:t>
            </a:r>
          </a:p>
          <a:p>
            <a:pPr algn="just"/>
            <a:r>
              <a:rPr lang="en-US" dirty="0"/>
              <a:t>This method is appropriate for eliciting nonconventional solutions to problems. </a:t>
            </a:r>
          </a:p>
          <a:p>
            <a:pPr algn="just"/>
            <a:r>
              <a:rPr lang="en-US" dirty="0"/>
              <a:t>A guided approach to brainstorming asks each participant to define ideal solutions and then select the best feasible one.</a:t>
            </a:r>
          </a:p>
          <a:p>
            <a:pPr algn="just"/>
            <a:r>
              <a:rPr lang="en-US" dirty="0"/>
              <a:t> It works well for users who have system knowledge but have difficulty accepting new ideas.</a:t>
            </a:r>
            <a:endParaRPr lang="en-US" dirty="0">
              <a:solidFill>
                <a:srgbClr val="00B050"/>
              </a:solidFill>
            </a:endParaRPr>
          </a:p>
          <a:p>
            <a:pPr algn="just">
              <a:buNone/>
            </a:pPr>
            <a:endParaRPr lang="en-US" dirty="0"/>
          </a:p>
        </p:txBody>
      </p:sp>
      <p:sp>
        <p:nvSpPr>
          <p:cNvPr id="4" name="Title 1">
            <a:extLst>
              <a:ext uri="{FF2B5EF4-FFF2-40B4-BE49-F238E27FC236}">
                <a16:creationId xmlns:a16="http://schemas.microsoft.com/office/drawing/2014/main" id="{B4401851-7140-AF45-AB0E-6B159A2124EA}"/>
              </a:ext>
            </a:extLst>
          </p:cNvPr>
          <p:cNvSpPr txBox="1">
            <a:spLocks/>
          </p:cNvSpPr>
          <p:nvPr/>
        </p:nvSpPr>
        <p:spPr>
          <a:xfrm>
            <a:off x="19756" y="152400"/>
            <a:ext cx="91440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b="0" kern="1200">
                <a:solidFill>
                  <a:srgbClr val="3716FC"/>
                </a:solidFill>
                <a:latin typeface="+mj-lt"/>
                <a:ea typeface="+mj-ea"/>
                <a:cs typeface="+mj-cs"/>
              </a:defRPr>
            </a:lvl1pPr>
          </a:lstStyle>
          <a:p>
            <a:r>
              <a:rPr lang="en-US" sz="3200" b="1" dirty="0">
                <a:solidFill>
                  <a:srgbClr val="FF0000"/>
                </a:solidFill>
                <a:effectLst>
                  <a:outerShdw blurRad="38100" dist="38100" dir="2700000" algn="tl">
                    <a:srgbClr val="000000">
                      <a:alpha val="43137"/>
                    </a:srgbClr>
                  </a:outerShdw>
                </a:effectLst>
                <a:latin typeface="Arial" pitchFamily="34" charset="0"/>
                <a:cs typeface="Arial" pitchFamily="34" charset="0"/>
              </a:rPr>
              <a:t>Initial Investigation: </a:t>
            </a:r>
            <a:br>
              <a:rPr lang="en-US" sz="3200" b="1" dirty="0">
                <a:solidFill>
                  <a:srgbClr val="FF0000"/>
                </a:solidFill>
                <a:effectLst>
                  <a:outerShdw blurRad="38100" dist="38100" dir="2700000" algn="tl">
                    <a:srgbClr val="000000">
                      <a:alpha val="43137"/>
                    </a:srgbClr>
                  </a:outerShdw>
                </a:effectLst>
                <a:latin typeface="Arial" pitchFamily="34" charset="0"/>
                <a:cs typeface="Arial" pitchFamily="34" charset="0"/>
              </a:rPr>
            </a:br>
            <a:r>
              <a:rPr lang="en-US" sz="2800" dirty="0">
                <a:solidFill>
                  <a:schemeClr val="tx1"/>
                </a:solidFill>
              </a:rPr>
              <a:t>Strategies for Determining Information Requirements: </a:t>
            </a:r>
            <a:r>
              <a:rPr lang="en-US" sz="2800" b="1" dirty="0">
                <a:solidFill>
                  <a:schemeClr val="tx1"/>
                </a:solidFill>
              </a:rPr>
              <a:t>Asking</a:t>
            </a:r>
            <a:br>
              <a:rPr lang="en-US" sz="3200" b="1" dirty="0"/>
            </a:br>
            <a:r>
              <a:rPr lang="en-US" sz="3200" dirty="0">
                <a:solidFill>
                  <a:srgbClr val="00B050"/>
                </a:solidFill>
              </a:rPr>
              <a:t>Brainstorming</a:t>
            </a:r>
            <a:endParaRPr lang="en-US" sz="3200" b="1" dirty="0"/>
          </a:p>
        </p:txBody>
      </p:sp>
    </p:spTree>
    <p:extLst>
      <p:ext uri="{BB962C8B-B14F-4D97-AF65-F5344CB8AC3E}">
        <p14:creationId xmlns:p14="http://schemas.microsoft.com/office/powerpoint/2010/main" val="1749365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 calcmode="lin" valueType="num">
                                      <p:cBhvr additive="base">
                                        <p:cTn id="11" dur="500" fill="hold"/>
                                        <p:tgtEl>
                                          <p:spTgt spid="5">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 calcmode="lin" valueType="num">
                                      <p:cBhvr additive="base">
                                        <p:cTn id="17" dur="500" fill="hold"/>
                                        <p:tgtEl>
                                          <p:spTgt spid="5">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5">
                                            <p:txEl>
                                              <p:pRg st="2" end="2"/>
                                            </p:txEl>
                                          </p:spTgt>
                                        </p:tgtEl>
                                        <p:attrNameLst>
                                          <p:attrName>ppt_y</p:attrName>
                                        </p:attrNameLst>
                                      </p:cBhvr>
                                      <p:tavLst>
                                        <p:tav tm="0">
                                          <p:val>
                                            <p:strVal val="#ppt_y"/>
                                          </p:val>
                                        </p:tav>
                                        <p:tav tm="100000">
                                          <p:val>
                                            <p:strVal val="#ppt_y"/>
                                          </p:val>
                                        </p:tav>
                                      </p:tavLst>
                                    </p:anim>
                                  </p:childTnLst>
                                </p:cTn>
                              </p:par>
                              <p:par>
                                <p:cTn id="19" presetID="2" presetClass="entr" presetSubtype="8" fill="hold" nodeType="withEffect">
                                  <p:stCondLst>
                                    <p:cond delay="0"/>
                                  </p:stCondLst>
                                  <p:childTnLst>
                                    <p:set>
                                      <p:cBhvr>
                                        <p:cTn id="20" dur="1" fill="hold">
                                          <p:stCondLst>
                                            <p:cond delay="0"/>
                                          </p:stCondLst>
                                        </p:cTn>
                                        <p:tgtEl>
                                          <p:spTgt spid="5">
                                            <p:txEl>
                                              <p:pRg st="3" end="3"/>
                                            </p:txEl>
                                          </p:spTgt>
                                        </p:tgtEl>
                                        <p:attrNameLst>
                                          <p:attrName>style.visibility</p:attrName>
                                        </p:attrNameLst>
                                      </p:cBhvr>
                                      <p:to>
                                        <p:strVal val="visible"/>
                                      </p:to>
                                    </p:set>
                                    <p:anim calcmode="lin" valueType="num">
                                      <p:cBhvr additive="base">
                                        <p:cTn id="21" dur="500" fill="hold"/>
                                        <p:tgtEl>
                                          <p:spTgt spid="5">
                                            <p:txEl>
                                              <p:pRg st="3" end="3"/>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5">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1600200"/>
            <a:ext cx="8686800" cy="4525963"/>
          </a:xfrm>
        </p:spPr>
        <p:txBody>
          <a:bodyPr>
            <a:normAutofit fontScale="77500" lnSpcReduction="20000"/>
          </a:bodyPr>
          <a:lstStyle/>
          <a:p>
            <a:pPr algn="just"/>
            <a:r>
              <a:rPr lang="en-US" dirty="0"/>
              <a:t>This method asks participants for their  expectations regarding specific variables.</a:t>
            </a:r>
          </a:p>
          <a:p>
            <a:pPr algn="just"/>
            <a:r>
              <a:rPr lang="en-US" dirty="0"/>
              <a:t>In Delphi inquiry, for example, each participant fills out a questionnaire. The results are summarized and given to participants along with a follow-up questionnaire.</a:t>
            </a:r>
          </a:p>
          <a:p>
            <a:pPr algn="just"/>
            <a:r>
              <a:rPr lang="en-US" dirty="0"/>
              <a:t>Participants are invited to change their responses.</a:t>
            </a:r>
          </a:p>
          <a:p>
            <a:pPr algn="just"/>
            <a:r>
              <a:rPr lang="en-US" dirty="0"/>
              <a:t>The results are again summarized and fed back to the participants.</a:t>
            </a:r>
          </a:p>
          <a:p>
            <a:pPr algn="just"/>
            <a:r>
              <a:rPr lang="en-US" dirty="0"/>
              <a:t>This debate by questionnaire continues until participants responses have converged enough. </a:t>
            </a:r>
          </a:p>
          <a:p>
            <a:pPr algn="just"/>
            <a:r>
              <a:rPr lang="en-US" dirty="0"/>
              <a:t>This method has advantages over brainstorming in that participants are not subjected to psychological pressure from other.   </a:t>
            </a:r>
          </a:p>
        </p:txBody>
      </p:sp>
      <p:sp>
        <p:nvSpPr>
          <p:cNvPr id="4" name="Title 1">
            <a:extLst>
              <a:ext uri="{FF2B5EF4-FFF2-40B4-BE49-F238E27FC236}">
                <a16:creationId xmlns:a16="http://schemas.microsoft.com/office/drawing/2014/main" id="{38ECBBFB-551C-AD46-9930-C7EA1657120D}"/>
              </a:ext>
            </a:extLst>
          </p:cNvPr>
          <p:cNvSpPr txBox="1">
            <a:spLocks/>
          </p:cNvSpPr>
          <p:nvPr/>
        </p:nvSpPr>
        <p:spPr>
          <a:xfrm>
            <a:off x="8467" y="152400"/>
            <a:ext cx="91440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b="0" kern="1200">
                <a:solidFill>
                  <a:srgbClr val="3716FC"/>
                </a:solidFill>
                <a:latin typeface="+mj-lt"/>
                <a:ea typeface="+mj-ea"/>
                <a:cs typeface="+mj-cs"/>
              </a:defRPr>
            </a:lvl1pPr>
          </a:lstStyle>
          <a:p>
            <a:r>
              <a:rPr lang="en-US" sz="3200" b="1" dirty="0">
                <a:solidFill>
                  <a:srgbClr val="FF0000"/>
                </a:solidFill>
                <a:effectLst>
                  <a:outerShdw blurRad="38100" dist="38100" dir="2700000" algn="tl">
                    <a:srgbClr val="000000">
                      <a:alpha val="43137"/>
                    </a:srgbClr>
                  </a:outerShdw>
                </a:effectLst>
                <a:latin typeface="Arial" pitchFamily="34" charset="0"/>
                <a:cs typeface="Arial" pitchFamily="34" charset="0"/>
              </a:rPr>
              <a:t>Initial Investigation: </a:t>
            </a:r>
            <a:br>
              <a:rPr lang="en-US" sz="3200" b="1" dirty="0">
                <a:solidFill>
                  <a:srgbClr val="FF0000"/>
                </a:solidFill>
                <a:effectLst>
                  <a:outerShdw blurRad="38100" dist="38100" dir="2700000" algn="tl">
                    <a:srgbClr val="000000">
                      <a:alpha val="43137"/>
                    </a:srgbClr>
                  </a:outerShdw>
                </a:effectLst>
                <a:latin typeface="Arial" pitchFamily="34" charset="0"/>
                <a:cs typeface="Arial" pitchFamily="34" charset="0"/>
              </a:rPr>
            </a:br>
            <a:r>
              <a:rPr lang="en-US" sz="2800" dirty="0">
                <a:solidFill>
                  <a:schemeClr val="tx1"/>
                </a:solidFill>
              </a:rPr>
              <a:t>Strategies for Determining Information Requirements: </a:t>
            </a:r>
            <a:r>
              <a:rPr lang="en-US" sz="2800" b="1" dirty="0">
                <a:solidFill>
                  <a:schemeClr val="tx1"/>
                </a:solidFill>
              </a:rPr>
              <a:t>Asking</a:t>
            </a:r>
            <a:br>
              <a:rPr lang="en-US" sz="3200" b="1" dirty="0"/>
            </a:br>
            <a:r>
              <a:rPr lang="en-US" sz="3200" dirty="0">
                <a:solidFill>
                  <a:srgbClr val="00B050"/>
                </a:solidFill>
              </a:rPr>
              <a:t>Group Consensus</a:t>
            </a:r>
            <a:endParaRPr lang="en-US" sz="3200" b="1" dirty="0"/>
          </a:p>
        </p:txBody>
      </p:sp>
    </p:spTree>
    <p:extLst>
      <p:ext uri="{BB962C8B-B14F-4D97-AF65-F5344CB8AC3E}">
        <p14:creationId xmlns:p14="http://schemas.microsoft.com/office/powerpoint/2010/main" val="3504205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 calcmode="lin" valueType="num">
                                      <p:cBhvr additive="base">
                                        <p:cTn id="7" dur="500" fill="hold"/>
                                        <p:tgtEl>
                                          <p:spTgt spid="5">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 calcmode="lin" valueType="num">
                                      <p:cBhvr additive="base">
                                        <p:cTn id="13" dur="500" fill="hold"/>
                                        <p:tgtEl>
                                          <p:spTgt spid="5">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anim calcmode="lin" valueType="num">
                                      <p:cBhvr additive="base">
                                        <p:cTn id="19" dur="500" fill="hold"/>
                                        <p:tgtEl>
                                          <p:spTgt spid="5">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5">
                                            <p:txEl>
                                              <p:pRg st="4" end="4"/>
                                            </p:txEl>
                                          </p:spTgt>
                                        </p:tgtEl>
                                        <p:attrNameLst>
                                          <p:attrName>style.visibility</p:attrName>
                                        </p:attrNameLst>
                                      </p:cBhvr>
                                      <p:to>
                                        <p:strVal val="visible"/>
                                      </p:to>
                                    </p:set>
                                    <p:anim calcmode="lin" valueType="num">
                                      <p:cBhvr additive="base">
                                        <p:cTn id="25" dur="500" fill="hold"/>
                                        <p:tgtEl>
                                          <p:spTgt spid="5">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5">
                                            <p:txEl>
                                              <p:pRg st="5" end="5"/>
                                            </p:txEl>
                                          </p:spTgt>
                                        </p:tgtEl>
                                        <p:attrNameLst>
                                          <p:attrName>style.visibility</p:attrName>
                                        </p:attrNameLst>
                                      </p:cBhvr>
                                      <p:to>
                                        <p:strVal val="visible"/>
                                      </p:to>
                                    </p:set>
                                    <p:anim calcmode="lin" valueType="num">
                                      <p:cBhvr additive="base">
                                        <p:cTn id="31" dur="500" fill="hold"/>
                                        <p:tgtEl>
                                          <p:spTgt spid="5">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5">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1143000"/>
          </a:xfrm>
        </p:spPr>
        <p:txBody>
          <a:bodyPr>
            <a:noAutofit/>
          </a:bodyPr>
          <a:lstStyle/>
          <a:p>
            <a:r>
              <a:rPr lang="en-US" sz="3200" b="1" dirty="0">
                <a:solidFill>
                  <a:srgbClr val="FF0000"/>
                </a:solidFill>
                <a:effectLst>
                  <a:outerShdw blurRad="38100" dist="38100" dir="2700000" algn="tl">
                    <a:srgbClr val="000000">
                      <a:alpha val="43137"/>
                    </a:srgbClr>
                  </a:outerShdw>
                </a:effectLst>
                <a:latin typeface="Arial" pitchFamily="34" charset="0"/>
                <a:cs typeface="Arial" pitchFamily="34" charset="0"/>
              </a:rPr>
              <a:t>Initial Investigation: </a:t>
            </a:r>
            <a:br>
              <a:rPr lang="en-US" sz="3200" b="1" dirty="0">
                <a:solidFill>
                  <a:srgbClr val="FF0000"/>
                </a:solidFill>
                <a:effectLst>
                  <a:outerShdw blurRad="38100" dist="38100" dir="2700000" algn="tl">
                    <a:srgbClr val="000000">
                      <a:alpha val="43137"/>
                    </a:srgbClr>
                  </a:outerShdw>
                </a:effectLst>
                <a:latin typeface="Arial" pitchFamily="34" charset="0"/>
                <a:cs typeface="Arial" pitchFamily="34" charset="0"/>
              </a:rPr>
            </a:br>
            <a:r>
              <a:rPr lang="en-US" sz="3200" dirty="0">
                <a:solidFill>
                  <a:schemeClr val="tx1"/>
                </a:solidFill>
              </a:rPr>
              <a:t>Strategies for Determining Information Requirements: </a:t>
            </a:r>
            <a:r>
              <a:rPr lang="en-US" sz="2800" dirty="0"/>
              <a:t>Getting Information from the existing information system </a:t>
            </a:r>
            <a:endParaRPr lang="en-US" sz="3200" dirty="0"/>
          </a:p>
        </p:txBody>
      </p:sp>
      <p:sp>
        <p:nvSpPr>
          <p:cNvPr id="5" name="Content Placeholder 4"/>
          <p:cNvSpPr>
            <a:spLocks noGrp="1"/>
          </p:cNvSpPr>
          <p:nvPr>
            <p:ph idx="1"/>
          </p:nvPr>
        </p:nvSpPr>
        <p:spPr>
          <a:xfrm>
            <a:off x="457200" y="1600200"/>
            <a:ext cx="8686800" cy="4525963"/>
          </a:xfrm>
        </p:spPr>
        <p:txBody>
          <a:bodyPr>
            <a:normAutofit/>
          </a:bodyPr>
          <a:lstStyle/>
          <a:p>
            <a:pPr algn="just"/>
            <a:r>
              <a:rPr lang="en-US" dirty="0"/>
              <a:t>Data Analysis? </a:t>
            </a:r>
          </a:p>
          <a:p>
            <a:pPr lvl="1" algn="just"/>
            <a:r>
              <a:rPr lang="en-US" dirty="0"/>
              <a:t>Determining Information from existing system. It simply asks the user what information is currently received and what other information is required. </a:t>
            </a:r>
          </a:p>
          <a:p>
            <a:pPr lvl="1" algn="just"/>
            <a:r>
              <a:rPr lang="en-US" dirty="0">
                <a:solidFill>
                  <a:srgbClr val="7030A0"/>
                </a:solidFill>
              </a:rPr>
              <a:t>Ideal for Structured Decisions. </a:t>
            </a:r>
          </a:p>
          <a:p>
            <a:pPr algn="just"/>
            <a:r>
              <a:rPr lang="en-US" dirty="0"/>
              <a:t>Decision Analysis ?</a:t>
            </a:r>
          </a:p>
          <a:p>
            <a:pPr lvl="1" algn="just"/>
            <a:r>
              <a:rPr lang="en-US" dirty="0"/>
              <a:t>In this, problem is broken down into parts, so that user can focus separately on the critical issues. </a:t>
            </a:r>
          </a:p>
          <a:p>
            <a:pPr lvl="1" algn="just"/>
            <a:r>
              <a:rPr lang="en-US" dirty="0">
                <a:solidFill>
                  <a:srgbClr val="7030A0"/>
                </a:solidFill>
              </a:rPr>
              <a:t>It is used for Unstructured Decisions. </a:t>
            </a:r>
          </a:p>
          <a:p>
            <a:pPr algn="just">
              <a:buNone/>
            </a:pP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1143000"/>
          </a:xfrm>
        </p:spPr>
        <p:txBody>
          <a:bodyPr>
            <a:noAutofit/>
          </a:bodyPr>
          <a:lstStyle/>
          <a:p>
            <a:r>
              <a:rPr lang="en-US" sz="3200" b="1" dirty="0">
                <a:solidFill>
                  <a:srgbClr val="FF0000"/>
                </a:solidFill>
                <a:effectLst>
                  <a:outerShdw blurRad="38100" dist="38100" dir="2700000" algn="tl">
                    <a:srgbClr val="000000">
                      <a:alpha val="43137"/>
                    </a:srgbClr>
                  </a:outerShdw>
                </a:effectLst>
                <a:latin typeface="Arial" pitchFamily="34" charset="0"/>
                <a:cs typeface="Arial" pitchFamily="34" charset="0"/>
              </a:rPr>
              <a:t>Initial Investigation: </a:t>
            </a:r>
            <a:br>
              <a:rPr lang="en-US" sz="3200" b="1" dirty="0">
                <a:solidFill>
                  <a:srgbClr val="FF0000"/>
                </a:solidFill>
                <a:effectLst>
                  <a:outerShdw blurRad="38100" dist="38100" dir="2700000" algn="tl">
                    <a:srgbClr val="000000">
                      <a:alpha val="43137"/>
                    </a:srgbClr>
                  </a:outerShdw>
                </a:effectLst>
                <a:latin typeface="Arial" pitchFamily="34" charset="0"/>
                <a:cs typeface="Arial" pitchFamily="34" charset="0"/>
              </a:rPr>
            </a:br>
            <a:r>
              <a:rPr lang="en-US" sz="3200" dirty="0">
                <a:solidFill>
                  <a:schemeClr val="tx1"/>
                </a:solidFill>
              </a:rPr>
              <a:t>Strategies for Determining Information Requirements: </a:t>
            </a:r>
            <a:br>
              <a:rPr lang="en-US" sz="3200" dirty="0">
                <a:solidFill>
                  <a:schemeClr val="tx1"/>
                </a:solidFill>
              </a:rPr>
            </a:br>
            <a:r>
              <a:rPr lang="en-US" sz="3200" dirty="0"/>
              <a:t>Prototyping </a:t>
            </a:r>
          </a:p>
        </p:txBody>
      </p:sp>
      <p:sp>
        <p:nvSpPr>
          <p:cNvPr id="5" name="Content Placeholder 4"/>
          <p:cNvSpPr>
            <a:spLocks noGrp="1"/>
          </p:cNvSpPr>
          <p:nvPr>
            <p:ph idx="1"/>
          </p:nvPr>
        </p:nvSpPr>
        <p:spPr>
          <a:xfrm>
            <a:off x="457200" y="1600200"/>
            <a:ext cx="8686800" cy="4525963"/>
          </a:xfrm>
        </p:spPr>
        <p:txBody>
          <a:bodyPr>
            <a:normAutofit fontScale="92500" lnSpcReduction="20000"/>
          </a:bodyPr>
          <a:lstStyle/>
          <a:p>
            <a:pPr algn="just"/>
            <a:r>
              <a:rPr lang="en-US" dirty="0"/>
              <a:t>The third strategy for determining user information requirements is used when the user can not establish information needs accurately before the information system is built.</a:t>
            </a:r>
          </a:p>
          <a:p>
            <a:pPr algn="just"/>
            <a:r>
              <a:rPr lang="en-US" dirty="0"/>
              <a:t>The reason could be the lack of an existing model on which to base requirements.</a:t>
            </a:r>
          </a:p>
          <a:p>
            <a:pPr algn="just"/>
            <a:r>
              <a:rPr lang="en-US" dirty="0"/>
              <a:t>In this case, the user needs to anchor on real-life systems from which adjustments can be made.</a:t>
            </a:r>
          </a:p>
          <a:p>
            <a:pPr algn="just"/>
            <a:r>
              <a:rPr lang="en-US" dirty="0"/>
              <a:t>Therefore, the iterative discovery approach captures an initial set of information requirements and builds a system to meet these requirements.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 calcmode="lin" valueType="num">
                                      <p:cBhvr additive="base">
                                        <p:cTn id="11" dur="500" fill="hold"/>
                                        <p:tgtEl>
                                          <p:spTgt spid="5">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 calcmode="lin" valueType="num">
                                      <p:cBhvr additive="base">
                                        <p:cTn id="17" dur="500" fill="hold"/>
                                        <p:tgtEl>
                                          <p:spTgt spid="5">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nodeType="clickEffect">
                                  <p:stCondLst>
                                    <p:cond delay="0"/>
                                  </p:stCondLst>
                                  <p:childTnLst>
                                    <p:set>
                                      <p:cBhvr>
                                        <p:cTn id="22" dur="1" fill="hold">
                                          <p:stCondLst>
                                            <p:cond delay="0"/>
                                          </p:stCondLst>
                                        </p:cTn>
                                        <p:tgtEl>
                                          <p:spTgt spid="5">
                                            <p:txEl>
                                              <p:pRg st="3" end="3"/>
                                            </p:txEl>
                                          </p:spTgt>
                                        </p:tgtEl>
                                        <p:attrNameLst>
                                          <p:attrName>style.visibility</p:attrName>
                                        </p:attrNameLst>
                                      </p:cBhvr>
                                      <p:to>
                                        <p:strVal val="visible"/>
                                      </p:to>
                                    </p:set>
                                    <p:anim calcmode="lin" valueType="num">
                                      <p:cBhvr additive="base">
                                        <p:cTn id="23" dur="500" fill="hold"/>
                                        <p:tgtEl>
                                          <p:spTgt spid="5">
                                            <p:txEl>
                                              <p:pRg st="3" end="3"/>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5">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Autofit/>
          </a:bodyPr>
          <a:lstStyle/>
          <a:p>
            <a:r>
              <a:rPr lang="en-US" sz="3200" b="1" dirty="0">
                <a:solidFill>
                  <a:srgbClr val="FF0000"/>
                </a:solidFill>
                <a:effectLst>
                  <a:outerShdw blurRad="38100" dist="38100" dir="2700000" algn="tl">
                    <a:srgbClr val="000000">
                      <a:alpha val="43137"/>
                    </a:srgbClr>
                  </a:outerShdw>
                </a:effectLst>
                <a:latin typeface="Arial" pitchFamily="34" charset="0"/>
                <a:cs typeface="Arial" pitchFamily="34" charset="0"/>
              </a:rPr>
              <a:t>Initial Investigation: </a:t>
            </a:r>
            <a:br>
              <a:rPr lang="en-US" sz="3200" b="1" dirty="0">
                <a:solidFill>
                  <a:srgbClr val="FF0000"/>
                </a:solidFill>
                <a:effectLst>
                  <a:outerShdw blurRad="38100" dist="38100" dir="2700000" algn="tl">
                    <a:srgbClr val="000000">
                      <a:alpha val="43137"/>
                    </a:srgbClr>
                  </a:outerShdw>
                </a:effectLst>
                <a:latin typeface="Arial" pitchFamily="34" charset="0"/>
                <a:cs typeface="Arial" pitchFamily="34" charset="0"/>
              </a:rPr>
            </a:br>
            <a:r>
              <a:rPr lang="en-US" sz="3200" dirty="0">
                <a:solidFill>
                  <a:schemeClr val="tx1"/>
                </a:solidFill>
              </a:rPr>
              <a:t>Strategies for Determining Information Requirements:</a:t>
            </a:r>
            <a:r>
              <a:rPr lang="en-US" sz="3200" dirty="0"/>
              <a:t> </a:t>
            </a:r>
          </a:p>
        </p:txBody>
      </p:sp>
      <p:pic>
        <p:nvPicPr>
          <p:cNvPr id="6" name="Picture 5">
            <a:extLst>
              <a:ext uri="{FF2B5EF4-FFF2-40B4-BE49-F238E27FC236}">
                <a16:creationId xmlns:a16="http://schemas.microsoft.com/office/drawing/2014/main" id="{BF4EE6B0-929B-0045-A84A-CDD035754876}"/>
              </a:ext>
            </a:extLst>
          </p:cNvPr>
          <p:cNvPicPr>
            <a:picLocks noChangeAspect="1"/>
          </p:cNvPicPr>
          <p:nvPr/>
        </p:nvPicPr>
        <p:blipFill>
          <a:blip r:embed="rId3"/>
          <a:stretch>
            <a:fillRect/>
          </a:stretch>
        </p:blipFill>
        <p:spPr>
          <a:xfrm>
            <a:off x="539988" y="1752600"/>
            <a:ext cx="8328418" cy="4800600"/>
          </a:xfrm>
          <a:prstGeom prst="rect">
            <a:avLst/>
          </a:prstGeom>
        </p:spPr>
      </p:pic>
    </p:spTree>
    <p:extLst>
      <p:ext uri="{BB962C8B-B14F-4D97-AF65-F5344CB8AC3E}">
        <p14:creationId xmlns:p14="http://schemas.microsoft.com/office/powerpoint/2010/main" val="6425869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1143000"/>
          </a:xfrm>
        </p:spPr>
        <p:txBody>
          <a:bodyPr>
            <a:noAutofit/>
          </a:bodyPr>
          <a:lstStyle/>
          <a:p>
            <a:pPr marL="800100" lvl="1" indent="-342900" algn="ctr">
              <a:spcBef>
                <a:spcPct val="20000"/>
              </a:spcBef>
              <a:defRPr/>
            </a:pPr>
            <a:r>
              <a:rPr lang="en-US" sz="3200" dirty="0">
                <a:solidFill>
                  <a:srgbClr val="FF0000"/>
                </a:solidFill>
                <a:effectLst>
                  <a:outerShdw blurRad="38100" dist="38100" dir="2700000" algn="tl">
                    <a:srgbClr val="000000">
                      <a:alpha val="43137"/>
                    </a:srgbClr>
                  </a:outerShdw>
                </a:effectLst>
              </a:rPr>
              <a:t>Bases for Planning in Systems Analysis: </a:t>
            </a:r>
            <a:br>
              <a:rPr lang="en-US" sz="3200" dirty="0">
                <a:solidFill>
                  <a:srgbClr val="FF0000"/>
                </a:solidFill>
                <a:effectLst>
                  <a:outerShdw blurRad="38100" dist="38100" dir="2700000" algn="tl">
                    <a:srgbClr val="000000">
                      <a:alpha val="43137"/>
                    </a:srgbClr>
                  </a:outerShdw>
                </a:effectLst>
              </a:rPr>
            </a:br>
            <a:r>
              <a:rPr lang="en-US" sz="3200" dirty="0">
                <a:solidFill>
                  <a:srgbClr val="00B050"/>
                </a:solidFill>
                <a:effectLst>
                  <a:outerShdw blurRad="38100" dist="38100" dir="2700000" algn="tl">
                    <a:srgbClr val="000000">
                      <a:alpha val="43137"/>
                    </a:srgbClr>
                  </a:outerShdw>
                </a:effectLst>
              </a:rPr>
              <a:t>Why Planning need?</a:t>
            </a:r>
          </a:p>
        </p:txBody>
      </p:sp>
      <p:sp>
        <p:nvSpPr>
          <p:cNvPr id="3" name="Content Placeholder 2"/>
          <p:cNvSpPr>
            <a:spLocks noGrp="1"/>
          </p:cNvSpPr>
          <p:nvPr>
            <p:ph idx="1"/>
          </p:nvPr>
        </p:nvSpPr>
        <p:spPr>
          <a:xfrm>
            <a:off x="457200" y="1600200"/>
            <a:ext cx="8610600" cy="4525963"/>
          </a:xfrm>
        </p:spPr>
        <p:txBody>
          <a:bodyPr>
            <a:normAutofit/>
          </a:bodyPr>
          <a:lstStyle/>
          <a:p>
            <a:pPr algn="just">
              <a:lnSpc>
                <a:spcPct val="150000"/>
              </a:lnSpc>
            </a:pPr>
            <a:r>
              <a:rPr lang="en-US" sz="2400" dirty="0"/>
              <a:t>The objectives are to map out the development of major systems and reduce the number of small, isolated systems to be developed and maintained.</a:t>
            </a:r>
          </a:p>
          <a:p>
            <a:pPr algn="just">
              <a:lnSpc>
                <a:spcPct val="150000"/>
              </a:lnSpc>
            </a:pPr>
            <a:r>
              <a:rPr lang="en-US" sz="2400" dirty="0"/>
              <a:t>Proper planning for information system ensures that the role played by the system will be congruent with that of the organization.</a:t>
            </a:r>
            <a:endParaRPr lang="en-US" sz="1800" dirty="0"/>
          </a:p>
        </p:txBody>
      </p:sp>
    </p:spTree>
    <p:extLst>
      <p:ext uri="{BB962C8B-B14F-4D97-AF65-F5344CB8AC3E}">
        <p14:creationId xmlns:p14="http://schemas.microsoft.com/office/powerpoint/2010/main" val="4072000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Autofit/>
          </a:bodyPr>
          <a:lstStyle/>
          <a:p>
            <a:r>
              <a:rPr lang="en-US" sz="3200" b="1" dirty="0">
                <a:solidFill>
                  <a:srgbClr val="FF0000"/>
                </a:solidFill>
                <a:effectLst>
                  <a:outerShdw blurRad="38100" dist="38100" dir="2700000" algn="tl">
                    <a:srgbClr val="000000">
                      <a:alpha val="43137"/>
                    </a:srgbClr>
                  </a:outerShdw>
                </a:effectLst>
                <a:latin typeface="Arial" pitchFamily="34" charset="0"/>
                <a:cs typeface="Arial" pitchFamily="34" charset="0"/>
              </a:rPr>
              <a:t>Initial Investigation: </a:t>
            </a:r>
            <a:br>
              <a:rPr lang="en-US" sz="3200" b="1" dirty="0">
                <a:solidFill>
                  <a:srgbClr val="FF0000"/>
                </a:solidFill>
                <a:effectLst>
                  <a:outerShdw blurRad="38100" dist="38100" dir="2700000" algn="tl">
                    <a:srgbClr val="000000">
                      <a:alpha val="43137"/>
                    </a:srgbClr>
                  </a:outerShdw>
                </a:effectLst>
                <a:latin typeface="Arial" pitchFamily="34" charset="0"/>
                <a:cs typeface="Arial" pitchFamily="34" charset="0"/>
              </a:rPr>
            </a:br>
            <a:r>
              <a:rPr lang="en-US" sz="3200" dirty="0">
                <a:solidFill>
                  <a:schemeClr val="tx1"/>
                </a:solidFill>
              </a:rPr>
              <a:t>Strategies for Determining Information Requirements:</a:t>
            </a:r>
            <a:r>
              <a:rPr lang="en-US" sz="3200" dirty="0"/>
              <a:t> </a:t>
            </a:r>
          </a:p>
        </p:txBody>
      </p:sp>
      <p:pic>
        <p:nvPicPr>
          <p:cNvPr id="6" name="Picture 5">
            <a:extLst>
              <a:ext uri="{FF2B5EF4-FFF2-40B4-BE49-F238E27FC236}">
                <a16:creationId xmlns:a16="http://schemas.microsoft.com/office/drawing/2014/main" id="{BF4EE6B0-929B-0045-A84A-CDD035754876}"/>
              </a:ext>
            </a:extLst>
          </p:cNvPr>
          <p:cNvPicPr>
            <a:picLocks noChangeAspect="1"/>
          </p:cNvPicPr>
          <p:nvPr/>
        </p:nvPicPr>
        <p:blipFill>
          <a:blip r:embed="rId3"/>
          <a:stretch>
            <a:fillRect/>
          </a:stretch>
        </p:blipFill>
        <p:spPr>
          <a:xfrm>
            <a:off x="2362200" y="4232700"/>
            <a:ext cx="4495800" cy="2591433"/>
          </a:xfrm>
          <a:prstGeom prst="rect">
            <a:avLst/>
          </a:prstGeom>
        </p:spPr>
      </p:pic>
      <p:sp>
        <p:nvSpPr>
          <p:cNvPr id="3" name="TextBox 2">
            <a:extLst>
              <a:ext uri="{FF2B5EF4-FFF2-40B4-BE49-F238E27FC236}">
                <a16:creationId xmlns:a16="http://schemas.microsoft.com/office/drawing/2014/main" id="{73F072F4-4997-924C-8B43-2D2CE682AB2B}"/>
              </a:ext>
            </a:extLst>
          </p:cNvPr>
          <p:cNvSpPr txBox="1"/>
          <p:nvPr/>
        </p:nvSpPr>
        <p:spPr>
          <a:xfrm>
            <a:off x="533400" y="1600200"/>
            <a:ext cx="8458200" cy="2677656"/>
          </a:xfrm>
          <a:prstGeom prst="rect">
            <a:avLst/>
          </a:prstGeom>
          <a:noFill/>
        </p:spPr>
        <p:txBody>
          <a:bodyPr wrap="square" rtlCol="0">
            <a:spAutoFit/>
          </a:bodyPr>
          <a:lstStyle/>
          <a:p>
            <a:pPr marL="285750" indent="-285750" algn="just">
              <a:buFont typeface="Arial" panose="020B0604020202020204" pitchFamily="34" charset="0"/>
              <a:buChar char="•"/>
            </a:pPr>
            <a:r>
              <a:rPr lang="en-US" sz="2400" dirty="0"/>
              <a:t>Which one of this strategies is selected depends on uncertainties in the process of determining information  requirements.</a:t>
            </a:r>
          </a:p>
          <a:p>
            <a:pPr marL="285750" indent="-285750" algn="just">
              <a:buFont typeface="Arial" panose="020B0604020202020204" pitchFamily="34" charset="0"/>
              <a:buChar char="•"/>
            </a:pPr>
            <a:r>
              <a:rPr lang="en-US" sz="2400" dirty="0"/>
              <a:t>The Asking  strategy is appropriate for low-uncertainty information requirements determination. </a:t>
            </a:r>
          </a:p>
          <a:p>
            <a:pPr marL="285750" indent="-285750" algn="just">
              <a:buFont typeface="Arial" panose="020B0604020202020204" pitchFamily="34" charset="0"/>
              <a:buChar char="•"/>
            </a:pPr>
            <a:r>
              <a:rPr lang="en-US" sz="2400" dirty="0"/>
              <a:t>Whereas, the prototyping strategy is appropriate for high-uncertainty information requirements determination.</a:t>
            </a:r>
          </a:p>
        </p:txBody>
      </p:sp>
    </p:spTree>
    <p:extLst>
      <p:ext uri="{BB962C8B-B14F-4D97-AF65-F5344CB8AC3E}">
        <p14:creationId xmlns:p14="http://schemas.microsoft.com/office/powerpoint/2010/main" val="2596026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a:solidFill>
                  <a:srgbClr val="FF0000"/>
                </a:solidFill>
                <a:effectLst>
                  <a:outerShdw blurRad="38100" dist="38100" dir="2700000" algn="tl">
                    <a:srgbClr val="000000">
                      <a:alpha val="43137"/>
                    </a:srgbClr>
                  </a:outerShdw>
                </a:effectLst>
                <a:latin typeface="Arial" pitchFamily="34" charset="0"/>
                <a:cs typeface="Arial" pitchFamily="34" charset="0"/>
              </a:rPr>
              <a:t>Initial Investigation: </a:t>
            </a:r>
            <a:r>
              <a:rPr lang="en-US" sz="3200" dirty="0"/>
              <a:t>Background Analysis </a:t>
            </a:r>
          </a:p>
        </p:txBody>
      </p:sp>
      <p:sp>
        <p:nvSpPr>
          <p:cNvPr id="5" name="Content Placeholder 4"/>
          <p:cNvSpPr>
            <a:spLocks noGrp="1"/>
          </p:cNvSpPr>
          <p:nvPr>
            <p:ph idx="1"/>
          </p:nvPr>
        </p:nvSpPr>
        <p:spPr>
          <a:xfrm>
            <a:off x="457200" y="1600200"/>
            <a:ext cx="8686800" cy="4525963"/>
          </a:xfrm>
        </p:spPr>
        <p:txBody>
          <a:bodyPr>
            <a:normAutofit/>
          </a:bodyPr>
          <a:lstStyle/>
          <a:p>
            <a:pPr algn="just"/>
            <a:r>
              <a:rPr lang="en-US" dirty="0"/>
              <a:t>Once the project is initiated, the analyst begins to learn about the setting, the existing system, and the physical processes related to the revised system. </a:t>
            </a:r>
          </a:p>
          <a:p>
            <a:pPr algn="just">
              <a:buNone/>
            </a:pP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a:solidFill>
                  <a:srgbClr val="FF0000"/>
                </a:solidFill>
                <a:effectLst>
                  <a:outerShdw blurRad="38100" dist="38100" dir="2700000" algn="tl">
                    <a:srgbClr val="000000">
                      <a:alpha val="43137"/>
                    </a:srgbClr>
                  </a:outerShdw>
                </a:effectLst>
                <a:latin typeface="Arial" pitchFamily="34" charset="0"/>
                <a:cs typeface="Arial" pitchFamily="34" charset="0"/>
              </a:rPr>
              <a:t>Initial Investigation: </a:t>
            </a:r>
            <a:r>
              <a:rPr lang="en-US" sz="3200" dirty="0"/>
              <a:t>Fact Finding  </a:t>
            </a:r>
          </a:p>
        </p:txBody>
      </p:sp>
      <p:sp>
        <p:nvSpPr>
          <p:cNvPr id="5" name="Content Placeholder 4"/>
          <p:cNvSpPr>
            <a:spLocks noGrp="1"/>
          </p:cNvSpPr>
          <p:nvPr>
            <p:ph idx="1"/>
          </p:nvPr>
        </p:nvSpPr>
        <p:spPr>
          <a:xfrm>
            <a:off x="897467" y="1600200"/>
            <a:ext cx="8229600" cy="4525963"/>
          </a:xfrm>
        </p:spPr>
        <p:txBody>
          <a:bodyPr>
            <a:normAutofit/>
          </a:bodyPr>
          <a:lstStyle/>
          <a:p>
            <a:pPr algn="just"/>
            <a:r>
              <a:rPr lang="en-US" dirty="0"/>
              <a:t>After obtaining the background knowledge, the analyst begins to collect data on the existing system’s outputs, inputs and costs, </a:t>
            </a:r>
          </a:p>
          <a:p>
            <a:r>
              <a:rPr lang="en-US" dirty="0"/>
              <a:t>The tools used in data collection are: </a:t>
            </a:r>
          </a:p>
          <a:p>
            <a:pPr lvl="1"/>
            <a:r>
              <a:rPr lang="en-US" dirty="0"/>
              <a:t>Review of written documents </a:t>
            </a:r>
          </a:p>
          <a:p>
            <a:pPr lvl="1"/>
            <a:r>
              <a:rPr lang="en-US" dirty="0"/>
              <a:t>On site observations </a:t>
            </a:r>
          </a:p>
          <a:p>
            <a:pPr lvl="1"/>
            <a:r>
              <a:rPr lang="en-US" dirty="0"/>
              <a:t>Interviews </a:t>
            </a:r>
          </a:p>
          <a:p>
            <a:pPr lvl="1"/>
            <a:r>
              <a:rPr lang="en-US" dirty="0"/>
              <a:t>Questionnaires </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 calcmode="lin" valueType="num">
                                      <p:cBhvr additive="base">
                                        <p:cTn id="7" dur="500" fill="hold"/>
                                        <p:tgtEl>
                                          <p:spTgt spid="5">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
                                            <p:txEl>
                                              <p:pRg st="1" end="1"/>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anim calcmode="lin" valueType="num">
                                      <p:cBhvr additive="base">
                                        <p:cTn id="11" dur="500" fill="hold"/>
                                        <p:tgtEl>
                                          <p:spTgt spid="5">
                                            <p:txEl>
                                              <p:pRg st="2" end="2"/>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5">
                                            <p:txEl>
                                              <p:pRg st="2" end="2"/>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anim calcmode="lin" valueType="num">
                                      <p:cBhvr additive="base">
                                        <p:cTn id="15" dur="500" fill="hold"/>
                                        <p:tgtEl>
                                          <p:spTgt spid="5">
                                            <p:txEl>
                                              <p:pRg st="3" end="3"/>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5">
                                            <p:txEl>
                                              <p:pRg st="3" end="3"/>
                                            </p:txEl>
                                          </p:spTgt>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 calcmode="lin" valueType="num">
                                      <p:cBhvr additive="base">
                                        <p:cTn id="19" dur="500" fill="hold"/>
                                        <p:tgtEl>
                                          <p:spTgt spid="5">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
                                            <p:txEl>
                                              <p:pRg st="4" end="4"/>
                                            </p:txEl>
                                          </p:spTgt>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anim calcmode="lin" valueType="num">
                                      <p:cBhvr additive="base">
                                        <p:cTn id="23" dur="500" fill="hold"/>
                                        <p:tgtEl>
                                          <p:spTgt spid="5">
                                            <p:txEl>
                                              <p:pRg st="5" end="5"/>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5">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800100" lvl="1" indent="-342900" algn="ctr">
              <a:spcBef>
                <a:spcPct val="20000"/>
              </a:spcBef>
              <a:defRPr/>
            </a:pPr>
            <a:r>
              <a:rPr lang="en-US" sz="3600" dirty="0">
                <a:solidFill>
                  <a:srgbClr val="FF0000"/>
                </a:solidFill>
                <a:effectLst>
                  <a:outerShdw blurRad="38100" dist="38100" dir="2700000" algn="tl">
                    <a:srgbClr val="000000">
                      <a:alpha val="43137"/>
                    </a:srgbClr>
                  </a:outerShdw>
                </a:effectLst>
                <a:latin typeface="Arial" pitchFamily="34" charset="0"/>
                <a:cs typeface="Arial" pitchFamily="34" charset="0"/>
              </a:rPr>
              <a:t>Bases for Planning in Systems Analysis: </a:t>
            </a:r>
            <a:r>
              <a:rPr lang="en-US" sz="3600" dirty="0">
                <a:solidFill>
                  <a:srgbClr val="00B050"/>
                </a:solidFill>
                <a:effectLst>
                  <a:outerShdw blurRad="38100" dist="38100" dir="2700000" algn="tl">
                    <a:srgbClr val="000000">
                      <a:alpha val="43137"/>
                    </a:srgbClr>
                  </a:outerShdw>
                </a:effectLst>
              </a:rPr>
              <a:t>Dimension of Planning</a:t>
            </a:r>
            <a:endParaRPr lang="en-US" sz="3600" dirty="0">
              <a:solidFill>
                <a:srgbClr val="00B050"/>
              </a:solidFill>
              <a:effectLst>
                <a:outerShdw blurRad="38100" dist="38100" dir="2700000" algn="tl">
                  <a:srgbClr val="000000">
                    <a:alpha val="43137"/>
                  </a:srgbClr>
                </a:outerShdw>
              </a:effectLst>
              <a:latin typeface="Arial" pitchFamily="34" charset="0"/>
              <a:cs typeface="Arial" pitchFamily="34" charset="0"/>
            </a:endParaRPr>
          </a:p>
        </p:txBody>
      </p:sp>
      <p:sp>
        <p:nvSpPr>
          <p:cNvPr id="5" name="Content Placeholder 4"/>
          <p:cNvSpPr>
            <a:spLocks noGrp="1"/>
          </p:cNvSpPr>
          <p:nvPr>
            <p:ph idx="1"/>
          </p:nvPr>
        </p:nvSpPr>
        <p:spPr>
          <a:xfrm>
            <a:off x="457200" y="1600200"/>
            <a:ext cx="8686800" cy="4525963"/>
          </a:xfrm>
        </p:spPr>
        <p:txBody>
          <a:bodyPr>
            <a:normAutofit fontScale="85000" lnSpcReduction="10000"/>
          </a:bodyPr>
          <a:lstStyle/>
          <a:p>
            <a:pPr algn="just"/>
            <a:r>
              <a:rPr lang="en-US" dirty="0"/>
              <a:t>Planning must be done within the framework of the organization’s overall MIS plan. </a:t>
            </a:r>
          </a:p>
          <a:p>
            <a:r>
              <a:rPr lang="en-US" dirty="0"/>
              <a:t>It may be viewed from two dimensions:</a:t>
            </a:r>
          </a:p>
          <a:p>
            <a:pPr lvl="1"/>
            <a:r>
              <a:rPr lang="en-US" sz="3600" dirty="0">
                <a:solidFill>
                  <a:srgbClr val="3716FC"/>
                </a:solidFill>
              </a:rPr>
              <a:t>The time horizon dimension </a:t>
            </a:r>
          </a:p>
          <a:p>
            <a:pPr lvl="2"/>
            <a:r>
              <a:rPr lang="en-US" sz="3100" dirty="0"/>
              <a:t>Specifies whether it is short range, medium range or long range plan (usually less than two years).</a:t>
            </a:r>
            <a:br>
              <a:rPr lang="en-US" sz="3100" dirty="0"/>
            </a:br>
            <a:endParaRPr lang="en-US" sz="3100" dirty="0"/>
          </a:p>
          <a:p>
            <a:pPr lvl="1" algn="just"/>
            <a:r>
              <a:rPr lang="en-US" sz="4000" dirty="0">
                <a:solidFill>
                  <a:srgbClr val="3716FC"/>
                </a:solidFill>
              </a:rPr>
              <a:t>The focus dimension </a:t>
            </a:r>
          </a:p>
          <a:p>
            <a:pPr lvl="2" algn="just"/>
            <a:r>
              <a:rPr lang="en-US" sz="3400" dirty="0"/>
              <a:t>Tells whether the primary concern is </a:t>
            </a:r>
            <a:r>
              <a:rPr lang="en-US" sz="3400" dirty="0">
                <a:solidFill>
                  <a:srgbClr val="00B050"/>
                </a:solidFill>
              </a:rPr>
              <a:t>strategic, managerial or operational </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 calcmode="lin" valueType="num">
                                      <p:cBhvr additive="base">
                                        <p:cTn id="7" dur="500" fill="hold"/>
                                        <p:tgtEl>
                                          <p:spTgt spid="5">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
                                            <p:txEl>
                                              <p:pRg st="1" end="1"/>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anim calcmode="lin" valueType="num">
                                      <p:cBhvr additive="base">
                                        <p:cTn id="11" dur="500" fill="hold"/>
                                        <p:tgtEl>
                                          <p:spTgt spid="5">
                                            <p:txEl>
                                              <p:pRg st="2" end="2"/>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anim calcmode="lin" valueType="num">
                                      <p:cBhvr additive="base">
                                        <p:cTn id="17" dur="500" fill="hold"/>
                                        <p:tgtEl>
                                          <p:spTgt spid="5">
                                            <p:txEl>
                                              <p:pRg st="4" end="4"/>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6" fill="hold" nodeType="clickEffect">
                                  <p:stCondLst>
                                    <p:cond delay="0"/>
                                  </p:stCondLst>
                                  <p:childTnLst>
                                    <p:set>
                                      <p:cBhvr>
                                        <p:cTn id="22" dur="1" fill="hold">
                                          <p:stCondLst>
                                            <p:cond delay="0"/>
                                          </p:stCondLst>
                                        </p:cTn>
                                        <p:tgtEl>
                                          <p:spTgt spid="5">
                                            <p:txEl>
                                              <p:pRg st="3" end="3"/>
                                            </p:txEl>
                                          </p:spTgt>
                                        </p:tgtEl>
                                        <p:attrNameLst>
                                          <p:attrName>style.visibility</p:attrName>
                                        </p:attrNameLst>
                                      </p:cBhvr>
                                      <p:to>
                                        <p:strVal val="visible"/>
                                      </p:to>
                                    </p:set>
                                    <p:anim calcmode="lin" valueType="num">
                                      <p:cBhvr additive="base">
                                        <p:cTn id="23" dur="500" fill="hold"/>
                                        <p:tgtEl>
                                          <p:spTgt spid="5">
                                            <p:txEl>
                                              <p:pRg st="3" end="3"/>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6" fill="hold" nodeType="clickEffect">
                                  <p:stCondLst>
                                    <p:cond delay="0"/>
                                  </p:stCondLst>
                                  <p:childTnLst>
                                    <p:set>
                                      <p:cBhvr>
                                        <p:cTn id="28" dur="1" fill="hold">
                                          <p:stCondLst>
                                            <p:cond delay="0"/>
                                          </p:stCondLst>
                                        </p:cTn>
                                        <p:tgtEl>
                                          <p:spTgt spid="5">
                                            <p:txEl>
                                              <p:pRg st="5" end="5"/>
                                            </p:txEl>
                                          </p:spTgt>
                                        </p:tgtEl>
                                        <p:attrNameLst>
                                          <p:attrName>style.visibility</p:attrName>
                                        </p:attrNameLst>
                                      </p:cBhvr>
                                      <p:to>
                                        <p:strVal val="visible"/>
                                      </p:to>
                                    </p:set>
                                    <p:anim calcmode="lin" valueType="num">
                                      <p:cBhvr additive="base">
                                        <p:cTn id="29" dur="500" fill="hold"/>
                                        <p:tgtEl>
                                          <p:spTgt spid="5">
                                            <p:txEl>
                                              <p:pRg st="5" end="5"/>
                                            </p:txEl>
                                          </p:spTgt>
                                        </p:tgtEl>
                                        <p:attrNameLst>
                                          <p:attrName>ppt_x</p:attrName>
                                        </p:attrNameLst>
                                      </p:cBhvr>
                                      <p:tavLst>
                                        <p:tav tm="0">
                                          <p:val>
                                            <p:strVal val="1+#ppt_w/2"/>
                                          </p:val>
                                        </p:tav>
                                        <p:tav tm="100000">
                                          <p:val>
                                            <p:strVal val="#ppt_x"/>
                                          </p:val>
                                        </p:tav>
                                      </p:tavLst>
                                    </p:anim>
                                    <p:anim calcmode="lin" valueType="num">
                                      <p:cBhvr additive="base">
                                        <p:cTn id="30"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800100" lvl="1" indent="-342900" algn="ctr">
              <a:spcBef>
                <a:spcPct val="20000"/>
              </a:spcBef>
              <a:defRPr/>
            </a:pPr>
            <a:r>
              <a:rPr lang="en-US" sz="3600" dirty="0">
                <a:solidFill>
                  <a:srgbClr val="FF0000"/>
                </a:solidFill>
                <a:effectLst>
                  <a:outerShdw blurRad="38100" dist="38100" dir="2700000" algn="tl">
                    <a:srgbClr val="000000">
                      <a:alpha val="43137"/>
                    </a:srgbClr>
                  </a:outerShdw>
                </a:effectLst>
                <a:latin typeface="Arial" pitchFamily="34" charset="0"/>
                <a:cs typeface="Arial" pitchFamily="34" charset="0"/>
              </a:rPr>
              <a:t>Bases for Planning in Systems Analysis: </a:t>
            </a:r>
            <a:r>
              <a:rPr lang="en-US" sz="3600" dirty="0">
                <a:solidFill>
                  <a:srgbClr val="00B050"/>
                </a:solidFill>
                <a:effectLst>
                  <a:outerShdw blurRad="38100" dist="38100" dir="2700000" algn="tl">
                    <a:srgbClr val="000000">
                      <a:alpha val="43137"/>
                    </a:srgbClr>
                  </a:outerShdw>
                </a:effectLst>
                <a:latin typeface="Arial" pitchFamily="34" charset="0"/>
                <a:cs typeface="Arial" pitchFamily="34" charset="0"/>
              </a:rPr>
              <a:t>Strategic MIS Planning</a:t>
            </a:r>
          </a:p>
        </p:txBody>
      </p:sp>
      <p:pic>
        <p:nvPicPr>
          <p:cNvPr id="4" name="Content Placeholder 3" descr="http://4.bp.blogspot.com/-xOUX91CvDAA/T9Cj4de6CyI/AAAAAAAAAoY/7MnnYbaR6QM/s400/Capture.PNG"/>
          <p:cNvPicPr>
            <a:picLocks noGrp="1"/>
          </p:cNvPicPr>
          <p:nvPr>
            <p:ph idx="1"/>
          </p:nvPr>
        </p:nvPicPr>
        <p:blipFill>
          <a:blip r:embed="rId3" cstate="print"/>
          <a:srcRect/>
          <a:stretch>
            <a:fillRect/>
          </a:stretch>
        </p:blipFill>
        <p:spPr bwMode="auto">
          <a:xfrm>
            <a:off x="1828800" y="2743200"/>
            <a:ext cx="7315200" cy="4114800"/>
          </a:xfrm>
          <a:prstGeom prst="rect">
            <a:avLst/>
          </a:prstGeom>
          <a:noFill/>
          <a:ln w="9525">
            <a:noFill/>
            <a:miter lim="800000"/>
            <a:headEnd/>
            <a:tailEnd/>
          </a:ln>
        </p:spPr>
      </p:pic>
      <p:sp>
        <p:nvSpPr>
          <p:cNvPr id="3" name="Rectangle 2">
            <a:extLst>
              <a:ext uri="{FF2B5EF4-FFF2-40B4-BE49-F238E27FC236}">
                <a16:creationId xmlns:a16="http://schemas.microsoft.com/office/drawing/2014/main" id="{BE2A7E7F-57D3-8B42-A2FA-DAD56ECFCD2D}"/>
              </a:ext>
            </a:extLst>
          </p:cNvPr>
          <p:cNvSpPr/>
          <p:nvPr/>
        </p:nvSpPr>
        <p:spPr>
          <a:xfrm>
            <a:off x="609600" y="1570672"/>
            <a:ext cx="8534400" cy="1569660"/>
          </a:xfrm>
          <a:prstGeom prst="rect">
            <a:avLst/>
          </a:prstGeom>
        </p:spPr>
        <p:txBody>
          <a:bodyPr wrap="square">
            <a:spAutoFit/>
          </a:bodyPr>
          <a:lstStyle/>
          <a:p>
            <a:pPr marL="285750" indent="-285750" algn="just">
              <a:buFont typeface="Arial" panose="020B0604020202020204" pitchFamily="34" charset="0"/>
              <a:buChar char="•"/>
            </a:pPr>
            <a:r>
              <a:rPr lang="en-US" sz="2400" dirty="0"/>
              <a:t>Strategic (MIS) planning is an </a:t>
            </a:r>
            <a:r>
              <a:rPr lang="en-US" sz="2400" dirty="0">
                <a:solidFill>
                  <a:srgbClr val="FF00FF"/>
                </a:solidFill>
              </a:rPr>
              <a:t>orderly approach</a:t>
            </a:r>
            <a:r>
              <a:rPr lang="en-US" sz="2400" dirty="0"/>
              <a:t> that determines the basic objectives, the strategies and policies needed to achieve the objectives, and the plans to implement the strategies.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800100" lvl="1" indent="-342900" algn="ctr">
              <a:spcBef>
                <a:spcPct val="20000"/>
              </a:spcBef>
              <a:defRPr/>
            </a:pPr>
            <a:r>
              <a:rPr lang="en-US" sz="3600" dirty="0">
                <a:solidFill>
                  <a:srgbClr val="FF0000"/>
                </a:solidFill>
                <a:effectLst>
                  <a:outerShdw blurRad="38100" dist="38100" dir="2700000" algn="tl">
                    <a:srgbClr val="000000">
                      <a:alpha val="43137"/>
                    </a:srgbClr>
                  </a:outerShdw>
                </a:effectLst>
                <a:latin typeface="Arial" pitchFamily="34" charset="0"/>
                <a:cs typeface="Arial" pitchFamily="34" charset="0"/>
              </a:rPr>
              <a:t>Bases for Planning in Systems Analysis: </a:t>
            </a:r>
            <a:r>
              <a:rPr lang="en-US" sz="3600" dirty="0">
                <a:solidFill>
                  <a:srgbClr val="00B050"/>
                </a:solidFill>
                <a:effectLst>
                  <a:outerShdw blurRad="38100" dist="38100" dir="2700000" algn="tl">
                    <a:srgbClr val="000000">
                      <a:alpha val="43137"/>
                    </a:srgbClr>
                  </a:outerShdw>
                </a:effectLst>
                <a:latin typeface="Arial" pitchFamily="34" charset="0"/>
                <a:cs typeface="Arial" pitchFamily="34" charset="0"/>
              </a:rPr>
              <a:t>Strategic MIS Planning</a:t>
            </a:r>
          </a:p>
        </p:txBody>
      </p:sp>
      <p:pic>
        <p:nvPicPr>
          <p:cNvPr id="4" name="Content Placeholder 3" descr="http://4.bp.blogspot.com/-xOUX91CvDAA/T9Cj4de6CyI/AAAAAAAAAoY/7MnnYbaR6QM/s400/Capture.PNG">
            <a:hlinkClick r:id="rId3"/>
          </p:cNvPr>
          <p:cNvPicPr>
            <a:picLocks noGrp="1"/>
          </p:cNvPicPr>
          <p:nvPr>
            <p:ph idx="1"/>
          </p:nvPr>
        </p:nvPicPr>
        <p:blipFill>
          <a:blip r:embed="rId4" cstate="print"/>
          <a:srcRect/>
          <a:stretch>
            <a:fillRect/>
          </a:stretch>
        </p:blipFill>
        <p:spPr bwMode="auto">
          <a:xfrm>
            <a:off x="4724400" y="3810000"/>
            <a:ext cx="4419600" cy="3048000"/>
          </a:xfrm>
          <a:prstGeom prst="rect">
            <a:avLst/>
          </a:prstGeom>
          <a:noFill/>
          <a:ln w="9525">
            <a:noFill/>
            <a:miter lim="800000"/>
            <a:headEnd/>
            <a:tailEnd/>
          </a:ln>
        </p:spPr>
      </p:pic>
      <p:sp>
        <p:nvSpPr>
          <p:cNvPr id="3" name="Rectangle 2">
            <a:extLst>
              <a:ext uri="{FF2B5EF4-FFF2-40B4-BE49-F238E27FC236}">
                <a16:creationId xmlns:a16="http://schemas.microsoft.com/office/drawing/2014/main" id="{BE2A7E7F-57D3-8B42-A2FA-DAD56ECFCD2D}"/>
              </a:ext>
            </a:extLst>
          </p:cNvPr>
          <p:cNvSpPr/>
          <p:nvPr/>
        </p:nvSpPr>
        <p:spPr>
          <a:xfrm>
            <a:off x="609600" y="1570672"/>
            <a:ext cx="8534400" cy="2308324"/>
          </a:xfrm>
          <a:prstGeom prst="rect">
            <a:avLst/>
          </a:prstGeom>
        </p:spPr>
        <p:txBody>
          <a:bodyPr wrap="square">
            <a:spAutoFit/>
          </a:bodyPr>
          <a:lstStyle/>
          <a:p>
            <a:pPr marL="285750" indent="-285750" algn="just">
              <a:buFont typeface="Arial" panose="020B0604020202020204" pitchFamily="34" charset="0"/>
              <a:buChar char="•"/>
            </a:pPr>
            <a:r>
              <a:rPr lang="en-US" sz="2400" dirty="0"/>
              <a:t>The first task in strategic planning is to set the MIS objectives and the results expected.</a:t>
            </a:r>
          </a:p>
          <a:p>
            <a:pPr marL="285750" indent="-285750" algn="just">
              <a:buFont typeface="Arial" panose="020B0604020202020204" pitchFamily="34" charset="0"/>
              <a:buChar char="•"/>
            </a:pPr>
            <a:r>
              <a:rPr lang="en-US" sz="2400" dirty="0"/>
              <a:t>Consideration of these objectives must deal with their fit with the organization’s strategic plan, the types of systems and services to be offered, the role of users in systems development, and the technology to be used.</a:t>
            </a:r>
          </a:p>
        </p:txBody>
      </p:sp>
      <p:sp>
        <p:nvSpPr>
          <p:cNvPr id="7" name="TextBox 6">
            <a:extLst>
              <a:ext uri="{FF2B5EF4-FFF2-40B4-BE49-F238E27FC236}">
                <a16:creationId xmlns:a16="http://schemas.microsoft.com/office/drawing/2014/main" id="{2F1A7A37-DEAB-A945-B627-B9C8B0807DE1}"/>
              </a:ext>
            </a:extLst>
          </p:cNvPr>
          <p:cNvSpPr txBox="1"/>
          <p:nvPr/>
        </p:nvSpPr>
        <p:spPr>
          <a:xfrm>
            <a:off x="609600" y="3810000"/>
            <a:ext cx="4267200" cy="3046988"/>
          </a:xfrm>
          <a:prstGeom prst="rect">
            <a:avLst/>
          </a:prstGeom>
          <a:noFill/>
        </p:spPr>
        <p:txBody>
          <a:bodyPr wrap="square" rtlCol="0">
            <a:spAutoFit/>
          </a:bodyPr>
          <a:lstStyle/>
          <a:p>
            <a:pPr marL="285750" indent="-285750" algn="just">
              <a:buFont typeface="Arial" panose="020B0604020202020204" pitchFamily="34" charset="0"/>
              <a:buChar char="•"/>
            </a:pPr>
            <a:r>
              <a:rPr lang="en-US" sz="2400" dirty="0"/>
              <a:t>Once the MIS objectives are set, MIS policies are defined as a guideline to be used in carrying out strategy.</a:t>
            </a:r>
          </a:p>
          <a:p>
            <a:pPr marL="285750" indent="-285750" algn="just">
              <a:buFont typeface="Arial" panose="020B0604020202020204" pitchFamily="34" charset="0"/>
              <a:buChar char="•"/>
            </a:pPr>
            <a:r>
              <a:rPr lang="en-US" sz="2400" dirty="0"/>
              <a:t>MIS policies are translated into long-range, medium -range, and short-range plans for implementation. </a:t>
            </a:r>
          </a:p>
        </p:txBody>
      </p:sp>
    </p:spTree>
    <p:extLst>
      <p:ext uri="{BB962C8B-B14F-4D97-AF65-F5344CB8AC3E}">
        <p14:creationId xmlns:p14="http://schemas.microsoft.com/office/powerpoint/2010/main" val="304178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7">
                                            <p:txEl>
                                              <p:pRg st="0" end="0"/>
                                            </p:txEl>
                                          </p:spTgt>
                                        </p:tgtEl>
                                        <p:attrNameLst>
                                          <p:attrName>style.visibility</p:attrName>
                                        </p:attrNameLst>
                                      </p:cBhvr>
                                      <p:to>
                                        <p:strVal val="visible"/>
                                      </p:to>
                                    </p:set>
                                    <p:anim calcmode="lin" valueType="num">
                                      <p:cBhvr additive="base">
                                        <p:cTn id="13" dur="500" fill="hold"/>
                                        <p:tgtEl>
                                          <p:spTgt spid="7">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7">
                                            <p:txEl>
                                              <p:pRg st="1" end="1"/>
                                            </p:txEl>
                                          </p:spTgt>
                                        </p:tgtEl>
                                        <p:attrNameLst>
                                          <p:attrName>style.visibility</p:attrName>
                                        </p:attrNameLst>
                                      </p:cBhvr>
                                      <p:to>
                                        <p:strVal val="visible"/>
                                      </p:to>
                                    </p:set>
                                    <p:anim calcmode="lin" valueType="num">
                                      <p:cBhvr additive="base">
                                        <p:cTn id="19" dur="500" fill="hold"/>
                                        <p:tgtEl>
                                          <p:spTgt spid="7">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7">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800100" lvl="1" indent="-342900" algn="ctr">
              <a:spcBef>
                <a:spcPct val="20000"/>
              </a:spcBef>
              <a:defRPr/>
            </a:pPr>
            <a:r>
              <a:rPr lang="en-US" sz="3600" dirty="0">
                <a:solidFill>
                  <a:srgbClr val="FF0000"/>
                </a:solidFill>
                <a:effectLst>
                  <a:outerShdw blurRad="38100" dist="38100" dir="2700000" algn="tl">
                    <a:srgbClr val="000000">
                      <a:alpha val="43137"/>
                    </a:srgbClr>
                  </a:outerShdw>
                </a:effectLst>
                <a:latin typeface="Arial" pitchFamily="34" charset="0"/>
                <a:cs typeface="Arial" pitchFamily="34" charset="0"/>
              </a:rPr>
              <a:t>Bases for Planning in Systems Analysis: </a:t>
            </a:r>
            <a:r>
              <a:rPr lang="en-US" sz="3600" dirty="0">
                <a:solidFill>
                  <a:srgbClr val="00B050"/>
                </a:solidFill>
                <a:effectLst>
                  <a:outerShdw blurRad="38100" dist="38100" dir="2700000" algn="tl">
                    <a:srgbClr val="000000">
                      <a:alpha val="43137"/>
                    </a:srgbClr>
                  </a:outerShdw>
                </a:effectLst>
                <a:latin typeface="Arial" pitchFamily="34" charset="0"/>
                <a:cs typeface="Arial" pitchFamily="34" charset="0"/>
              </a:rPr>
              <a:t>Strategic MIS Planning</a:t>
            </a:r>
          </a:p>
        </p:txBody>
      </p:sp>
      <p:sp>
        <p:nvSpPr>
          <p:cNvPr id="5" name="Content Placeholder 4"/>
          <p:cNvSpPr>
            <a:spLocks noGrp="1"/>
          </p:cNvSpPr>
          <p:nvPr>
            <p:ph idx="1"/>
          </p:nvPr>
        </p:nvSpPr>
        <p:spPr>
          <a:xfrm>
            <a:off x="457200" y="1600200"/>
            <a:ext cx="8610600" cy="4525963"/>
          </a:xfrm>
        </p:spPr>
        <p:txBody>
          <a:bodyPr>
            <a:normAutofit/>
          </a:bodyPr>
          <a:lstStyle/>
          <a:p>
            <a:pPr algn="just"/>
            <a:r>
              <a:rPr lang="en-US" dirty="0">
                <a:solidFill>
                  <a:srgbClr val="3716FC"/>
                </a:solidFill>
              </a:rPr>
              <a:t>In determining the MIS Strategic Plan; several questions need to be asked at the start:</a:t>
            </a:r>
          </a:p>
          <a:p>
            <a:pPr lvl="1" algn="just"/>
            <a:r>
              <a:rPr lang="en-US" dirty="0"/>
              <a:t>What  MIS objectives and strategies can be derived from the corporate strategic plan? </a:t>
            </a:r>
          </a:p>
          <a:p>
            <a:pPr lvl="1"/>
            <a:r>
              <a:rPr lang="en-US" dirty="0"/>
              <a:t>Who will review and approve the plan? </a:t>
            </a:r>
          </a:p>
          <a:p>
            <a:pPr lvl="1" algn="just"/>
            <a:r>
              <a:rPr lang="en-US" dirty="0"/>
              <a:t>How long the planning horizon? What will the plan contain?</a:t>
            </a:r>
          </a:p>
          <a:p>
            <a:pPr lvl="1" algn="just"/>
            <a:r>
              <a:rPr lang="en-US" dirty="0"/>
              <a:t>What will the plan focus on (e.g. new technology, computer security, new application development)?</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 calcmode="lin" valueType="num">
                                      <p:cBhvr additive="base">
                                        <p:cTn id="7" dur="500" fill="hold"/>
                                        <p:tgtEl>
                                          <p:spTgt spid="5">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
                                            <p:txEl>
                                              <p:pRg st="1" end="1"/>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anim calcmode="lin" valueType="num">
                                      <p:cBhvr additive="base">
                                        <p:cTn id="11" dur="500" fill="hold"/>
                                        <p:tgtEl>
                                          <p:spTgt spid="5">
                                            <p:txEl>
                                              <p:pRg st="2" end="2"/>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 calcmode="lin" valueType="num">
                                      <p:cBhvr additive="base">
                                        <p:cTn id="17" dur="500" fill="hold"/>
                                        <p:tgtEl>
                                          <p:spTgt spid="5">
                                            <p:txEl>
                                              <p:pRg st="3" end="3"/>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5">
                                            <p:txEl>
                                              <p:pRg st="3" end="3"/>
                                            </p:txEl>
                                          </p:spTgt>
                                        </p:tgtEl>
                                        <p:attrNameLst>
                                          <p:attrName>ppt_y</p:attrName>
                                        </p:attrNameLst>
                                      </p:cBhvr>
                                      <p:tavLst>
                                        <p:tav tm="0">
                                          <p:val>
                                            <p:strVal val="#ppt_y"/>
                                          </p:val>
                                        </p:tav>
                                        <p:tav tm="100000">
                                          <p:val>
                                            <p:strVal val="#ppt_y"/>
                                          </p:val>
                                        </p:tav>
                                      </p:tavLst>
                                    </p:anim>
                                  </p:childTnLst>
                                </p:cTn>
                              </p:par>
                              <p:par>
                                <p:cTn id="19" presetID="2" presetClass="entr" presetSubtype="8" fill="hold" nodeType="withEffect">
                                  <p:stCondLst>
                                    <p:cond delay="0"/>
                                  </p:stCondLst>
                                  <p:childTnLst>
                                    <p:set>
                                      <p:cBhvr>
                                        <p:cTn id="20" dur="1" fill="hold">
                                          <p:stCondLst>
                                            <p:cond delay="0"/>
                                          </p:stCondLst>
                                        </p:cTn>
                                        <p:tgtEl>
                                          <p:spTgt spid="5">
                                            <p:txEl>
                                              <p:pRg st="4" end="4"/>
                                            </p:txEl>
                                          </p:spTgt>
                                        </p:tgtEl>
                                        <p:attrNameLst>
                                          <p:attrName>style.visibility</p:attrName>
                                        </p:attrNameLst>
                                      </p:cBhvr>
                                      <p:to>
                                        <p:strVal val="visible"/>
                                      </p:to>
                                    </p:set>
                                    <p:anim calcmode="lin" valueType="num">
                                      <p:cBhvr additive="base">
                                        <p:cTn id="21" dur="500" fill="hold"/>
                                        <p:tgtEl>
                                          <p:spTgt spid="5">
                                            <p:txEl>
                                              <p:pRg st="4" end="4"/>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5">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a:solidFill>
                  <a:srgbClr val="FF0000"/>
                </a:solidFill>
                <a:effectLst>
                  <a:outerShdw blurRad="38100" dist="38100" dir="2700000" algn="tl">
                    <a:srgbClr val="000000">
                      <a:alpha val="43137"/>
                    </a:srgbClr>
                  </a:outerShdw>
                </a:effectLst>
                <a:latin typeface="Arial" pitchFamily="34" charset="0"/>
                <a:cs typeface="Arial" pitchFamily="34" charset="0"/>
              </a:rPr>
              <a:t>Bases for Planning in Systems Analysis: </a:t>
            </a:r>
            <a:r>
              <a:rPr lang="en-US" sz="3200" b="1" dirty="0">
                <a:solidFill>
                  <a:srgbClr val="00B050"/>
                </a:solidFill>
                <a:effectLst>
                  <a:outerShdw blurRad="38100" dist="38100" dir="2700000" algn="tl">
                    <a:srgbClr val="000000">
                      <a:alpha val="43137"/>
                    </a:srgbClr>
                  </a:outerShdw>
                </a:effectLst>
              </a:rPr>
              <a:t>Managerial and Operational MIS Planning</a:t>
            </a:r>
          </a:p>
        </p:txBody>
      </p:sp>
      <p:sp>
        <p:nvSpPr>
          <p:cNvPr id="5" name="Content Placeholder 4"/>
          <p:cNvSpPr>
            <a:spLocks noGrp="1"/>
          </p:cNvSpPr>
          <p:nvPr>
            <p:ph idx="1"/>
          </p:nvPr>
        </p:nvSpPr>
        <p:spPr>
          <a:xfrm>
            <a:off x="457200" y="1600200"/>
            <a:ext cx="8686800" cy="4525963"/>
          </a:xfrm>
        </p:spPr>
        <p:txBody>
          <a:bodyPr>
            <a:normAutofit/>
          </a:bodyPr>
          <a:lstStyle/>
          <a:p>
            <a:pPr algn="just"/>
            <a:r>
              <a:rPr lang="en-US" dirty="0"/>
              <a:t>Managerial MIS planning combines strategic with operational plans.</a:t>
            </a:r>
          </a:p>
          <a:p>
            <a:pPr algn="just"/>
            <a:r>
              <a:rPr lang="en-US" dirty="0"/>
              <a:t>It is a process in which specific functional plans are related to a specific number of years.</a:t>
            </a:r>
          </a:p>
          <a:p>
            <a:pPr algn="just"/>
            <a:r>
              <a:rPr lang="en-US" dirty="0"/>
              <a:t>These plans show how strategies are to be carried out to achieve long-range plans. </a:t>
            </a:r>
            <a:br>
              <a:rPr lang="en-US" dirty="0"/>
            </a:b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 calcmode="lin" valueType="num">
                                      <p:cBhvr additive="base">
                                        <p:cTn id="7" dur="500" fill="hold"/>
                                        <p:tgtEl>
                                          <p:spTgt spid="5">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 calcmode="lin" valueType="num">
                                      <p:cBhvr additive="base">
                                        <p:cTn id="13" dur="500" fill="hold"/>
                                        <p:tgtEl>
                                          <p:spTgt spid="5">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a:solidFill>
                  <a:srgbClr val="FF0000"/>
                </a:solidFill>
                <a:effectLst>
                  <a:outerShdw blurRad="38100" dist="38100" dir="2700000" algn="tl">
                    <a:srgbClr val="000000">
                      <a:alpha val="43137"/>
                    </a:srgbClr>
                  </a:outerShdw>
                </a:effectLst>
                <a:latin typeface="Arial" pitchFamily="34" charset="0"/>
                <a:cs typeface="Arial" pitchFamily="34" charset="0"/>
              </a:rPr>
              <a:t>Bases for Planning in Systems Analysis: </a:t>
            </a:r>
            <a:r>
              <a:rPr lang="en-US" sz="3200" b="1" dirty="0">
                <a:solidFill>
                  <a:srgbClr val="00B050"/>
                </a:solidFill>
                <a:effectLst>
                  <a:outerShdw blurRad="38100" dist="38100" dir="2700000" algn="tl">
                    <a:srgbClr val="000000">
                      <a:alpha val="43137"/>
                    </a:srgbClr>
                  </a:outerShdw>
                </a:effectLst>
              </a:rPr>
              <a:t>Managerial and Operational MIS Planning</a:t>
            </a:r>
          </a:p>
        </p:txBody>
      </p:sp>
      <p:sp>
        <p:nvSpPr>
          <p:cNvPr id="5" name="Content Placeholder 4"/>
          <p:cNvSpPr>
            <a:spLocks noGrp="1"/>
          </p:cNvSpPr>
          <p:nvPr>
            <p:ph idx="1"/>
          </p:nvPr>
        </p:nvSpPr>
        <p:spPr/>
        <p:txBody>
          <a:bodyPr>
            <a:normAutofit fontScale="92500" lnSpcReduction="10000"/>
          </a:bodyPr>
          <a:lstStyle/>
          <a:p>
            <a:pPr algn="just"/>
            <a:r>
              <a:rPr lang="en-US" dirty="0"/>
              <a:t>It can be considered as a three-stage model</a:t>
            </a:r>
          </a:p>
          <a:p>
            <a:pPr lvl="1" algn="just"/>
            <a:r>
              <a:rPr lang="en-US" b="1" dirty="0">
                <a:solidFill>
                  <a:srgbClr val="3716FC"/>
                </a:solidFill>
              </a:rPr>
              <a:t>Strategic system planning</a:t>
            </a:r>
            <a:r>
              <a:rPr lang="en-US" b="1" dirty="0"/>
              <a:t> </a:t>
            </a:r>
            <a:r>
              <a:rPr lang="en-US" dirty="0"/>
              <a:t>– establishing relationships between the organization plan and the plan for a candidate system.</a:t>
            </a:r>
          </a:p>
          <a:p>
            <a:pPr lvl="1" algn="just"/>
            <a:r>
              <a:rPr lang="en-US" b="1" dirty="0">
                <a:solidFill>
                  <a:srgbClr val="3716FC"/>
                </a:solidFill>
              </a:rPr>
              <a:t>Information requirements analysis</a:t>
            </a:r>
            <a:r>
              <a:rPr lang="en-US" b="1" dirty="0"/>
              <a:t> </a:t>
            </a:r>
            <a:r>
              <a:rPr lang="en-US" dirty="0"/>
              <a:t>– identifying organization requirements to direct the specific application of system development projects.</a:t>
            </a:r>
          </a:p>
          <a:p>
            <a:pPr lvl="1" algn="just"/>
            <a:r>
              <a:rPr lang="en-US" b="1" dirty="0">
                <a:solidFill>
                  <a:srgbClr val="3716FC"/>
                </a:solidFill>
              </a:rPr>
              <a:t>Resource allocation</a:t>
            </a:r>
            <a:r>
              <a:rPr lang="en-US" dirty="0"/>
              <a:t> – determining hardware, software, telecommunications, facilities, personnel and financial resources to execute the development of the system. </a:t>
            </a:r>
          </a:p>
          <a:p>
            <a:pPr algn="just"/>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 calcmode="lin" valueType="num">
                                      <p:cBhvr additive="base">
                                        <p:cTn id="7" dur="500" fill="hold"/>
                                        <p:tgtEl>
                                          <p:spTgt spid="5">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 calcmode="lin" valueType="num">
                                      <p:cBhvr additive="base">
                                        <p:cTn id="13" dur="500" fill="hold"/>
                                        <p:tgtEl>
                                          <p:spTgt spid="5">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anim calcmode="lin" valueType="num">
                                      <p:cBhvr additive="base">
                                        <p:cTn id="19" dur="500" fill="hold"/>
                                        <p:tgtEl>
                                          <p:spTgt spid="5">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3069</TotalTime>
  <Words>2245</Words>
  <Application>Microsoft Macintosh PowerPoint</Application>
  <PresentationFormat>On-screen Show (4:3)</PresentationFormat>
  <Paragraphs>204</Paragraphs>
  <Slides>32</Slides>
  <Notes>28</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32</vt:i4>
      </vt:variant>
    </vt:vector>
  </HeadingPairs>
  <TitlesOfParts>
    <vt:vector size="38" baseType="lpstr">
      <vt:lpstr>Arial</vt:lpstr>
      <vt:lpstr>Calibri</vt:lpstr>
      <vt:lpstr>Times New Roman</vt:lpstr>
      <vt:lpstr>Wingdings</vt:lpstr>
      <vt:lpstr>Office Theme</vt:lpstr>
      <vt:lpstr>Custom Design</vt:lpstr>
      <vt:lpstr>Lecture - 12</vt:lpstr>
      <vt:lpstr>Bases for Planning in Systems Analysis:  Why Planning need?</vt:lpstr>
      <vt:lpstr>Bases for Planning in Systems Analysis:  Why Planning need?</vt:lpstr>
      <vt:lpstr>Bases for Planning in Systems Analysis: Dimension of Planning</vt:lpstr>
      <vt:lpstr>Bases for Planning in Systems Analysis: Strategic MIS Planning</vt:lpstr>
      <vt:lpstr>Bases for Planning in Systems Analysis: Strategic MIS Planning</vt:lpstr>
      <vt:lpstr>Bases for Planning in Systems Analysis: Strategic MIS Planning</vt:lpstr>
      <vt:lpstr>Bases for Planning in Systems Analysis: Managerial and Operational MIS Planning</vt:lpstr>
      <vt:lpstr>Bases for Planning in Systems Analysis: Managerial and Operational MIS Planning</vt:lpstr>
      <vt:lpstr>Initial Investigation</vt:lpstr>
      <vt:lpstr>Initial Investigation: User’s Request Form </vt:lpstr>
      <vt:lpstr>Initial Investigation: Needs Identification </vt:lpstr>
      <vt:lpstr>Initial Investigation: Determining the User’s Information Requirements </vt:lpstr>
      <vt:lpstr>Initial Investigation: Determining the User’s Information Requirements </vt:lpstr>
      <vt:lpstr>Initial Investigation: Strategies used by the Users </vt:lpstr>
      <vt:lpstr>Initial Investigation: Strategies used by the Users </vt:lpstr>
      <vt:lpstr>Initial Investigation: Strategies used by the Users </vt:lpstr>
      <vt:lpstr>Initial Investigation: Strategies used by the Users </vt:lpstr>
      <vt:lpstr>Initial Investigation: Human’s limitations </vt:lpstr>
      <vt:lpstr>Initial Investigation: Human’s limitations  Humans as information processors  </vt:lpstr>
      <vt:lpstr>Initial Investigation: Human’s limitations  Human bias in data selection and use  </vt:lpstr>
      <vt:lpstr>Initial Investigation: Human’s limitations  Human problem-solving behavior  </vt:lpstr>
      <vt:lpstr>Initial Investigation:  Strategies for Determining Information Requirements </vt:lpstr>
      <vt:lpstr>Initial Investigation:  Strategies for Determining Information Requirements: Asking Questions (open-ended or closed)  </vt:lpstr>
      <vt:lpstr>PowerPoint Presentation</vt:lpstr>
      <vt:lpstr>PowerPoint Presentation</vt:lpstr>
      <vt:lpstr>Initial Investigation:  Strategies for Determining Information Requirements: Getting Information from the existing information system </vt:lpstr>
      <vt:lpstr>Initial Investigation:  Strategies for Determining Information Requirements:  Prototyping </vt:lpstr>
      <vt:lpstr>Initial Investigation:  Strategies for Determining Information Requirements: </vt:lpstr>
      <vt:lpstr>Initial Investigation:  Strategies for Determining Information Requirements: </vt:lpstr>
      <vt:lpstr>Initial Investigation: Background Analysis </vt:lpstr>
      <vt:lpstr>Initial Investigation: Fact Finding  </vt:lpstr>
    </vt:vector>
  </TitlesOfParts>
  <Company>Microsoft</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- 3</dc:title>
  <dc:creator>KunoLab</dc:creator>
  <cp:lastModifiedBy>Microsoft Office User</cp:lastModifiedBy>
  <cp:revision>170</cp:revision>
  <dcterms:created xsi:type="dcterms:W3CDTF">2014-07-11T13:37:56Z</dcterms:created>
  <dcterms:modified xsi:type="dcterms:W3CDTF">2020-12-12T03:15:50Z</dcterms:modified>
</cp:coreProperties>
</file>