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98" r:id="rId2"/>
    <p:sldId id="258" r:id="rId3"/>
    <p:sldId id="294" r:id="rId4"/>
    <p:sldId id="29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7" r:id="rId40"/>
    <p:sldId id="296" r:id="rId41"/>
    <p:sldId id="295" r:id="rId42"/>
    <p:sldId id="299" r:id="rId43"/>
    <p:sldId id="30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76"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9A05A-4BCB-4421-B807-D3F366FA51B7}" type="doc">
      <dgm:prSet loTypeId="urn:microsoft.com/office/officeart/2005/8/layout/orgChart1" loCatId="hierarchy" qsTypeId="urn:microsoft.com/office/officeart/2005/8/quickstyle/simple1" qsCatId="simple" csTypeId="urn:microsoft.com/office/officeart/2005/8/colors/accent1_2" csCatId="accent1"/>
      <dgm:spPr/>
    </dgm:pt>
    <dgm:pt modelId="{AE78D917-AD0B-4F0F-9179-FB85DA9CD3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Arial" charset="0"/>
            </a:rPr>
            <a:t>Unsaturated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Arial" charset="0"/>
            </a:rPr>
            <a:t>Fatty acids</a:t>
          </a:r>
          <a:endParaRPr kumimoji="0" lang="en-US" b="0" i="0" u="none" strike="noStrike" cap="none" normalizeH="0" baseline="0" smtClean="0">
            <a:ln>
              <a:noFill/>
            </a:ln>
            <a:solidFill>
              <a:schemeClr val="tx1"/>
            </a:solidFill>
            <a:effectLst/>
            <a:latin typeface="Times New Roman" pitchFamily="18" charset="0"/>
            <a:cs typeface="Arial" charset="0"/>
          </a:endParaRPr>
        </a:p>
      </dgm:t>
    </dgm:pt>
    <dgm:pt modelId="{F6807C0F-8EBF-49A2-A78F-24B3B5306C98}" type="parTrans" cxnId="{16CD6C92-604E-4770-AA1B-A6A93BEFE365}">
      <dgm:prSet/>
      <dgm:spPr/>
    </dgm:pt>
    <dgm:pt modelId="{2B260E9D-9CA4-419C-8116-1C72B413D81B}" type="sibTrans" cxnId="{16CD6C92-604E-4770-AA1B-A6A93BEFE365}">
      <dgm:prSet/>
      <dgm:spPr/>
    </dgm:pt>
    <dgm:pt modelId="{24B8AAA3-ED13-44A0-8762-B2F4D9306AE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Arial" charset="0"/>
            </a:rPr>
            <a:t>MUFA</a:t>
          </a:r>
          <a:endParaRPr kumimoji="0" lang="en-US" b="0" i="0" u="none" strike="noStrike" cap="none" normalizeH="0" baseline="0" smtClean="0">
            <a:ln>
              <a:noFill/>
            </a:ln>
            <a:solidFill>
              <a:schemeClr val="tx1"/>
            </a:solidFill>
            <a:effectLst/>
            <a:latin typeface="Times New Roman" pitchFamily="18" charset="0"/>
            <a:cs typeface="Arial" charset="0"/>
          </a:endParaRPr>
        </a:p>
      </dgm:t>
    </dgm:pt>
    <dgm:pt modelId="{4693FF3C-7271-4937-95D1-1FD5DF9E4EA9}" type="parTrans" cxnId="{6A66FD02-8A6D-418B-A96D-57437DDA3217}">
      <dgm:prSet/>
      <dgm:spPr/>
    </dgm:pt>
    <dgm:pt modelId="{F5C19A4A-F713-4169-B138-AD7DDDFEA02A}" type="sibTrans" cxnId="{6A66FD02-8A6D-418B-A96D-57437DDA3217}">
      <dgm:prSet/>
      <dgm:spPr/>
    </dgm:pt>
    <dgm:pt modelId="{8F500FD7-C831-49E8-8B47-5239470369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Arial" charset="0"/>
            </a:rPr>
            <a:t>PUFA</a:t>
          </a:r>
          <a:endParaRPr kumimoji="0" lang="en-US" b="0" i="0" u="none" strike="noStrike" cap="none" normalizeH="0" baseline="0" smtClean="0">
            <a:ln>
              <a:noFill/>
            </a:ln>
            <a:solidFill>
              <a:schemeClr val="tx1"/>
            </a:solidFill>
            <a:effectLst/>
            <a:latin typeface="Times New Roman" pitchFamily="18" charset="0"/>
            <a:cs typeface="Arial" charset="0"/>
          </a:endParaRPr>
        </a:p>
      </dgm:t>
    </dgm:pt>
    <dgm:pt modelId="{78040BE6-57FB-4D57-B8E9-0188B729E3D1}" type="parTrans" cxnId="{0D7C8059-4726-437E-8A76-2F2B2E54B2B6}">
      <dgm:prSet/>
      <dgm:spPr/>
    </dgm:pt>
    <dgm:pt modelId="{F7DADF19-709B-419C-85A7-03D1C8BF1989}" type="sibTrans" cxnId="{0D7C8059-4726-437E-8A76-2F2B2E54B2B6}">
      <dgm:prSet/>
      <dgm:spPr/>
    </dgm:pt>
    <dgm:pt modelId="{F977CAB3-7F3B-4276-97DB-691C5C0FD9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Arial" charset="0"/>
            </a:rPr>
            <a:t>Eicosanoids</a:t>
          </a:r>
          <a:endParaRPr kumimoji="0" lang="en-US" b="0" i="0" u="none" strike="noStrike" cap="none" normalizeH="0" baseline="0" smtClean="0">
            <a:ln>
              <a:noFill/>
            </a:ln>
            <a:solidFill>
              <a:schemeClr val="tx1"/>
            </a:solidFill>
            <a:effectLst/>
            <a:latin typeface="Times New Roman" pitchFamily="18" charset="0"/>
            <a:cs typeface="Arial" charset="0"/>
          </a:endParaRPr>
        </a:p>
      </dgm:t>
    </dgm:pt>
    <dgm:pt modelId="{F590C4F5-38EC-4D25-820F-496BE0B7389B}" type="parTrans" cxnId="{72BD0CDF-EDE8-48A6-9CA0-1913F46A8DE5}">
      <dgm:prSet/>
      <dgm:spPr/>
    </dgm:pt>
    <dgm:pt modelId="{7AD3A7EC-8C41-4C2A-B4D0-75B622C2136B}" type="sibTrans" cxnId="{72BD0CDF-EDE8-48A6-9CA0-1913F46A8DE5}">
      <dgm:prSet/>
      <dgm:spPr/>
    </dgm:pt>
    <dgm:pt modelId="{0EBFC736-FA2D-40DD-AB68-577B54AF063A}" type="pres">
      <dgm:prSet presAssocID="{2AA9A05A-4BCB-4421-B807-D3F366FA51B7}" presName="hierChild1" presStyleCnt="0">
        <dgm:presLayoutVars>
          <dgm:orgChart val="1"/>
          <dgm:chPref val="1"/>
          <dgm:dir/>
          <dgm:animOne val="branch"/>
          <dgm:animLvl val="lvl"/>
          <dgm:resizeHandles/>
        </dgm:presLayoutVars>
      </dgm:prSet>
      <dgm:spPr/>
    </dgm:pt>
    <dgm:pt modelId="{AB298D7B-63BA-4F76-AA09-8B1665C97242}" type="pres">
      <dgm:prSet presAssocID="{AE78D917-AD0B-4F0F-9179-FB85DA9CD37B}" presName="hierRoot1" presStyleCnt="0">
        <dgm:presLayoutVars>
          <dgm:hierBranch/>
        </dgm:presLayoutVars>
      </dgm:prSet>
      <dgm:spPr/>
    </dgm:pt>
    <dgm:pt modelId="{46275194-02D5-4EE0-B392-1CE7A9702BEE}" type="pres">
      <dgm:prSet presAssocID="{AE78D917-AD0B-4F0F-9179-FB85DA9CD37B}" presName="rootComposite1" presStyleCnt="0"/>
      <dgm:spPr/>
    </dgm:pt>
    <dgm:pt modelId="{F68CC1A5-0F7D-4CC5-8B89-50870514F0B0}" type="pres">
      <dgm:prSet presAssocID="{AE78D917-AD0B-4F0F-9179-FB85DA9CD37B}" presName="rootText1" presStyleLbl="node0" presStyleIdx="0" presStyleCnt="1">
        <dgm:presLayoutVars>
          <dgm:chPref val="3"/>
        </dgm:presLayoutVars>
      </dgm:prSet>
      <dgm:spPr/>
    </dgm:pt>
    <dgm:pt modelId="{8479E361-55D5-4F78-9BC4-FA46D984C34F}" type="pres">
      <dgm:prSet presAssocID="{AE78D917-AD0B-4F0F-9179-FB85DA9CD37B}" presName="rootConnector1" presStyleLbl="node1" presStyleIdx="0" presStyleCnt="0"/>
      <dgm:spPr/>
    </dgm:pt>
    <dgm:pt modelId="{235A2F04-8DEC-4DD2-8D8B-155356742941}" type="pres">
      <dgm:prSet presAssocID="{AE78D917-AD0B-4F0F-9179-FB85DA9CD37B}" presName="hierChild2" presStyleCnt="0"/>
      <dgm:spPr/>
    </dgm:pt>
    <dgm:pt modelId="{2D92A23A-C981-4EE4-9CF8-B03DED202645}" type="pres">
      <dgm:prSet presAssocID="{4693FF3C-7271-4937-95D1-1FD5DF9E4EA9}" presName="Name35" presStyleLbl="parChTrans1D2" presStyleIdx="0" presStyleCnt="3"/>
      <dgm:spPr/>
    </dgm:pt>
    <dgm:pt modelId="{C489C3E0-3299-43EC-91C4-D66F510FD4D4}" type="pres">
      <dgm:prSet presAssocID="{24B8AAA3-ED13-44A0-8762-B2F4D9306AEE}" presName="hierRoot2" presStyleCnt="0">
        <dgm:presLayoutVars>
          <dgm:hierBranch/>
        </dgm:presLayoutVars>
      </dgm:prSet>
      <dgm:spPr/>
    </dgm:pt>
    <dgm:pt modelId="{A2C36228-B3D7-47A5-9285-1C9F37826676}" type="pres">
      <dgm:prSet presAssocID="{24B8AAA3-ED13-44A0-8762-B2F4D9306AEE}" presName="rootComposite" presStyleCnt="0"/>
      <dgm:spPr/>
    </dgm:pt>
    <dgm:pt modelId="{93BDA4BE-9E05-4DBC-AC11-D2FCFDE77277}" type="pres">
      <dgm:prSet presAssocID="{24B8AAA3-ED13-44A0-8762-B2F4D9306AEE}" presName="rootText" presStyleLbl="node2" presStyleIdx="0" presStyleCnt="3">
        <dgm:presLayoutVars>
          <dgm:chPref val="3"/>
        </dgm:presLayoutVars>
      </dgm:prSet>
      <dgm:spPr/>
    </dgm:pt>
    <dgm:pt modelId="{E108DC69-8FCA-4201-B9FC-479BCFCDB6AA}" type="pres">
      <dgm:prSet presAssocID="{24B8AAA3-ED13-44A0-8762-B2F4D9306AEE}" presName="rootConnector" presStyleLbl="node2" presStyleIdx="0" presStyleCnt="3"/>
      <dgm:spPr/>
    </dgm:pt>
    <dgm:pt modelId="{06861A48-C38F-41A3-A884-54D45F72D6D8}" type="pres">
      <dgm:prSet presAssocID="{24B8AAA3-ED13-44A0-8762-B2F4D9306AEE}" presName="hierChild4" presStyleCnt="0"/>
      <dgm:spPr/>
    </dgm:pt>
    <dgm:pt modelId="{4D4E5B50-1AB5-4870-B7B0-CA4FA312140D}" type="pres">
      <dgm:prSet presAssocID="{24B8AAA3-ED13-44A0-8762-B2F4D9306AEE}" presName="hierChild5" presStyleCnt="0"/>
      <dgm:spPr/>
    </dgm:pt>
    <dgm:pt modelId="{4BF0E3DC-33D0-4B83-B81A-B1488D2D0DB8}" type="pres">
      <dgm:prSet presAssocID="{78040BE6-57FB-4D57-B8E9-0188B729E3D1}" presName="Name35" presStyleLbl="parChTrans1D2" presStyleIdx="1" presStyleCnt="3"/>
      <dgm:spPr/>
    </dgm:pt>
    <dgm:pt modelId="{A84EC3F9-7740-4DB5-A45B-977221335430}" type="pres">
      <dgm:prSet presAssocID="{8F500FD7-C831-49E8-8B47-5239470369FF}" presName="hierRoot2" presStyleCnt="0">
        <dgm:presLayoutVars>
          <dgm:hierBranch/>
        </dgm:presLayoutVars>
      </dgm:prSet>
      <dgm:spPr/>
    </dgm:pt>
    <dgm:pt modelId="{186DB338-6142-4F8D-A1D0-F74C3D349ABD}" type="pres">
      <dgm:prSet presAssocID="{8F500FD7-C831-49E8-8B47-5239470369FF}" presName="rootComposite" presStyleCnt="0"/>
      <dgm:spPr/>
    </dgm:pt>
    <dgm:pt modelId="{3B40FCC1-969A-4007-8147-8FE1507DA916}" type="pres">
      <dgm:prSet presAssocID="{8F500FD7-C831-49E8-8B47-5239470369FF}" presName="rootText" presStyleLbl="node2" presStyleIdx="1" presStyleCnt="3">
        <dgm:presLayoutVars>
          <dgm:chPref val="3"/>
        </dgm:presLayoutVars>
      </dgm:prSet>
      <dgm:spPr/>
    </dgm:pt>
    <dgm:pt modelId="{96F72DEA-8ED4-463E-A30E-43FC1A63C6FE}" type="pres">
      <dgm:prSet presAssocID="{8F500FD7-C831-49E8-8B47-5239470369FF}" presName="rootConnector" presStyleLbl="node2" presStyleIdx="1" presStyleCnt="3"/>
      <dgm:spPr/>
    </dgm:pt>
    <dgm:pt modelId="{2438F5F9-FE6A-492B-BE09-798DA745B12C}" type="pres">
      <dgm:prSet presAssocID="{8F500FD7-C831-49E8-8B47-5239470369FF}" presName="hierChild4" presStyleCnt="0"/>
      <dgm:spPr/>
    </dgm:pt>
    <dgm:pt modelId="{CC87D8B6-E022-4EC1-B89F-E50A97EF582D}" type="pres">
      <dgm:prSet presAssocID="{8F500FD7-C831-49E8-8B47-5239470369FF}" presName="hierChild5" presStyleCnt="0"/>
      <dgm:spPr/>
    </dgm:pt>
    <dgm:pt modelId="{89900C9F-3542-4EC8-9EF7-E4199C978D68}" type="pres">
      <dgm:prSet presAssocID="{F590C4F5-38EC-4D25-820F-496BE0B7389B}" presName="Name35" presStyleLbl="parChTrans1D2" presStyleIdx="2" presStyleCnt="3"/>
      <dgm:spPr/>
    </dgm:pt>
    <dgm:pt modelId="{76C083F4-CD58-4277-A831-4F83B71D8D4B}" type="pres">
      <dgm:prSet presAssocID="{F977CAB3-7F3B-4276-97DB-691C5C0FD949}" presName="hierRoot2" presStyleCnt="0">
        <dgm:presLayoutVars>
          <dgm:hierBranch/>
        </dgm:presLayoutVars>
      </dgm:prSet>
      <dgm:spPr/>
    </dgm:pt>
    <dgm:pt modelId="{57572E5E-4172-4422-BF5E-932BA3B7FF64}" type="pres">
      <dgm:prSet presAssocID="{F977CAB3-7F3B-4276-97DB-691C5C0FD949}" presName="rootComposite" presStyleCnt="0"/>
      <dgm:spPr/>
    </dgm:pt>
    <dgm:pt modelId="{7D837FCD-34D9-4296-9679-3E8B030EFB2B}" type="pres">
      <dgm:prSet presAssocID="{F977CAB3-7F3B-4276-97DB-691C5C0FD949}" presName="rootText" presStyleLbl="node2" presStyleIdx="2" presStyleCnt="3">
        <dgm:presLayoutVars>
          <dgm:chPref val="3"/>
        </dgm:presLayoutVars>
      </dgm:prSet>
      <dgm:spPr/>
    </dgm:pt>
    <dgm:pt modelId="{EF26FA45-2353-45A0-A5F9-1CB12A267E0F}" type="pres">
      <dgm:prSet presAssocID="{F977CAB3-7F3B-4276-97DB-691C5C0FD949}" presName="rootConnector" presStyleLbl="node2" presStyleIdx="2" presStyleCnt="3"/>
      <dgm:spPr/>
    </dgm:pt>
    <dgm:pt modelId="{35DB1706-251F-41F3-AF15-52A6074D03BE}" type="pres">
      <dgm:prSet presAssocID="{F977CAB3-7F3B-4276-97DB-691C5C0FD949}" presName="hierChild4" presStyleCnt="0"/>
      <dgm:spPr/>
    </dgm:pt>
    <dgm:pt modelId="{746514E0-6208-4E30-992F-350BA5809F86}" type="pres">
      <dgm:prSet presAssocID="{F977CAB3-7F3B-4276-97DB-691C5C0FD949}" presName="hierChild5" presStyleCnt="0"/>
      <dgm:spPr/>
    </dgm:pt>
    <dgm:pt modelId="{1EE5584B-C866-4568-B7DA-16544F97B844}" type="pres">
      <dgm:prSet presAssocID="{AE78D917-AD0B-4F0F-9179-FB85DA9CD37B}" presName="hierChild3" presStyleCnt="0"/>
      <dgm:spPr/>
    </dgm:pt>
  </dgm:ptLst>
  <dgm:cxnLst>
    <dgm:cxn modelId="{16CD6C92-604E-4770-AA1B-A6A93BEFE365}" srcId="{2AA9A05A-4BCB-4421-B807-D3F366FA51B7}" destId="{AE78D917-AD0B-4F0F-9179-FB85DA9CD37B}" srcOrd="0" destOrd="0" parTransId="{F6807C0F-8EBF-49A2-A78F-24B3B5306C98}" sibTransId="{2B260E9D-9CA4-419C-8116-1C72B413D81B}"/>
    <dgm:cxn modelId="{98FAB68D-BDA9-464D-98EA-02A5ED614A1A}" type="presOf" srcId="{AE78D917-AD0B-4F0F-9179-FB85DA9CD37B}" destId="{F68CC1A5-0F7D-4CC5-8B89-50870514F0B0}" srcOrd="0" destOrd="0" presId="urn:microsoft.com/office/officeart/2005/8/layout/orgChart1"/>
    <dgm:cxn modelId="{772E224C-3BDB-418E-924A-6B6491F72D4D}" type="presOf" srcId="{F977CAB3-7F3B-4276-97DB-691C5C0FD949}" destId="{7D837FCD-34D9-4296-9679-3E8B030EFB2B}" srcOrd="0" destOrd="0" presId="urn:microsoft.com/office/officeart/2005/8/layout/orgChart1"/>
    <dgm:cxn modelId="{CB0D95CC-CCE6-4254-A9E6-FA15EDF6F0D1}" type="presOf" srcId="{8F500FD7-C831-49E8-8B47-5239470369FF}" destId="{96F72DEA-8ED4-463E-A30E-43FC1A63C6FE}" srcOrd="1" destOrd="0" presId="urn:microsoft.com/office/officeart/2005/8/layout/orgChart1"/>
    <dgm:cxn modelId="{43BB95B2-B2C9-402F-9576-6BE067936003}" type="presOf" srcId="{2AA9A05A-4BCB-4421-B807-D3F366FA51B7}" destId="{0EBFC736-FA2D-40DD-AB68-577B54AF063A}" srcOrd="0" destOrd="0" presId="urn:microsoft.com/office/officeart/2005/8/layout/orgChart1"/>
    <dgm:cxn modelId="{2A5A0FD4-8F95-4BA4-9108-30B4B3B5AAE0}" type="presOf" srcId="{F590C4F5-38EC-4D25-820F-496BE0B7389B}" destId="{89900C9F-3542-4EC8-9EF7-E4199C978D68}" srcOrd="0" destOrd="0" presId="urn:microsoft.com/office/officeart/2005/8/layout/orgChart1"/>
    <dgm:cxn modelId="{0091044A-C95A-435C-A043-2EC1FDF8964D}" type="presOf" srcId="{8F500FD7-C831-49E8-8B47-5239470369FF}" destId="{3B40FCC1-969A-4007-8147-8FE1507DA916}" srcOrd="0" destOrd="0" presId="urn:microsoft.com/office/officeart/2005/8/layout/orgChart1"/>
    <dgm:cxn modelId="{CBEF8FBE-8904-4A89-93D4-1CDB3B5C2139}" type="presOf" srcId="{24B8AAA3-ED13-44A0-8762-B2F4D9306AEE}" destId="{E108DC69-8FCA-4201-B9FC-479BCFCDB6AA}" srcOrd="1" destOrd="0" presId="urn:microsoft.com/office/officeart/2005/8/layout/orgChart1"/>
    <dgm:cxn modelId="{8C2146F5-FE3A-45A9-A673-853706DB611C}" type="presOf" srcId="{AE78D917-AD0B-4F0F-9179-FB85DA9CD37B}" destId="{8479E361-55D5-4F78-9BC4-FA46D984C34F}" srcOrd="1" destOrd="0" presId="urn:microsoft.com/office/officeart/2005/8/layout/orgChart1"/>
    <dgm:cxn modelId="{0D7C8059-4726-437E-8A76-2F2B2E54B2B6}" srcId="{AE78D917-AD0B-4F0F-9179-FB85DA9CD37B}" destId="{8F500FD7-C831-49E8-8B47-5239470369FF}" srcOrd="1" destOrd="0" parTransId="{78040BE6-57FB-4D57-B8E9-0188B729E3D1}" sibTransId="{F7DADF19-709B-419C-85A7-03D1C8BF1989}"/>
    <dgm:cxn modelId="{41C7D7A5-4A0D-43DD-BAC1-895FA23D0184}" type="presOf" srcId="{78040BE6-57FB-4D57-B8E9-0188B729E3D1}" destId="{4BF0E3DC-33D0-4B83-B81A-B1488D2D0DB8}" srcOrd="0" destOrd="0" presId="urn:microsoft.com/office/officeart/2005/8/layout/orgChart1"/>
    <dgm:cxn modelId="{6A7EEF32-2CEA-4BAF-8E6B-A8BE58B0ADCA}" type="presOf" srcId="{24B8AAA3-ED13-44A0-8762-B2F4D9306AEE}" destId="{93BDA4BE-9E05-4DBC-AC11-D2FCFDE77277}" srcOrd="0" destOrd="0" presId="urn:microsoft.com/office/officeart/2005/8/layout/orgChart1"/>
    <dgm:cxn modelId="{42E0E18A-94E4-4A37-AC73-9BC7C1E2699C}" type="presOf" srcId="{4693FF3C-7271-4937-95D1-1FD5DF9E4EA9}" destId="{2D92A23A-C981-4EE4-9CF8-B03DED202645}" srcOrd="0" destOrd="0" presId="urn:microsoft.com/office/officeart/2005/8/layout/orgChart1"/>
    <dgm:cxn modelId="{6A66FD02-8A6D-418B-A96D-57437DDA3217}" srcId="{AE78D917-AD0B-4F0F-9179-FB85DA9CD37B}" destId="{24B8AAA3-ED13-44A0-8762-B2F4D9306AEE}" srcOrd="0" destOrd="0" parTransId="{4693FF3C-7271-4937-95D1-1FD5DF9E4EA9}" sibTransId="{F5C19A4A-F713-4169-B138-AD7DDDFEA02A}"/>
    <dgm:cxn modelId="{72BD0CDF-EDE8-48A6-9CA0-1913F46A8DE5}" srcId="{AE78D917-AD0B-4F0F-9179-FB85DA9CD37B}" destId="{F977CAB3-7F3B-4276-97DB-691C5C0FD949}" srcOrd="2" destOrd="0" parTransId="{F590C4F5-38EC-4D25-820F-496BE0B7389B}" sibTransId="{7AD3A7EC-8C41-4C2A-B4D0-75B622C2136B}"/>
    <dgm:cxn modelId="{2713AC89-7D97-49FB-B257-28A3B579C173}" type="presOf" srcId="{F977CAB3-7F3B-4276-97DB-691C5C0FD949}" destId="{EF26FA45-2353-45A0-A5F9-1CB12A267E0F}" srcOrd="1" destOrd="0" presId="urn:microsoft.com/office/officeart/2005/8/layout/orgChart1"/>
    <dgm:cxn modelId="{7E4E9093-2342-45E5-B1D1-D05D8E0DBA50}" type="presParOf" srcId="{0EBFC736-FA2D-40DD-AB68-577B54AF063A}" destId="{AB298D7B-63BA-4F76-AA09-8B1665C97242}" srcOrd="0" destOrd="0" presId="urn:microsoft.com/office/officeart/2005/8/layout/orgChart1"/>
    <dgm:cxn modelId="{897C1441-249C-420A-867F-BB1469BDF2FA}" type="presParOf" srcId="{AB298D7B-63BA-4F76-AA09-8B1665C97242}" destId="{46275194-02D5-4EE0-B392-1CE7A9702BEE}" srcOrd="0" destOrd="0" presId="urn:microsoft.com/office/officeart/2005/8/layout/orgChart1"/>
    <dgm:cxn modelId="{3939C4AD-F9AD-431E-8B95-E3BB93730789}" type="presParOf" srcId="{46275194-02D5-4EE0-B392-1CE7A9702BEE}" destId="{F68CC1A5-0F7D-4CC5-8B89-50870514F0B0}" srcOrd="0" destOrd="0" presId="urn:microsoft.com/office/officeart/2005/8/layout/orgChart1"/>
    <dgm:cxn modelId="{7012B80F-BEFE-4D52-961D-9FE22A1080BA}" type="presParOf" srcId="{46275194-02D5-4EE0-B392-1CE7A9702BEE}" destId="{8479E361-55D5-4F78-9BC4-FA46D984C34F}" srcOrd="1" destOrd="0" presId="urn:microsoft.com/office/officeart/2005/8/layout/orgChart1"/>
    <dgm:cxn modelId="{7CBF3030-3D6F-4A9E-886F-61D0B11AEC39}" type="presParOf" srcId="{AB298D7B-63BA-4F76-AA09-8B1665C97242}" destId="{235A2F04-8DEC-4DD2-8D8B-155356742941}" srcOrd="1" destOrd="0" presId="urn:microsoft.com/office/officeart/2005/8/layout/orgChart1"/>
    <dgm:cxn modelId="{FE2A37BE-7904-49D3-867B-327333342E49}" type="presParOf" srcId="{235A2F04-8DEC-4DD2-8D8B-155356742941}" destId="{2D92A23A-C981-4EE4-9CF8-B03DED202645}" srcOrd="0" destOrd="0" presId="urn:microsoft.com/office/officeart/2005/8/layout/orgChart1"/>
    <dgm:cxn modelId="{6A7211F9-6DEF-47A4-BC73-D91CB1F01F51}" type="presParOf" srcId="{235A2F04-8DEC-4DD2-8D8B-155356742941}" destId="{C489C3E0-3299-43EC-91C4-D66F510FD4D4}" srcOrd="1" destOrd="0" presId="urn:microsoft.com/office/officeart/2005/8/layout/orgChart1"/>
    <dgm:cxn modelId="{845799E6-2C66-43DA-BE2E-AEB0583E0788}" type="presParOf" srcId="{C489C3E0-3299-43EC-91C4-D66F510FD4D4}" destId="{A2C36228-B3D7-47A5-9285-1C9F37826676}" srcOrd="0" destOrd="0" presId="urn:microsoft.com/office/officeart/2005/8/layout/orgChart1"/>
    <dgm:cxn modelId="{591F7FAB-30D9-40CA-B94D-4C6C0E0353E9}" type="presParOf" srcId="{A2C36228-B3D7-47A5-9285-1C9F37826676}" destId="{93BDA4BE-9E05-4DBC-AC11-D2FCFDE77277}" srcOrd="0" destOrd="0" presId="urn:microsoft.com/office/officeart/2005/8/layout/orgChart1"/>
    <dgm:cxn modelId="{E937935F-ACC4-469D-B73E-313A6100A49B}" type="presParOf" srcId="{A2C36228-B3D7-47A5-9285-1C9F37826676}" destId="{E108DC69-8FCA-4201-B9FC-479BCFCDB6AA}" srcOrd="1" destOrd="0" presId="urn:microsoft.com/office/officeart/2005/8/layout/orgChart1"/>
    <dgm:cxn modelId="{638EB478-7575-4F9A-A976-A47AD388F577}" type="presParOf" srcId="{C489C3E0-3299-43EC-91C4-D66F510FD4D4}" destId="{06861A48-C38F-41A3-A884-54D45F72D6D8}" srcOrd="1" destOrd="0" presId="urn:microsoft.com/office/officeart/2005/8/layout/orgChart1"/>
    <dgm:cxn modelId="{1BBE1C85-7ADF-4225-B539-302B53122009}" type="presParOf" srcId="{C489C3E0-3299-43EC-91C4-D66F510FD4D4}" destId="{4D4E5B50-1AB5-4870-B7B0-CA4FA312140D}" srcOrd="2" destOrd="0" presId="urn:microsoft.com/office/officeart/2005/8/layout/orgChart1"/>
    <dgm:cxn modelId="{16AD7F7B-1EC9-4255-9807-8D5C87C6395D}" type="presParOf" srcId="{235A2F04-8DEC-4DD2-8D8B-155356742941}" destId="{4BF0E3DC-33D0-4B83-B81A-B1488D2D0DB8}" srcOrd="2" destOrd="0" presId="urn:microsoft.com/office/officeart/2005/8/layout/orgChart1"/>
    <dgm:cxn modelId="{DD1C3C7C-773B-4836-94B0-25C51397FA3B}" type="presParOf" srcId="{235A2F04-8DEC-4DD2-8D8B-155356742941}" destId="{A84EC3F9-7740-4DB5-A45B-977221335430}" srcOrd="3" destOrd="0" presId="urn:microsoft.com/office/officeart/2005/8/layout/orgChart1"/>
    <dgm:cxn modelId="{28C3FCB7-C8B9-4727-B945-422EBCE65538}" type="presParOf" srcId="{A84EC3F9-7740-4DB5-A45B-977221335430}" destId="{186DB338-6142-4F8D-A1D0-F74C3D349ABD}" srcOrd="0" destOrd="0" presId="urn:microsoft.com/office/officeart/2005/8/layout/orgChart1"/>
    <dgm:cxn modelId="{24625E46-AE55-445F-AD68-835414F9B610}" type="presParOf" srcId="{186DB338-6142-4F8D-A1D0-F74C3D349ABD}" destId="{3B40FCC1-969A-4007-8147-8FE1507DA916}" srcOrd="0" destOrd="0" presId="urn:microsoft.com/office/officeart/2005/8/layout/orgChart1"/>
    <dgm:cxn modelId="{8F21BDF0-0A5B-4CA4-A3B0-8E93044DDDF5}" type="presParOf" srcId="{186DB338-6142-4F8D-A1D0-F74C3D349ABD}" destId="{96F72DEA-8ED4-463E-A30E-43FC1A63C6FE}" srcOrd="1" destOrd="0" presId="urn:microsoft.com/office/officeart/2005/8/layout/orgChart1"/>
    <dgm:cxn modelId="{845E260A-F99A-4089-B814-89AFB9033DB9}" type="presParOf" srcId="{A84EC3F9-7740-4DB5-A45B-977221335430}" destId="{2438F5F9-FE6A-492B-BE09-798DA745B12C}" srcOrd="1" destOrd="0" presId="urn:microsoft.com/office/officeart/2005/8/layout/orgChart1"/>
    <dgm:cxn modelId="{4386808F-F966-4D23-AC17-2EE7C1A33AB5}" type="presParOf" srcId="{A84EC3F9-7740-4DB5-A45B-977221335430}" destId="{CC87D8B6-E022-4EC1-B89F-E50A97EF582D}" srcOrd="2" destOrd="0" presId="urn:microsoft.com/office/officeart/2005/8/layout/orgChart1"/>
    <dgm:cxn modelId="{6F557F29-730E-4F3B-A92C-6EC5D24559E3}" type="presParOf" srcId="{235A2F04-8DEC-4DD2-8D8B-155356742941}" destId="{89900C9F-3542-4EC8-9EF7-E4199C978D68}" srcOrd="4" destOrd="0" presId="urn:microsoft.com/office/officeart/2005/8/layout/orgChart1"/>
    <dgm:cxn modelId="{50B667DF-53CA-4BD7-985D-C6B0AB92F576}" type="presParOf" srcId="{235A2F04-8DEC-4DD2-8D8B-155356742941}" destId="{76C083F4-CD58-4277-A831-4F83B71D8D4B}" srcOrd="5" destOrd="0" presId="urn:microsoft.com/office/officeart/2005/8/layout/orgChart1"/>
    <dgm:cxn modelId="{88647F13-4CB7-4554-8245-AB433AB57AF3}" type="presParOf" srcId="{76C083F4-CD58-4277-A831-4F83B71D8D4B}" destId="{57572E5E-4172-4422-BF5E-932BA3B7FF64}" srcOrd="0" destOrd="0" presId="urn:microsoft.com/office/officeart/2005/8/layout/orgChart1"/>
    <dgm:cxn modelId="{F20F0403-DDB5-4863-8C9A-974C4A50A068}" type="presParOf" srcId="{57572E5E-4172-4422-BF5E-932BA3B7FF64}" destId="{7D837FCD-34D9-4296-9679-3E8B030EFB2B}" srcOrd="0" destOrd="0" presId="urn:microsoft.com/office/officeart/2005/8/layout/orgChart1"/>
    <dgm:cxn modelId="{1ECF4F13-9F7B-4651-B686-D50DEC613BB2}" type="presParOf" srcId="{57572E5E-4172-4422-BF5E-932BA3B7FF64}" destId="{EF26FA45-2353-45A0-A5F9-1CB12A267E0F}" srcOrd="1" destOrd="0" presId="urn:microsoft.com/office/officeart/2005/8/layout/orgChart1"/>
    <dgm:cxn modelId="{1127915A-E72F-4D3B-A141-20280861EE43}" type="presParOf" srcId="{76C083F4-CD58-4277-A831-4F83B71D8D4B}" destId="{35DB1706-251F-41F3-AF15-52A6074D03BE}" srcOrd="1" destOrd="0" presId="urn:microsoft.com/office/officeart/2005/8/layout/orgChart1"/>
    <dgm:cxn modelId="{276CE9D8-23FB-4C48-ABDA-0EDF9FBCE403}" type="presParOf" srcId="{76C083F4-CD58-4277-A831-4F83B71D8D4B}" destId="{746514E0-6208-4E30-992F-350BA5809F86}" srcOrd="2" destOrd="0" presId="urn:microsoft.com/office/officeart/2005/8/layout/orgChart1"/>
    <dgm:cxn modelId="{939312DC-2D98-41E4-BA59-7E56324D9E36}" type="presParOf" srcId="{AB298D7B-63BA-4F76-AA09-8B1665C97242}" destId="{1EE5584B-C866-4568-B7DA-16544F97B8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3B1F00-DCCC-4E87-86B8-9140AD8A9ED6}" type="datetimeFigureOut">
              <a:rPr lang="en-US" smtClean="0"/>
              <a:t>11/24/2020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BB85C-FF37-4EA4-A99A-516892E673D1}" type="slidenum">
              <a:rPr lang="en-US" smtClean="0"/>
              <a:t>‹#›</a:t>
            </a:fld>
            <a:endParaRPr lang="en-US"/>
          </a:p>
        </p:txBody>
      </p:sp>
    </p:spTree>
    <p:extLst>
      <p:ext uri="{BB962C8B-B14F-4D97-AF65-F5344CB8AC3E}">
        <p14:creationId xmlns:p14="http://schemas.microsoft.com/office/powerpoint/2010/main" val="34398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67DDD5-EB20-4E8E-AEB7-4F218CB6F7E5}" type="slidenum">
              <a:rPr lang="en-US" smtClean="0"/>
              <a:pPr/>
              <a:t>1</a:t>
            </a:fld>
            <a:endParaRPr lang="en-US" smtClean="0"/>
          </a:p>
        </p:txBody>
      </p:sp>
      <p:sp>
        <p:nvSpPr>
          <p:cNvPr id="27651"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D232D566-80B4-4D25-B6D0-8495DDE8F8E3}" type="slidenum">
              <a:rPr lang="en-US" sz="1200">
                <a:latin typeface="Calibri" pitchFamily="34" charset="0"/>
              </a:rPr>
              <a:pPr algn="r"/>
              <a:t>1</a:t>
            </a:fld>
            <a:endParaRPr lang="en-US" sz="1200">
              <a:latin typeface="Calibri" pitchFamily="34" charset="0"/>
            </a:endParaRPr>
          </a:p>
        </p:txBody>
      </p:sp>
      <p:sp>
        <p:nvSpPr>
          <p:cNvPr id="2765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2894778F-EE7F-4C77-9ADC-770E4AEC4A34}" type="slidenum">
              <a:rPr lang="en-US" sz="1200"/>
              <a:pPr algn="r"/>
              <a:t>1</a:t>
            </a:fld>
            <a:endParaRPr lang="en-US" sz="120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A28491E5-4384-4D85-9F88-0FCC8158F5C8}" type="datetimeFigureOut">
              <a:rPr/>
              <a:pPr>
                <a:defRPr/>
              </a:pPr>
              <a:t>4/13/2017</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31CBCDD2-7EC9-4A9D-8478-C56F9612DDA7}"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46368D3-0504-42C2-935D-B08D82A8FF46}" type="datetimeFigureOut">
              <a:rPr lang="en-US"/>
              <a:pPr>
                <a:defRPr/>
              </a:pPr>
              <a:t>11/24/2020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657BDEC3-ADFE-4E99-924C-B3B6BD6B62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796CE51-C0C8-4C47-9669-5697AF4BCBC2}" type="datetimeFigureOut">
              <a:rPr lang="en-US"/>
              <a:pPr>
                <a:defRPr/>
              </a:pPr>
              <a:t>11/24/2020</a:t>
            </a:fld>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0C2E6D90-8D60-4917-B166-052AE87AA5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4114800"/>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E8772A96-2A10-4129-9169-BC7AE5ADE1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CAAD75C4-EE57-4CDB-BE07-EBDAF52D6555}" type="datetimeFigureOut">
              <a:rPr lang="en-US"/>
              <a:pPr>
                <a:defRPr/>
              </a:pPr>
              <a:t>11/24/2020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0843D6A2-25DD-45C8-A1F3-D5D43948D9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6991295B-33AC-43CE-B03E-40DB043D85C0}" type="datetimeFigureOut">
              <a:rPr lang="en-US"/>
              <a:pPr>
                <a:defRPr/>
              </a:pPr>
              <a:t>11/24/2020</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231BC804-5ABA-4D20-89ED-96F046C25CB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F66FEC1F-D62D-4812-A56A-D4CADEA9D8AA}" type="datetimeFigureOut">
              <a:rPr lang="en-US"/>
              <a:pPr>
                <a:defRPr/>
              </a:pPr>
              <a:t>11/24/2020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59E262DD-B9C4-456A-B978-35C6D4B06C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E043FEE1-BDC7-443C-9BAE-CBA3F5DB9385}" type="datetimeFigureOut">
              <a:rPr lang="en-US"/>
              <a:pPr>
                <a:defRPr/>
              </a:pPr>
              <a:t>11/24/2020</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860C993-DF5F-4631-9795-7D7C579A9F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5E3ED73D-5AD0-4687-B183-833BEDFCAADF}" type="datetimeFigureOut">
              <a:rPr lang="en-US"/>
              <a:pPr>
                <a:defRPr/>
              </a:pPr>
              <a:t>11/24/2020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D9E9AEBC-8A86-4F1C-A666-A213AA2E23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CD6C2663-2018-4304-8BFE-341337EED4B6}" type="datetimeFigureOut">
              <a:rPr lang="en-US"/>
              <a:pPr>
                <a:defRPr/>
              </a:pPr>
              <a:t>11/24/2020</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B80F52F5-1AF4-41FB-9583-FA423486EF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B2B35F5E-DAD1-4115-B24C-35224A7DACEB}" type="datetimeFigureOut">
              <a:rPr lang="en-US"/>
              <a:pPr>
                <a:defRPr/>
              </a:pPr>
              <a:t>11/24/2020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51D7AC3C-5AFD-4D9A-9616-3B8A469802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285C0894-1CC2-4FDC-ACA8-DBFC6CB6B22D}" type="datetimeFigureOut">
              <a:rPr lang="en-US"/>
              <a:pPr>
                <a:defRPr/>
              </a:pPr>
              <a:t>11/24/2020</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8274A979-C994-4B9F-BD31-AA62B6E8EE8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4A8C4FFA-DC34-4432-B1E5-29B77C239195}" type="datetimeFigureOut">
              <a:rPr lang="en-US"/>
              <a:pPr>
                <a:defRPr/>
              </a:pPr>
              <a:t>11/24/2020</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765A2AA2-496D-41C7-BDC9-7149B66C3C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695" r:id="rId2"/>
    <p:sldLayoutId id="2147483703" r:id="rId3"/>
    <p:sldLayoutId id="2147483696" r:id="rId4"/>
    <p:sldLayoutId id="2147483697" r:id="rId5"/>
    <p:sldLayoutId id="2147483698" r:id="rId6"/>
    <p:sldLayoutId id="2147483699" r:id="rId7"/>
    <p:sldLayoutId id="2147483700" r:id="rId8"/>
    <p:sldLayoutId id="2147483704" r:id="rId9"/>
    <p:sldLayoutId id="2147483701" r:id="rId10"/>
    <p:sldLayoutId id="2147483705" r:id="rId11"/>
    <p:sldLayoutId id="2147483706"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Double%20bond%20with%20attached%20pieces%20on%20the%20same%20sid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5" Type="http://schemas.openxmlformats.org/officeDocument/2006/relationships/hyperlink" Target="http://www.pptplanet.com/" TargetMode="External"/><Relationship Id="rId4" Type="http://schemas.openxmlformats.org/officeDocument/2006/relationships/hyperlink" Target="http://www.studymafia.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8"/>
          <p:cNvSpPr>
            <a:spLocks noChangeArrowheads="1"/>
          </p:cNvSpPr>
          <p:nvPr/>
        </p:nvSpPr>
        <p:spPr bwMode="auto">
          <a:xfrm>
            <a:off x="0" y="2743200"/>
            <a:ext cx="4572000" cy="1754326"/>
          </a:xfrm>
          <a:prstGeom prst="rect">
            <a:avLst/>
          </a:prstGeom>
          <a:noFill/>
          <a:ln w="9525">
            <a:noFill/>
            <a:miter lim="800000"/>
            <a:headEnd/>
            <a:tailEnd/>
          </a:ln>
        </p:spPr>
        <p:txBody>
          <a:bodyPr wrap="square">
            <a:spAutoFit/>
          </a:bodyPr>
          <a:lstStyle/>
          <a:p>
            <a:pPr algn="ctr">
              <a:defRPr/>
            </a:pPr>
            <a:r>
              <a:rPr lang="en-US" sz="3600" b="1" dirty="0" smtClean="0">
                <a:solidFill>
                  <a:srgbClr val="FF0000"/>
                </a:solidFill>
                <a:latin typeface="+mn-lt"/>
              </a:rPr>
              <a:t>Lecture </a:t>
            </a:r>
            <a:endParaRPr lang="en-US" sz="3600" b="1" dirty="0">
              <a:solidFill>
                <a:srgbClr val="FF0000"/>
              </a:solidFill>
              <a:latin typeface="+mn-lt"/>
            </a:endParaRPr>
          </a:p>
          <a:p>
            <a:pPr algn="ctr">
              <a:defRPr/>
            </a:pPr>
            <a:r>
              <a:rPr lang="en-US" sz="3600" b="1" dirty="0">
                <a:solidFill>
                  <a:srgbClr val="FF0000"/>
                </a:solidFill>
                <a:latin typeface="+mn-lt"/>
              </a:rPr>
              <a:t>On</a:t>
            </a:r>
          </a:p>
          <a:p>
            <a:pPr algn="ctr">
              <a:defRPr/>
            </a:pPr>
            <a:r>
              <a:rPr lang="en-US" sz="3600" b="1" dirty="0">
                <a:solidFill>
                  <a:srgbClr val="FF0000"/>
                </a:solidFill>
              </a:rPr>
              <a:t>Lipids</a:t>
            </a:r>
            <a:endParaRPr lang="en-US" sz="3600" b="1" dirty="0">
              <a:solidFill>
                <a:srgbClr val="FF0000"/>
              </a:solidFill>
              <a:latin typeface="+mn-lt"/>
              <a:cs typeface="Times New Roman" pitchFamily="18" charset="0"/>
            </a:endParaRPr>
          </a:p>
        </p:txBody>
      </p:sp>
      <p:pic>
        <p:nvPicPr>
          <p:cNvPr id="7" name="Picture 2" descr="Image result for lipids png"/>
          <p:cNvPicPr>
            <a:picLocks noChangeAspect="1" noChangeArrowheads="1"/>
          </p:cNvPicPr>
          <p:nvPr/>
        </p:nvPicPr>
        <p:blipFill>
          <a:blip r:embed="rId3" cstate="print"/>
          <a:srcRect/>
          <a:stretch>
            <a:fillRect/>
          </a:stretch>
        </p:blipFill>
        <p:spPr bwMode="auto">
          <a:xfrm>
            <a:off x="3962400" y="2590800"/>
            <a:ext cx="3810000" cy="211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950913"/>
          </a:xfrm>
        </p:spPr>
        <p:txBody>
          <a:bodyPr/>
          <a:lstStyle/>
          <a:p>
            <a:pPr eaLnBrk="1" fontAlgn="auto" hangingPunct="1">
              <a:spcAft>
                <a:spcPts val="0"/>
              </a:spcAft>
              <a:defRPr/>
            </a:pPr>
            <a:r>
              <a:rPr lang="en-US" sz="2800" i="1" u="sng">
                <a:latin typeface="Times New Roman" pitchFamily="18" charset="0"/>
              </a:rPr>
              <a:t>Unsaturated fatty acids;-</a:t>
            </a:r>
          </a:p>
        </p:txBody>
      </p:sp>
      <p:pic>
        <p:nvPicPr>
          <p:cNvPr id="17411" name="Picture 4"/>
          <p:cNvPicPr>
            <a:picLocks noGrp="1" noChangeAspect="1" noChangeArrowheads="1"/>
          </p:cNvPicPr>
          <p:nvPr>
            <p:ph type="body" idx="1"/>
          </p:nvPr>
        </p:nvPicPr>
        <p:blipFill>
          <a:blip r:embed="rId2" cstate="print"/>
          <a:srcRect/>
          <a:stretch>
            <a:fillRect/>
          </a:stretch>
        </p:blipFill>
        <p:spPr>
          <a:xfrm>
            <a:off x="304800" y="2071688"/>
            <a:ext cx="7545388" cy="1662112"/>
          </a:xfrm>
          <a:noFill/>
        </p:spPr>
      </p:pic>
      <p:sp>
        <p:nvSpPr>
          <p:cNvPr id="17412" name="Text Box 5"/>
          <p:cNvSpPr txBox="1">
            <a:spLocks noChangeArrowheads="1"/>
          </p:cNvSpPr>
          <p:nvPr/>
        </p:nvSpPr>
        <p:spPr bwMode="auto">
          <a:xfrm>
            <a:off x="381000" y="3886200"/>
            <a:ext cx="8229600" cy="2466975"/>
          </a:xfrm>
          <a:prstGeom prst="rect">
            <a:avLst/>
          </a:prstGeom>
          <a:noFill/>
          <a:ln w="9525">
            <a:noFill/>
            <a:miter lim="800000"/>
            <a:headEnd/>
            <a:tailEnd/>
          </a:ln>
        </p:spPr>
        <p:txBody>
          <a:bodyPr>
            <a:spAutoFit/>
          </a:bodyPr>
          <a:lstStyle/>
          <a:p>
            <a:endParaRPr lang="en-US" b="1"/>
          </a:p>
          <a:p>
            <a:r>
              <a:rPr lang="en-US" sz="2400" b="1">
                <a:latin typeface="Times New Roman" pitchFamily="18" charset="0"/>
              </a:rPr>
              <a:t>Unsaturated fatty acid: </a:t>
            </a:r>
            <a:r>
              <a:rPr lang="en-US" sz="2400">
                <a:latin typeface="Times New Roman" pitchFamily="18" charset="0"/>
              </a:rPr>
              <a:t>a fatty acid with one or more points of unsaturation. Unsaturated fats are found in foods from both plant and animal sources. Unsaturated fatty acids are further divided into monounsaturated fatty acids and polyunsaturated fatty acids.</a:t>
            </a:r>
          </a:p>
          <a:p>
            <a:endParaRPr lang="en-US" sz="2400">
              <a:latin typeface="Times New Roman" pitchFamily="18" charset="0"/>
            </a:endParaRPr>
          </a:p>
          <a:p>
            <a:r>
              <a:rPr lang="en-US"/>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fontAlgn="auto" hangingPunct="1">
              <a:spcAft>
                <a:spcPts val="0"/>
              </a:spcAft>
              <a:defRPr/>
            </a:pPr>
            <a:r>
              <a:rPr lang="en-US" sz="2800" i="1" u="sng">
                <a:latin typeface="Times New Roman" pitchFamily="18" charset="0"/>
              </a:rPr>
              <a:t>Divisions of unsaturated fatty acids;-</a:t>
            </a:r>
          </a:p>
        </p:txBody>
      </p:sp>
      <p:graphicFrame>
        <p:nvGraphicFramePr>
          <p:cNvPr id="2" name="Diagram 1"/>
          <p:cNvGraphicFramePr/>
          <p:nvPr/>
        </p:nvGraphicFramePr>
        <p:xfrm>
          <a:off x="152400" y="2133600"/>
          <a:ext cx="7696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Monounsaturated fatty acids</a:t>
            </a:r>
            <a:r>
              <a:rPr lang="en-US" sz="2800">
                <a:solidFill>
                  <a:schemeClr val="folHlink"/>
                </a:solidFill>
                <a:latin typeface="Times New Roman" pitchFamily="18" charset="0"/>
              </a:rPr>
              <a:t>;-</a:t>
            </a:r>
          </a:p>
        </p:txBody>
      </p:sp>
      <p:sp>
        <p:nvSpPr>
          <p:cNvPr id="18435" name="Rectangle 3"/>
          <p:cNvSpPr>
            <a:spLocks noGrp="1" noChangeArrowheads="1"/>
          </p:cNvSpPr>
          <p:nvPr>
            <p:ph type="body" idx="1"/>
          </p:nvPr>
        </p:nvSpPr>
        <p:spPr>
          <a:xfrm>
            <a:off x="228600" y="1295400"/>
            <a:ext cx="8686800" cy="5257800"/>
          </a:xfrm>
        </p:spPr>
        <p:txBody>
          <a:bodyPr/>
          <a:lstStyle/>
          <a:p>
            <a:pPr eaLnBrk="1" hangingPunct="1"/>
            <a:r>
              <a:rPr lang="en-US" sz="2800" b="1" smtClean="0">
                <a:latin typeface="Times New Roman" pitchFamily="18" charset="0"/>
              </a:rPr>
              <a:t>Monounsaturated fatty acid: </a:t>
            </a:r>
            <a:r>
              <a:rPr lang="en-US" sz="2800" smtClean="0">
                <a:latin typeface="Times New Roman" pitchFamily="18" charset="0"/>
              </a:rPr>
              <a:t>a fatty acid containing one point of unsaturation, found mostly in vegetable oils such as olive, canola, and peanut</a:t>
            </a:r>
            <a:r>
              <a:rPr lang="en-US" smtClean="0"/>
              <a:t>.</a:t>
            </a:r>
          </a:p>
          <a:p>
            <a:pPr eaLnBrk="1" hangingPunct="1"/>
            <a:endParaRPr lang="en-US" sz="2800" smtClean="0">
              <a:latin typeface="Times New Roman" pitchFamily="18" charset="0"/>
            </a:endParaRPr>
          </a:p>
          <a:p>
            <a:pPr eaLnBrk="1" hangingPunct="1"/>
            <a:r>
              <a:rPr lang="en-US" sz="2800" smtClean="0">
                <a:latin typeface="Times New Roman" pitchFamily="18" charset="0"/>
              </a:rPr>
              <a:t>They are considered as </a:t>
            </a:r>
            <a:r>
              <a:rPr lang="en-US" sz="2800" b="1" i="1" smtClean="0">
                <a:latin typeface="Times New Roman" pitchFamily="18" charset="0"/>
              </a:rPr>
              <a:t>beneficial</a:t>
            </a:r>
            <a:r>
              <a:rPr lang="en-US" sz="2800" smtClean="0">
                <a:latin typeface="Times New Roman" pitchFamily="18" charset="0"/>
              </a:rPr>
              <a:t> for human health.</a:t>
            </a:r>
          </a:p>
          <a:p>
            <a:pPr eaLnBrk="1" hangingPunct="1">
              <a:buFont typeface="Wingdings" pitchFamily="2" charset="2"/>
              <a:buNone/>
            </a:pPr>
            <a:r>
              <a:rPr lang="en-US" sz="2800" smtClean="0">
                <a:latin typeface="Times New Roman" pitchFamily="18" charset="0"/>
              </a:rPr>
              <a:t>                                       MUFA</a:t>
            </a:r>
          </a:p>
        </p:txBody>
      </p:sp>
      <p:sp>
        <p:nvSpPr>
          <p:cNvPr id="18436" name="Line 4"/>
          <p:cNvSpPr>
            <a:spLocks noChangeShapeType="1"/>
          </p:cNvSpPr>
          <p:nvPr/>
        </p:nvSpPr>
        <p:spPr bwMode="auto">
          <a:xfrm>
            <a:off x="4191000" y="4191000"/>
            <a:ext cx="0" cy="381000"/>
          </a:xfrm>
          <a:prstGeom prst="line">
            <a:avLst/>
          </a:prstGeom>
          <a:noFill/>
          <a:ln w="9525">
            <a:solidFill>
              <a:schemeClr val="tx1"/>
            </a:solidFill>
            <a:round/>
            <a:headEnd/>
            <a:tailEnd type="triangle" w="med" len="med"/>
          </a:ln>
        </p:spPr>
        <p:txBody>
          <a:bodyPr/>
          <a:lstStyle/>
          <a:p>
            <a:endParaRPr lang="en-US"/>
          </a:p>
        </p:txBody>
      </p:sp>
      <p:sp>
        <p:nvSpPr>
          <p:cNvPr id="18437" name="Line 5"/>
          <p:cNvSpPr>
            <a:spLocks noChangeShapeType="1"/>
          </p:cNvSpPr>
          <p:nvPr/>
        </p:nvSpPr>
        <p:spPr bwMode="auto">
          <a:xfrm>
            <a:off x="1981200" y="4648200"/>
            <a:ext cx="4800600" cy="0"/>
          </a:xfrm>
          <a:prstGeom prst="line">
            <a:avLst/>
          </a:prstGeom>
          <a:noFill/>
          <a:ln w="9525">
            <a:solidFill>
              <a:schemeClr val="tx1"/>
            </a:solidFill>
            <a:round/>
            <a:headEnd/>
            <a:tailEnd/>
          </a:ln>
        </p:spPr>
        <p:txBody>
          <a:bodyPr/>
          <a:lstStyle/>
          <a:p>
            <a:endParaRPr lang="en-US"/>
          </a:p>
        </p:txBody>
      </p:sp>
      <p:sp>
        <p:nvSpPr>
          <p:cNvPr id="18438" name="Line 6"/>
          <p:cNvSpPr>
            <a:spLocks noChangeShapeType="1"/>
          </p:cNvSpPr>
          <p:nvPr/>
        </p:nvSpPr>
        <p:spPr bwMode="auto">
          <a:xfrm>
            <a:off x="1981200" y="4648200"/>
            <a:ext cx="0" cy="228600"/>
          </a:xfrm>
          <a:prstGeom prst="line">
            <a:avLst/>
          </a:prstGeom>
          <a:noFill/>
          <a:ln w="9525">
            <a:solidFill>
              <a:schemeClr val="tx1"/>
            </a:solidFill>
            <a:round/>
            <a:headEnd/>
            <a:tailEnd type="triangle" w="med" len="med"/>
          </a:ln>
        </p:spPr>
        <p:txBody>
          <a:bodyPr/>
          <a:lstStyle/>
          <a:p>
            <a:endParaRPr lang="en-US"/>
          </a:p>
        </p:txBody>
      </p:sp>
      <p:sp>
        <p:nvSpPr>
          <p:cNvPr id="18439" name="Line 7"/>
          <p:cNvSpPr>
            <a:spLocks noChangeShapeType="1"/>
          </p:cNvSpPr>
          <p:nvPr/>
        </p:nvSpPr>
        <p:spPr bwMode="auto">
          <a:xfrm>
            <a:off x="6781800" y="4648200"/>
            <a:ext cx="0" cy="228600"/>
          </a:xfrm>
          <a:prstGeom prst="line">
            <a:avLst/>
          </a:prstGeom>
          <a:noFill/>
          <a:ln w="9525">
            <a:solidFill>
              <a:schemeClr val="tx1"/>
            </a:solidFill>
            <a:round/>
            <a:headEnd/>
            <a:tailEnd type="triangle" w="med" len="med"/>
          </a:ln>
        </p:spPr>
        <p:txBody>
          <a:bodyPr/>
          <a:lstStyle/>
          <a:p>
            <a:endParaRPr lang="en-US"/>
          </a:p>
        </p:txBody>
      </p:sp>
      <p:sp>
        <p:nvSpPr>
          <p:cNvPr id="18440" name="Oval 8"/>
          <p:cNvSpPr>
            <a:spLocks noChangeArrowheads="1"/>
          </p:cNvSpPr>
          <p:nvPr/>
        </p:nvSpPr>
        <p:spPr bwMode="auto">
          <a:xfrm>
            <a:off x="1219200" y="4876800"/>
            <a:ext cx="1676400" cy="1066800"/>
          </a:xfrm>
          <a:prstGeom prst="ellipse">
            <a:avLst/>
          </a:prstGeom>
          <a:solidFill>
            <a:schemeClr val="accent1"/>
          </a:solidFill>
          <a:ln w="9525">
            <a:solidFill>
              <a:schemeClr val="tx1"/>
            </a:solidFill>
            <a:round/>
            <a:headEnd/>
            <a:tailEnd/>
          </a:ln>
        </p:spPr>
        <p:txBody>
          <a:bodyPr wrap="none" anchor="ctr"/>
          <a:lstStyle/>
          <a:p>
            <a:endParaRPr lang="en-US">
              <a:latin typeface="Trebuchet MS" pitchFamily="34" charset="0"/>
            </a:endParaRPr>
          </a:p>
        </p:txBody>
      </p:sp>
      <p:sp>
        <p:nvSpPr>
          <p:cNvPr id="18441" name="Oval 9"/>
          <p:cNvSpPr>
            <a:spLocks noChangeArrowheads="1"/>
          </p:cNvSpPr>
          <p:nvPr/>
        </p:nvSpPr>
        <p:spPr bwMode="auto">
          <a:xfrm>
            <a:off x="6096000" y="4876800"/>
            <a:ext cx="1600200" cy="1066800"/>
          </a:xfrm>
          <a:prstGeom prst="ellipse">
            <a:avLst/>
          </a:prstGeom>
          <a:solidFill>
            <a:schemeClr val="accent1"/>
          </a:solidFill>
          <a:ln w="9525">
            <a:solidFill>
              <a:schemeClr val="tx1"/>
            </a:solidFill>
            <a:round/>
            <a:headEnd/>
            <a:tailEnd/>
          </a:ln>
        </p:spPr>
        <p:txBody>
          <a:bodyPr wrap="none" anchor="ctr"/>
          <a:lstStyle/>
          <a:p>
            <a:endParaRPr lang="en-US">
              <a:latin typeface="Trebuchet MS" pitchFamily="34" charset="0"/>
            </a:endParaRPr>
          </a:p>
        </p:txBody>
      </p:sp>
      <p:sp>
        <p:nvSpPr>
          <p:cNvPr id="18442" name="Text Box 10"/>
          <p:cNvSpPr txBox="1">
            <a:spLocks noChangeArrowheads="1"/>
          </p:cNvSpPr>
          <p:nvPr/>
        </p:nvSpPr>
        <p:spPr bwMode="auto">
          <a:xfrm>
            <a:off x="1524000" y="5181600"/>
            <a:ext cx="914400" cy="366713"/>
          </a:xfrm>
          <a:prstGeom prst="rect">
            <a:avLst/>
          </a:prstGeom>
          <a:noFill/>
          <a:ln w="9525">
            <a:noFill/>
            <a:miter lim="800000"/>
            <a:headEnd/>
            <a:tailEnd/>
          </a:ln>
        </p:spPr>
        <p:txBody>
          <a:bodyPr>
            <a:spAutoFit/>
          </a:bodyPr>
          <a:lstStyle/>
          <a:p>
            <a:pPr>
              <a:spcBef>
                <a:spcPct val="50000"/>
              </a:spcBef>
            </a:pPr>
            <a:endParaRPr lang="en-US"/>
          </a:p>
        </p:txBody>
      </p:sp>
      <p:sp>
        <p:nvSpPr>
          <p:cNvPr id="18443" name="Text Box 11"/>
          <p:cNvSpPr txBox="1">
            <a:spLocks noChangeArrowheads="1"/>
          </p:cNvSpPr>
          <p:nvPr/>
        </p:nvSpPr>
        <p:spPr bwMode="auto">
          <a:xfrm>
            <a:off x="1524000" y="5249863"/>
            <a:ext cx="990600" cy="396875"/>
          </a:xfrm>
          <a:prstGeom prst="rect">
            <a:avLst/>
          </a:prstGeom>
          <a:noFill/>
          <a:ln w="9525">
            <a:noFill/>
            <a:miter lim="800000"/>
            <a:headEnd/>
            <a:tailEnd/>
          </a:ln>
        </p:spPr>
        <p:txBody>
          <a:bodyPr>
            <a:spAutoFit/>
          </a:bodyPr>
          <a:lstStyle/>
          <a:p>
            <a:pPr>
              <a:spcBef>
                <a:spcPct val="50000"/>
              </a:spcBef>
            </a:pPr>
            <a:r>
              <a:rPr lang="en-US" sz="2000" b="1"/>
              <a:t>Cis FA</a:t>
            </a:r>
          </a:p>
        </p:txBody>
      </p:sp>
      <p:sp>
        <p:nvSpPr>
          <p:cNvPr id="18444" name="Text Box 12"/>
          <p:cNvSpPr txBox="1">
            <a:spLocks noChangeArrowheads="1"/>
          </p:cNvSpPr>
          <p:nvPr/>
        </p:nvSpPr>
        <p:spPr bwMode="auto">
          <a:xfrm>
            <a:off x="6248400" y="5181600"/>
            <a:ext cx="1371600" cy="396875"/>
          </a:xfrm>
          <a:prstGeom prst="rect">
            <a:avLst/>
          </a:prstGeom>
          <a:noFill/>
          <a:ln w="9525">
            <a:noFill/>
            <a:miter lim="800000"/>
            <a:headEnd/>
            <a:tailEnd/>
          </a:ln>
        </p:spPr>
        <p:txBody>
          <a:bodyPr>
            <a:spAutoFit/>
          </a:bodyPr>
          <a:lstStyle/>
          <a:p>
            <a:pPr>
              <a:spcBef>
                <a:spcPct val="50000"/>
              </a:spcBef>
            </a:pPr>
            <a:r>
              <a:rPr lang="en-US" sz="2000" b="1"/>
              <a:t>Trans FA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Cis- unsaturated fatty acids;-</a:t>
            </a:r>
          </a:p>
        </p:txBody>
      </p:sp>
      <p:sp>
        <p:nvSpPr>
          <p:cNvPr id="19459" name="Rectangle 3"/>
          <p:cNvSpPr>
            <a:spLocks noGrp="1" noChangeArrowheads="1"/>
          </p:cNvSpPr>
          <p:nvPr>
            <p:ph type="body" idx="1"/>
          </p:nvPr>
        </p:nvSpPr>
        <p:spPr>
          <a:xfrm>
            <a:off x="457200" y="1371600"/>
            <a:ext cx="8229600" cy="4754563"/>
          </a:xfrm>
        </p:spPr>
        <p:txBody>
          <a:bodyPr/>
          <a:lstStyle/>
          <a:p>
            <a:pPr eaLnBrk="1" hangingPunct="1"/>
            <a:r>
              <a:rPr lang="en-US" sz="2400" smtClean="0">
                <a:latin typeface="Times New Roman" pitchFamily="18" charset="0"/>
              </a:rPr>
              <a:t>In </a:t>
            </a:r>
            <a:r>
              <a:rPr lang="en-US" sz="2400" b="1" smtClean="0">
                <a:latin typeface="Times New Roman" pitchFamily="18" charset="0"/>
                <a:hlinkMouseOver r:id="rId2" action="ppaction://hlinkfile"/>
              </a:rPr>
              <a:t>cis bonds</a:t>
            </a:r>
            <a:r>
              <a:rPr lang="en-US" sz="2400" smtClean="0">
                <a:latin typeface="Times New Roman" pitchFamily="18" charset="0"/>
              </a:rPr>
              <a:t>, the two pieces of the carbon chain on either side of the double bond are either both “up” or both “down,” such that both are on the same side of the molecule.</a:t>
            </a:r>
          </a:p>
          <a:p>
            <a:pPr eaLnBrk="1" hangingPunct="1"/>
            <a:r>
              <a:rPr lang="en-US" sz="2400" u="sng" smtClean="0">
                <a:latin typeface="Times New Roman" pitchFamily="18" charset="0"/>
              </a:rPr>
              <a:t>Significance – </a:t>
            </a:r>
          </a:p>
          <a:p>
            <a:pPr eaLnBrk="1" hangingPunct="1"/>
            <a:r>
              <a:rPr lang="en-US" sz="2400" smtClean="0">
                <a:latin typeface="Times New Roman" pitchFamily="18" charset="0"/>
              </a:rPr>
              <a:t>Decreases total cholesterol and TGs level.</a:t>
            </a:r>
          </a:p>
          <a:p>
            <a:pPr eaLnBrk="1" hangingPunct="1"/>
            <a:r>
              <a:rPr lang="en-US" sz="2400" smtClean="0">
                <a:latin typeface="Times New Roman" pitchFamily="18" charset="0"/>
              </a:rPr>
              <a:t>Increases HDL level.</a:t>
            </a:r>
          </a:p>
          <a:p>
            <a:pPr eaLnBrk="1" hangingPunct="1"/>
            <a:endParaRPr lang="en-US" sz="2400" smtClean="0">
              <a:latin typeface="Times New Roman" pitchFamily="18" charset="0"/>
            </a:endParaRPr>
          </a:p>
          <a:p>
            <a:pPr eaLnBrk="1" hangingPunct="1"/>
            <a:endParaRPr lang="en-US" sz="2400" smtClean="0">
              <a:latin typeface="Times New Roman" pitchFamily="18" charset="0"/>
            </a:endParaRPr>
          </a:p>
        </p:txBody>
      </p:sp>
      <p:pic>
        <p:nvPicPr>
          <p:cNvPr id="19460" name="Picture 4" descr="pict13"/>
          <p:cNvPicPr>
            <a:picLocks noChangeAspect="1" noChangeArrowheads="1"/>
          </p:cNvPicPr>
          <p:nvPr/>
        </p:nvPicPr>
        <p:blipFill>
          <a:blip r:embed="rId3" cstate="print"/>
          <a:srcRect/>
          <a:stretch>
            <a:fillRect/>
          </a:stretch>
        </p:blipFill>
        <p:spPr bwMode="auto">
          <a:xfrm>
            <a:off x="2590800" y="3810000"/>
            <a:ext cx="4724400" cy="2730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Trans unsaturated fatty acids;-</a:t>
            </a:r>
          </a:p>
        </p:txBody>
      </p:sp>
      <p:sp>
        <p:nvSpPr>
          <p:cNvPr id="20483" name="Rectangle 3"/>
          <p:cNvSpPr>
            <a:spLocks noGrp="1" noChangeArrowheads="1"/>
          </p:cNvSpPr>
          <p:nvPr>
            <p:ph type="body" idx="1"/>
          </p:nvPr>
        </p:nvSpPr>
        <p:spPr>
          <a:xfrm>
            <a:off x="228600" y="1219200"/>
            <a:ext cx="8458200" cy="5334000"/>
          </a:xfrm>
        </p:spPr>
        <p:txBody>
          <a:bodyPr/>
          <a:lstStyle/>
          <a:p>
            <a:pPr eaLnBrk="1" hangingPunct="1"/>
            <a:r>
              <a:rPr lang="en-US" sz="2400" smtClean="0">
                <a:latin typeface="Times New Roman" pitchFamily="18" charset="0"/>
              </a:rPr>
              <a:t>Trans fatty acids are produced by hydrogenation process.</a:t>
            </a:r>
          </a:p>
          <a:p>
            <a:pPr eaLnBrk="1" hangingPunct="1"/>
            <a:r>
              <a:rPr lang="en-US" sz="2400" smtClean="0">
                <a:latin typeface="Times New Roman" pitchFamily="18" charset="0"/>
              </a:rPr>
              <a:t>Hydrogen atoms are on the opposite sides of the molecule.</a:t>
            </a:r>
          </a:p>
          <a:p>
            <a:pPr eaLnBrk="1" hangingPunct="1"/>
            <a:r>
              <a:rPr lang="en-US" sz="2400" smtClean="0">
                <a:latin typeface="Times New Roman" pitchFamily="18" charset="0"/>
              </a:rPr>
              <a:t>Eg.cis-oleic acid              trans-elaidic acid</a:t>
            </a:r>
          </a:p>
          <a:p>
            <a:pPr eaLnBrk="1" hangingPunct="1"/>
            <a:endParaRPr lang="en-US" sz="2400" smtClean="0">
              <a:latin typeface="Times New Roman" pitchFamily="18" charset="0"/>
            </a:endParaRPr>
          </a:p>
        </p:txBody>
      </p:sp>
      <p:sp>
        <p:nvSpPr>
          <p:cNvPr id="20484" name="Rectangle 4"/>
          <p:cNvSpPr>
            <a:spLocks noChangeArrowheads="1"/>
          </p:cNvSpPr>
          <p:nvPr/>
        </p:nvSpPr>
        <p:spPr bwMode="auto">
          <a:xfrm>
            <a:off x="2438400" y="2667000"/>
            <a:ext cx="3946525" cy="915988"/>
          </a:xfrm>
          <a:prstGeom prst="rect">
            <a:avLst/>
          </a:prstGeom>
          <a:noFill/>
          <a:ln w="9525">
            <a:noFill/>
            <a:miter lim="800000"/>
            <a:headEnd/>
            <a:tailEnd/>
          </a:ln>
        </p:spPr>
        <p:txBody>
          <a:bodyPr>
            <a:spAutoFit/>
          </a:bodyPr>
          <a:lstStyle/>
          <a:p>
            <a:endParaRPr kumimoji="1" lang="en-US" altLang="zh-TW" b="1" u="sng">
              <a:ea typeface="新細明體" charset="-120"/>
            </a:endParaRPr>
          </a:p>
          <a:p>
            <a:r>
              <a:rPr kumimoji="1" lang="en-US" altLang="zh-TW" b="1" u="sng">
                <a:ea typeface="新細明體" charset="-120"/>
              </a:rPr>
              <a:t>PHYSIOLOGICAL EFFECTS OF </a:t>
            </a:r>
            <a:br>
              <a:rPr kumimoji="1" lang="en-US" altLang="zh-TW" b="1" u="sng">
                <a:ea typeface="新細明體" charset="-120"/>
              </a:rPr>
            </a:br>
            <a:r>
              <a:rPr kumimoji="1" lang="en-US" altLang="zh-TW" b="1">
                <a:ea typeface="新細明體" charset="-120"/>
              </a:rPr>
              <a:t>         </a:t>
            </a:r>
            <a:r>
              <a:rPr kumimoji="1" lang="en-US" altLang="zh-TW" b="1" u="sng">
                <a:ea typeface="新細明體" charset="-120"/>
              </a:rPr>
              <a:t>TRANS FATTY ACIDS</a:t>
            </a:r>
            <a:endParaRPr kumimoji="1" lang="en-US" b="1" u="sng"/>
          </a:p>
        </p:txBody>
      </p:sp>
      <p:sp>
        <p:nvSpPr>
          <p:cNvPr id="20485" name="Rectangle 5"/>
          <p:cNvSpPr>
            <a:spLocks noChangeArrowheads="1"/>
          </p:cNvSpPr>
          <p:nvPr/>
        </p:nvSpPr>
        <p:spPr bwMode="auto">
          <a:xfrm>
            <a:off x="2286000" y="3581400"/>
            <a:ext cx="4572000" cy="1190625"/>
          </a:xfrm>
          <a:prstGeom prst="rect">
            <a:avLst/>
          </a:prstGeom>
          <a:noFill/>
          <a:ln w="9525">
            <a:noFill/>
            <a:miter lim="800000"/>
            <a:headEnd/>
            <a:tailEnd/>
          </a:ln>
        </p:spPr>
        <p:txBody>
          <a:bodyPr>
            <a:spAutoFit/>
          </a:bodyPr>
          <a:lstStyle/>
          <a:p>
            <a:r>
              <a:rPr kumimoji="1" lang="en-US" altLang="zh-TW" b="1">
                <a:solidFill>
                  <a:schemeClr val="accent2"/>
                </a:solidFill>
                <a:ea typeface="新細明體" charset="-120"/>
              </a:rPr>
              <a:t>-</a:t>
            </a:r>
          </a:p>
          <a:p>
            <a:r>
              <a:rPr kumimoji="1" lang="en-US" altLang="zh-TW" b="1">
                <a:ea typeface="新細明體" charset="-120"/>
              </a:rPr>
              <a:t> SERUM LIPIDS</a:t>
            </a:r>
          </a:p>
          <a:p>
            <a:r>
              <a:rPr kumimoji="1" lang="en-US" altLang="zh-TW" b="1">
                <a:ea typeface="新細明體" charset="-120"/>
              </a:rPr>
              <a:t>-SYSTEMIC INFLAMMATION </a:t>
            </a:r>
          </a:p>
          <a:p>
            <a:r>
              <a:rPr kumimoji="1" lang="en-US" altLang="zh-TW" b="1">
                <a:ea typeface="新細明體" charset="-120"/>
              </a:rPr>
              <a:t>-ENDOTHELIAL-CELL FUNCTION</a:t>
            </a:r>
            <a:r>
              <a:rPr kumimoji="1" lang="en-US" altLang="zh-TW">
                <a:ea typeface="新細明體" charset="-12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85800" y="685800"/>
            <a:ext cx="7848600" cy="6454775"/>
          </a:xfrm>
          <a:prstGeom prst="rect">
            <a:avLst/>
          </a:prstGeom>
          <a:noFill/>
          <a:ln w="9525">
            <a:noFill/>
            <a:miter lim="800000"/>
            <a:headEnd/>
            <a:tailEnd/>
          </a:ln>
        </p:spPr>
        <p:txBody>
          <a:bodyPr>
            <a:spAutoFit/>
          </a:bodyPr>
          <a:lstStyle/>
          <a:p>
            <a:pPr>
              <a:spcBef>
                <a:spcPct val="50000"/>
              </a:spcBef>
            </a:pPr>
            <a:endParaRPr kumimoji="1" lang="en-US" altLang="zh-TW" sz="2800" b="1" i="1" u="sng">
              <a:latin typeface="Times New Roman" pitchFamily="18" charset="0"/>
              <a:ea typeface="新細明體" charset="-120"/>
            </a:endParaRPr>
          </a:p>
          <a:p>
            <a:pPr>
              <a:spcBef>
                <a:spcPct val="50000"/>
              </a:spcBef>
            </a:pPr>
            <a:r>
              <a:rPr kumimoji="1" lang="en-US" altLang="zh-TW" sz="2800" b="1" i="1" u="sng">
                <a:latin typeface="Times New Roman" pitchFamily="18" charset="0"/>
                <a:ea typeface="新細明體" charset="-120"/>
              </a:rPr>
              <a:t>SERUM LIPIDS—</a:t>
            </a:r>
          </a:p>
          <a:p>
            <a:endParaRPr kumimoji="1" lang="en-US" altLang="zh-TW" sz="2400" b="1">
              <a:latin typeface="Times New Roman" pitchFamily="18" charset="0"/>
              <a:ea typeface="新細明體" charset="-120"/>
            </a:endParaRPr>
          </a:p>
          <a:p>
            <a:r>
              <a:rPr kumimoji="1" lang="en-US" altLang="zh-TW" sz="2400">
                <a:latin typeface="Times New Roman" pitchFamily="18" charset="0"/>
                <a:ea typeface="新細明體" charset="-120"/>
              </a:rPr>
              <a:t>&gt;raises levels of low-density lipoprotein (LDL) cholesterol</a:t>
            </a:r>
          </a:p>
          <a:p>
            <a:r>
              <a:rPr kumimoji="1" lang="en-US" altLang="zh-TW" sz="2400">
                <a:latin typeface="Times New Roman" pitchFamily="18" charset="0"/>
                <a:ea typeface="新細明體" charset="-120"/>
              </a:rPr>
              <a:t> reduces levels of high-density lipoprotein (HDL) cholesterol</a:t>
            </a:r>
          </a:p>
          <a:p>
            <a:endParaRPr kumimoji="1" lang="en-US" altLang="zh-TW" sz="2400">
              <a:latin typeface="Times New Roman" pitchFamily="18" charset="0"/>
              <a:ea typeface="新細明體" charset="-120"/>
            </a:endParaRPr>
          </a:p>
          <a:p>
            <a:r>
              <a:rPr kumimoji="1" lang="en-US" altLang="zh-TW" sz="2400">
                <a:latin typeface="Times New Roman" pitchFamily="18" charset="0"/>
                <a:ea typeface="新細明體" charset="-120"/>
              </a:rPr>
              <a:t>&gt;increases the ratio of total cholesterol to HDL cholesterol, a powerful predictor of the risk of CHD</a:t>
            </a:r>
          </a:p>
          <a:p>
            <a:endParaRPr kumimoji="1" lang="en-US" altLang="zh-TW" sz="2400">
              <a:latin typeface="Times New Roman" pitchFamily="18" charset="0"/>
              <a:ea typeface="新細明體" charset="-120"/>
            </a:endParaRPr>
          </a:p>
          <a:p>
            <a:r>
              <a:rPr kumimoji="1" lang="en-US" altLang="zh-TW" sz="2400">
                <a:latin typeface="Times New Roman" pitchFamily="18" charset="0"/>
                <a:ea typeface="新細明體" charset="-120"/>
              </a:rPr>
              <a:t>&gt;increase the blood levels of triglycerides , of Lp(a) lipoprotein, and reduce the particle size of LDL cholesterol: further raise the risk of CHD. </a:t>
            </a:r>
          </a:p>
          <a:p>
            <a:r>
              <a:rPr kumimoji="1" lang="en-US" altLang="zh-TW" sz="2400">
                <a:latin typeface="Times New Roman" pitchFamily="18" charset="0"/>
                <a:ea typeface="新細明體" charset="-120"/>
              </a:rPr>
              <a:t> </a:t>
            </a:r>
          </a:p>
          <a:p>
            <a:r>
              <a:rPr kumimoji="1" lang="en-US" altLang="zh-TW" sz="2400">
                <a:latin typeface="Times New Roman" pitchFamily="18" charset="0"/>
                <a:ea typeface="新細明體" charset="-120"/>
              </a:rPr>
              <a:t>&gt;trans fatty acids have markedly adverse effects on serum lipids </a:t>
            </a:r>
          </a:p>
          <a:p>
            <a:pPr>
              <a:spcBef>
                <a:spcPct val="50000"/>
              </a:spcBef>
            </a:pPr>
            <a:endParaRPr kumimoji="1" lang="en-US" sz="2400" i="1" u="sng">
              <a:latin typeface="Times New Roman" pitchFamily="18" charset="0"/>
            </a:endParaRPr>
          </a:p>
        </p:txBody>
      </p:sp>
      <p:sp>
        <p:nvSpPr>
          <p:cNvPr id="21507" name="Text Box 5"/>
          <p:cNvSpPr txBox="1">
            <a:spLocks noChangeArrowheads="1"/>
          </p:cNvSpPr>
          <p:nvPr/>
        </p:nvSpPr>
        <p:spPr bwMode="auto">
          <a:xfrm>
            <a:off x="457200" y="533400"/>
            <a:ext cx="7315200" cy="366713"/>
          </a:xfrm>
          <a:prstGeom prst="rect">
            <a:avLst/>
          </a:prstGeom>
          <a:noFill/>
          <a:ln w="9525">
            <a:noFill/>
            <a:miter lim="800000"/>
            <a:headEnd/>
            <a:tailEnd/>
          </a:ln>
        </p:spPr>
        <p:txBody>
          <a:bodyPr>
            <a:spAutoFit/>
          </a:bodyPr>
          <a:lstStyle/>
          <a:p>
            <a:pPr>
              <a:spcBef>
                <a:spcPct val="50000"/>
              </a:spcBef>
            </a:pPr>
            <a:r>
              <a:rPr lang="en-US" b="1" i="1" u="sng">
                <a:latin typeface="Trebuchet MS" pitchFamily="34" charset="0"/>
              </a:rPr>
              <a:t>Physiological effects of trans fatty acids  continued…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 y="838200"/>
            <a:ext cx="7772400" cy="5359400"/>
          </a:xfrm>
          <a:prstGeom prst="rect">
            <a:avLst/>
          </a:prstGeom>
          <a:noFill/>
          <a:ln w="9525">
            <a:noFill/>
            <a:miter lim="800000"/>
            <a:headEnd/>
            <a:tailEnd/>
          </a:ln>
        </p:spPr>
        <p:txBody>
          <a:bodyPr>
            <a:spAutoFit/>
          </a:bodyPr>
          <a:lstStyle/>
          <a:p>
            <a:pPr>
              <a:spcBef>
                <a:spcPct val="50000"/>
              </a:spcBef>
            </a:pPr>
            <a:endParaRPr lang="en-US" sz="2800" b="1" i="1" u="sng">
              <a:latin typeface="Trebuchet MS" pitchFamily="34" charset="0"/>
            </a:endParaRPr>
          </a:p>
          <a:p>
            <a:pPr>
              <a:spcBef>
                <a:spcPct val="50000"/>
              </a:spcBef>
            </a:pPr>
            <a:r>
              <a:rPr lang="en-US" sz="2800" b="1" i="1" u="sng">
                <a:latin typeface="Trebuchet MS" pitchFamily="34" charset="0"/>
              </a:rPr>
              <a:t>Systemic inflammation—</a:t>
            </a:r>
          </a:p>
          <a:p>
            <a:endParaRPr kumimoji="1" lang="en-US" altLang="zh-TW" sz="2400">
              <a:latin typeface="Times New Roman" pitchFamily="18" charset="0"/>
              <a:ea typeface="新細明體" charset="-120"/>
            </a:endParaRPr>
          </a:p>
          <a:p>
            <a:r>
              <a:rPr kumimoji="1" lang="en-US" altLang="zh-TW" sz="2400">
                <a:latin typeface="Times New Roman" pitchFamily="18" charset="0"/>
                <a:ea typeface="新細明體" charset="-120"/>
              </a:rPr>
              <a:t>inflammation: an independent risk factor for atherosclerosis, sudden death from cardiac causes, diabetes, and heart failure</a:t>
            </a:r>
          </a:p>
          <a:p>
            <a:r>
              <a:rPr kumimoji="1" lang="en-US" altLang="zh-TW" sz="2400">
                <a:latin typeface="Times New Roman" pitchFamily="18" charset="0"/>
                <a:ea typeface="新細明體" charset="-120"/>
              </a:rPr>
              <a:t>the inflammatory effects of trans fats may account in part for their effects on cardiovascular health</a:t>
            </a:r>
          </a:p>
          <a:p>
            <a:endParaRPr kumimoji="1" lang="en-US" altLang="zh-TW" sz="2400">
              <a:latin typeface="Times New Roman" pitchFamily="18" charset="0"/>
              <a:ea typeface="新細明體" charset="-120"/>
            </a:endParaRPr>
          </a:p>
          <a:p>
            <a:r>
              <a:rPr kumimoji="1" lang="en-US" altLang="zh-TW" sz="2400">
                <a:latin typeface="Times New Roman" pitchFamily="18" charset="0"/>
                <a:ea typeface="新細明體" charset="-120"/>
              </a:rPr>
              <a:t>For example, </a:t>
            </a:r>
            <a:br>
              <a:rPr kumimoji="1" lang="en-US" altLang="zh-TW" sz="2400">
                <a:latin typeface="Times New Roman" pitchFamily="18" charset="0"/>
                <a:ea typeface="新細明體" charset="-120"/>
              </a:rPr>
            </a:br>
            <a:r>
              <a:rPr kumimoji="1" lang="en-US" altLang="zh-TW" sz="2400">
                <a:latin typeface="Times New Roman" pitchFamily="18" charset="0"/>
                <a:ea typeface="新細明體" charset="-120"/>
              </a:rPr>
              <a:t>the difference in C-reactive protein levels ;</a:t>
            </a:r>
            <a:br>
              <a:rPr kumimoji="1" lang="en-US" altLang="zh-TW" sz="2400">
                <a:latin typeface="Times New Roman" pitchFamily="18" charset="0"/>
                <a:ea typeface="新細明體" charset="-120"/>
              </a:rPr>
            </a:br>
            <a:r>
              <a:rPr kumimoji="1" lang="en-US" altLang="zh-TW" sz="2400">
                <a:latin typeface="Times New Roman" pitchFamily="18" charset="0"/>
                <a:ea typeface="新細明體" charset="-120"/>
              </a:rPr>
              <a:t> 2.1 percent vs 0.9 percent intake: an increase in cardiovascular risk of approximately 30 percent.</a:t>
            </a:r>
          </a:p>
          <a:p>
            <a:pPr>
              <a:spcBef>
                <a:spcPct val="50000"/>
              </a:spcBef>
            </a:pPr>
            <a:endParaRPr lang="en-US" sz="2400" b="1" i="1" u="sng">
              <a:latin typeface="Times New Roman" pitchFamily="18" charset="0"/>
            </a:endParaRPr>
          </a:p>
        </p:txBody>
      </p:sp>
      <p:sp>
        <p:nvSpPr>
          <p:cNvPr id="22531" name="Text Box 6"/>
          <p:cNvSpPr txBox="1">
            <a:spLocks noChangeArrowheads="1"/>
          </p:cNvSpPr>
          <p:nvPr/>
        </p:nvSpPr>
        <p:spPr bwMode="auto">
          <a:xfrm>
            <a:off x="0" y="381000"/>
            <a:ext cx="8001000" cy="366713"/>
          </a:xfrm>
          <a:prstGeom prst="rect">
            <a:avLst/>
          </a:prstGeom>
          <a:noFill/>
          <a:ln w="9525">
            <a:noFill/>
            <a:miter lim="800000"/>
            <a:headEnd/>
            <a:tailEnd/>
          </a:ln>
        </p:spPr>
        <p:txBody>
          <a:bodyPr>
            <a:spAutoFit/>
          </a:bodyPr>
          <a:lstStyle/>
          <a:p>
            <a:pPr>
              <a:spcBef>
                <a:spcPct val="50000"/>
              </a:spcBef>
            </a:pPr>
            <a:r>
              <a:rPr lang="en-US" b="1" i="1" u="sng">
                <a:latin typeface="Trebuchet MS" pitchFamily="34" charset="0"/>
              </a:rPr>
              <a:t>Physiological effects of trans fatty acids  continued…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altLang="zh-TW" sz="2800" i="1" u="sng">
                <a:solidFill>
                  <a:schemeClr val="tx1"/>
                </a:solidFill>
                <a:latin typeface="Times New Roman" pitchFamily="18" charset="0"/>
                <a:ea typeface="新細明體" charset="-120"/>
              </a:rPr>
              <a:t/>
            </a:r>
            <a:br>
              <a:rPr lang="en-US" altLang="zh-TW" sz="2800" i="1" u="sng">
                <a:solidFill>
                  <a:schemeClr val="tx1"/>
                </a:solidFill>
                <a:latin typeface="Times New Roman" pitchFamily="18" charset="0"/>
                <a:ea typeface="新細明體" charset="-120"/>
              </a:rPr>
            </a:br>
            <a:r>
              <a:rPr lang="en-US" altLang="zh-TW" sz="2800" i="1" u="sng">
                <a:solidFill>
                  <a:schemeClr val="tx1"/>
                </a:solidFill>
                <a:latin typeface="Times New Roman" pitchFamily="18" charset="0"/>
                <a:ea typeface="新細明體" charset="-120"/>
              </a:rPr>
              <a:t>ENDOTHELIAL-CELL FUNCTION--</a:t>
            </a:r>
            <a:endParaRPr lang="en-US" sz="2800" i="1" u="sng">
              <a:solidFill>
                <a:schemeClr val="tx1"/>
              </a:solidFill>
              <a:latin typeface="Times New Roman" pitchFamily="18" charset="0"/>
            </a:endParaRPr>
          </a:p>
        </p:txBody>
      </p:sp>
      <p:sp>
        <p:nvSpPr>
          <p:cNvPr id="23555" name="Text Box 4"/>
          <p:cNvSpPr txBox="1">
            <a:spLocks noChangeArrowheads="1"/>
          </p:cNvSpPr>
          <p:nvPr/>
        </p:nvSpPr>
        <p:spPr bwMode="auto">
          <a:xfrm>
            <a:off x="533400" y="1828800"/>
            <a:ext cx="7543800" cy="1917700"/>
          </a:xfrm>
          <a:prstGeom prst="rect">
            <a:avLst/>
          </a:prstGeom>
          <a:noFill/>
          <a:ln w="9525">
            <a:noFill/>
            <a:miter lim="800000"/>
            <a:headEnd/>
            <a:tailEnd/>
          </a:ln>
        </p:spPr>
        <p:txBody>
          <a:bodyPr>
            <a:spAutoFit/>
          </a:bodyPr>
          <a:lstStyle/>
          <a:p>
            <a:pPr>
              <a:spcBef>
                <a:spcPct val="50000"/>
              </a:spcBef>
            </a:pPr>
            <a:r>
              <a:rPr kumimoji="1" lang="en-US" altLang="zh-TW" sz="2400">
                <a:latin typeface="Times New Roman" pitchFamily="18" charset="0"/>
                <a:ea typeface="新細明體" charset="-120"/>
              </a:rPr>
              <a:t>increased levels of several markers of endothelial dysfunction: </a:t>
            </a:r>
            <a:br>
              <a:rPr kumimoji="1" lang="en-US" altLang="zh-TW" sz="2400">
                <a:latin typeface="Times New Roman" pitchFamily="18" charset="0"/>
                <a:ea typeface="新細明體" charset="-120"/>
              </a:rPr>
            </a:br>
            <a:r>
              <a:rPr kumimoji="1" lang="en-US" altLang="zh-TW" sz="2400">
                <a:latin typeface="Times New Roman" pitchFamily="18" charset="0"/>
                <a:ea typeface="新細明體" charset="-120"/>
              </a:rPr>
              <a:t>for eg;-</a:t>
            </a:r>
            <a:br>
              <a:rPr kumimoji="1" lang="en-US" altLang="zh-TW" sz="2400">
                <a:latin typeface="Times New Roman" pitchFamily="18" charset="0"/>
                <a:ea typeface="新細明體" charset="-120"/>
              </a:rPr>
            </a:br>
            <a:r>
              <a:rPr kumimoji="1" lang="en-US" altLang="zh-TW" sz="2400">
                <a:latin typeface="Times New Roman" pitchFamily="18" charset="0"/>
                <a:ea typeface="新細明體" charset="-120"/>
              </a:rPr>
              <a:t>soluble intercellular adhesion molecule, soluble vascular-cell adhesion molecule, and E-selectin</a:t>
            </a:r>
            <a:endParaRPr kumimoji="1" lang="en-US" sz="2400">
              <a:latin typeface="Times New Roman" pitchFamily="18" charset="0"/>
            </a:endParaRPr>
          </a:p>
        </p:txBody>
      </p:sp>
      <p:sp>
        <p:nvSpPr>
          <p:cNvPr id="23556" name="Text Box 5"/>
          <p:cNvSpPr txBox="1">
            <a:spLocks noChangeArrowheads="1"/>
          </p:cNvSpPr>
          <p:nvPr/>
        </p:nvSpPr>
        <p:spPr bwMode="auto">
          <a:xfrm>
            <a:off x="228600" y="296863"/>
            <a:ext cx="7239000" cy="366712"/>
          </a:xfrm>
          <a:prstGeom prst="rect">
            <a:avLst/>
          </a:prstGeom>
          <a:noFill/>
          <a:ln w="9525">
            <a:noFill/>
            <a:miter lim="800000"/>
            <a:headEnd/>
            <a:tailEnd/>
          </a:ln>
        </p:spPr>
        <p:txBody>
          <a:bodyPr>
            <a:spAutoFit/>
          </a:bodyPr>
          <a:lstStyle/>
          <a:p>
            <a:pPr>
              <a:spcBef>
                <a:spcPct val="50000"/>
              </a:spcBef>
            </a:pPr>
            <a:r>
              <a:rPr lang="en-US" b="1" i="1" u="sng">
                <a:latin typeface="Trebuchet MS" pitchFamily="34" charset="0"/>
              </a:rPr>
              <a:t>Physiological effects of trans fatty acids  continued…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74638"/>
            <a:ext cx="8534400" cy="715962"/>
          </a:xfrm>
        </p:spPr>
        <p:txBody>
          <a:bodyPr/>
          <a:lstStyle/>
          <a:p>
            <a:pPr eaLnBrk="1" fontAlgn="auto" hangingPunct="1">
              <a:spcAft>
                <a:spcPts val="0"/>
              </a:spcAft>
              <a:defRPr/>
            </a:pPr>
            <a:r>
              <a:rPr lang="en-US" sz="2800" i="1" u="sng">
                <a:solidFill>
                  <a:schemeClr val="folHlink"/>
                </a:solidFill>
                <a:latin typeface="Times New Roman" pitchFamily="18" charset="0"/>
              </a:rPr>
              <a:t>Polyunsaturated fatty acids;-</a:t>
            </a:r>
          </a:p>
        </p:txBody>
      </p:sp>
      <p:pic>
        <p:nvPicPr>
          <p:cNvPr id="24579" name="Picture 4" descr="tranfat4"/>
          <p:cNvPicPr>
            <a:picLocks noGrp="1" noChangeAspect="1" noChangeArrowheads="1"/>
          </p:cNvPicPr>
          <p:nvPr>
            <p:ph type="body" idx="1"/>
          </p:nvPr>
        </p:nvPicPr>
        <p:blipFill>
          <a:blip r:embed="rId2" cstate="print"/>
          <a:srcRect/>
          <a:stretch>
            <a:fillRect/>
          </a:stretch>
        </p:blipFill>
        <p:spPr>
          <a:xfrm>
            <a:off x="0" y="1371600"/>
            <a:ext cx="8077200" cy="2438400"/>
          </a:xfrm>
          <a:noFill/>
        </p:spPr>
      </p:pic>
      <p:sp>
        <p:nvSpPr>
          <p:cNvPr id="24580" name="Text Box 5"/>
          <p:cNvSpPr txBox="1">
            <a:spLocks noChangeArrowheads="1"/>
          </p:cNvSpPr>
          <p:nvPr/>
        </p:nvSpPr>
        <p:spPr bwMode="auto">
          <a:xfrm>
            <a:off x="533400" y="4191000"/>
            <a:ext cx="7696200" cy="2647950"/>
          </a:xfrm>
          <a:prstGeom prst="rect">
            <a:avLst/>
          </a:prstGeom>
          <a:noFill/>
          <a:ln w="9525">
            <a:noFill/>
            <a:miter lim="800000"/>
            <a:headEnd/>
            <a:tailEnd/>
          </a:ln>
        </p:spPr>
        <p:txBody>
          <a:bodyPr>
            <a:spAutoFit/>
          </a:bodyPr>
          <a:lstStyle/>
          <a:p>
            <a:r>
              <a:rPr lang="en-US" sz="2400">
                <a:latin typeface="Times New Roman" pitchFamily="18" charset="0"/>
              </a:rPr>
              <a:t>Polyunsaturated fatty acids (sometimes abbreviated PUFA) are those fatty acids where unsaturation occur more than two points, found in nuts and vegetable oils such as safflower, sunflower, and soybean, and in fatty fish.</a:t>
            </a:r>
          </a:p>
          <a:p>
            <a:endParaRPr lang="en-US" sz="2400">
              <a:latin typeface="Times New Roman" pitchFamily="18" charset="0"/>
            </a:endParaRPr>
          </a:p>
          <a:p>
            <a:r>
              <a:rPr lang="en-US" sz="2400">
                <a:latin typeface="Times New Roman" pitchFamily="18" charset="0"/>
              </a:rPr>
              <a:t>They possess </a:t>
            </a:r>
            <a:r>
              <a:rPr lang="en-US" sz="2400" b="1" i="1">
                <a:latin typeface="Times New Roman" pitchFamily="18" charset="0"/>
              </a:rPr>
              <a:t>protective role</a:t>
            </a:r>
            <a:r>
              <a:rPr lang="en-US" sz="2400">
                <a:latin typeface="Times New Roman" pitchFamily="18" charset="0"/>
              </a:rPr>
              <a:t> on human health.considered as beneficial for consumpmtion.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04800" y="1219200"/>
            <a:ext cx="8229600" cy="4191000"/>
          </a:xfrm>
        </p:spPr>
        <p:txBody>
          <a:bodyPr/>
          <a:lstStyle/>
          <a:p>
            <a:pPr eaLnBrk="1" hangingPunct="1">
              <a:buFont typeface="Wingdings" pitchFamily="2" charset="2"/>
              <a:buNone/>
            </a:pPr>
            <a:endParaRPr lang="en-US" sz="2400" smtClean="0">
              <a:latin typeface="Times New Roman" pitchFamily="18" charset="0"/>
            </a:endParaRPr>
          </a:p>
          <a:p>
            <a:pPr eaLnBrk="1" hangingPunct="1"/>
            <a:r>
              <a:rPr lang="en-US" sz="2400" smtClean="0">
                <a:latin typeface="Times New Roman" pitchFamily="18" charset="0"/>
              </a:rPr>
              <a:t>Increase esterification process of cholesterol &amp; prevents its absorption.</a:t>
            </a:r>
          </a:p>
          <a:p>
            <a:pPr eaLnBrk="1" hangingPunct="1"/>
            <a:r>
              <a:rPr lang="en-US" sz="2400" smtClean="0">
                <a:latin typeface="Times New Roman" pitchFamily="18" charset="0"/>
              </a:rPr>
              <a:t>By  increasing the synthesis of eicosanoids.</a:t>
            </a:r>
          </a:p>
          <a:p>
            <a:pPr eaLnBrk="1" hangingPunct="1"/>
            <a:r>
              <a:rPr lang="en-US" sz="2400" smtClean="0">
                <a:latin typeface="Times New Roman" pitchFamily="18" charset="0"/>
              </a:rPr>
              <a:t>Acts as an anti platelet aggregating factor, so decreases the chances of clot formation.</a:t>
            </a:r>
          </a:p>
          <a:p>
            <a:pPr eaLnBrk="1" hangingPunct="1"/>
            <a:r>
              <a:rPr lang="en-US" sz="2400" smtClean="0">
                <a:latin typeface="Times New Roman" pitchFamily="18" charset="0"/>
              </a:rPr>
              <a:t>Decreases the synthesis of the precursor of VLDL AND TGs.</a:t>
            </a:r>
          </a:p>
          <a:p>
            <a:pPr eaLnBrk="1" hangingPunct="1"/>
            <a:r>
              <a:rPr lang="en-US" sz="2400" smtClean="0">
                <a:latin typeface="Times New Roman" pitchFamily="18" charset="0"/>
              </a:rPr>
              <a:t>Increases clearance of LDL cholesterol.</a:t>
            </a:r>
          </a:p>
        </p:txBody>
      </p:sp>
      <p:sp>
        <p:nvSpPr>
          <p:cNvPr id="25603" name="Text Box 4"/>
          <p:cNvSpPr txBox="1">
            <a:spLocks noChangeArrowheads="1"/>
          </p:cNvSpPr>
          <p:nvPr/>
        </p:nvSpPr>
        <p:spPr bwMode="auto">
          <a:xfrm>
            <a:off x="685800" y="601663"/>
            <a:ext cx="3505200" cy="519112"/>
          </a:xfrm>
          <a:prstGeom prst="rect">
            <a:avLst/>
          </a:prstGeom>
          <a:noFill/>
          <a:ln w="9525">
            <a:noFill/>
            <a:miter lim="800000"/>
            <a:headEnd/>
            <a:tailEnd/>
          </a:ln>
        </p:spPr>
        <p:txBody>
          <a:bodyPr>
            <a:spAutoFit/>
          </a:bodyPr>
          <a:lstStyle/>
          <a:p>
            <a:pPr>
              <a:spcBef>
                <a:spcPct val="50000"/>
              </a:spcBef>
            </a:pPr>
            <a:r>
              <a:rPr lang="en-US" sz="2800" b="1" i="1" u="sng">
                <a:solidFill>
                  <a:schemeClr val="folHlink"/>
                </a:solidFill>
                <a:latin typeface="Times New Roman" pitchFamily="18" charset="0"/>
              </a:rPr>
              <a:t>PUFA continued;-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143000"/>
          </a:xfrm>
        </p:spPr>
        <p:txBody>
          <a:bodyPr/>
          <a:lstStyle/>
          <a:p>
            <a:pPr eaLnBrk="1" fontAlgn="auto" hangingPunct="1">
              <a:spcAft>
                <a:spcPts val="0"/>
              </a:spcAft>
              <a:defRPr/>
            </a:pPr>
            <a:r>
              <a:rPr lang="en-US" dirty="0" smtClean="0"/>
              <a:t>CONTENTS</a:t>
            </a:r>
            <a:endParaRPr lang="en-US" dirty="0"/>
          </a:p>
        </p:txBody>
      </p:sp>
      <p:sp>
        <p:nvSpPr>
          <p:cNvPr id="9219" name="Content Placeholder 2"/>
          <p:cNvSpPr>
            <a:spLocks noGrp="1"/>
          </p:cNvSpPr>
          <p:nvPr>
            <p:ph idx="1"/>
          </p:nvPr>
        </p:nvSpPr>
        <p:spPr>
          <a:xfrm>
            <a:off x="381000" y="1143000"/>
            <a:ext cx="7239000" cy="4846638"/>
          </a:xfrm>
        </p:spPr>
        <p:txBody>
          <a:bodyPr/>
          <a:lstStyle/>
          <a:p>
            <a:pPr eaLnBrk="1" hangingPunct="1"/>
            <a:r>
              <a:rPr lang="en-US" smtClean="0"/>
              <a:t>Introduction </a:t>
            </a:r>
          </a:p>
          <a:p>
            <a:pPr eaLnBrk="1" hangingPunct="1"/>
            <a:r>
              <a:rPr lang="en-US" smtClean="0"/>
              <a:t>Definition </a:t>
            </a:r>
          </a:p>
          <a:p>
            <a:pPr eaLnBrk="1" hangingPunct="1"/>
            <a:r>
              <a:rPr lang="en-US" smtClean="0"/>
              <a:t>Importance of Lipids </a:t>
            </a:r>
          </a:p>
          <a:p>
            <a:pPr eaLnBrk="1" hangingPunct="1"/>
            <a:r>
              <a:rPr lang="en-US" smtClean="0"/>
              <a:t>Functions  </a:t>
            </a:r>
          </a:p>
          <a:p>
            <a:pPr eaLnBrk="1" hangingPunct="1"/>
            <a:r>
              <a:rPr lang="en-US" smtClean="0"/>
              <a:t>Major Lipids Of Physiological Significance</a:t>
            </a:r>
          </a:p>
          <a:p>
            <a:pPr eaLnBrk="1" hangingPunct="1"/>
            <a:r>
              <a:rPr lang="en-US" smtClean="0"/>
              <a:t>Applications</a:t>
            </a:r>
          </a:p>
          <a:p>
            <a:pPr eaLnBrk="1" hangingPunct="1"/>
            <a:r>
              <a:rPr lang="en-US" smtClean="0"/>
              <a:t>Advantages</a:t>
            </a:r>
          </a:p>
          <a:p>
            <a:pPr eaLnBrk="1" hangingPunct="1"/>
            <a:r>
              <a:rPr lang="en-US" smtClean="0"/>
              <a:t>Disadvantages</a:t>
            </a:r>
          </a:p>
          <a:p>
            <a:pPr eaLnBrk="1" hangingPunct="1"/>
            <a:r>
              <a:rPr lang="en-US" smtClean="0"/>
              <a:t>References</a:t>
            </a:r>
          </a:p>
          <a:p>
            <a:pPr eaLnBrk="1" hangingPunct="1">
              <a:buFont typeface="Wingdings 2" pitchFamily="18" charset="2"/>
              <a:buNone/>
            </a:pPr>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04800" y="304800"/>
            <a:ext cx="8382000" cy="6324600"/>
          </a:xfrm>
        </p:spPr>
        <p:txBody>
          <a:bodyPr/>
          <a:lstStyle/>
          <a:p>
            <a:pPr eaLnBrk="1" hangingPunct="1"/>
            <a:r>
              <a:rPr lang="en-US" sz="2800" b="1" i="1" smtClean="0">
                <a:latin typeface="Times New Roman" pitchFamily="18" charset="0"/>
              </a:rPr>
              <a:t>                   </a:t>
            </a:r>
          </a:p>
        </p:txBody>
      </p:sp>
      <p:pic>
        <p:nvPicPr>
          <p:cNvPr id="26627" name="Picture 6" descr="chartepa"/>
          <p:cNvPicPr>
            <a:picLocks noChangeAspect="1" noChangeArrowheads="1"/>
          </p:cNvPicPr>
          <p:nvPr/>
        </p:nvPicPr>
        <p:blipFill>
          <a:blip r:embed="rId2" cstate="print"/>
          <a:srcRect/>
          <a:stretch>
            <a:fillRect/>
          </a:stretch>
        </p:blipFill>
        <p:spPr bwMode="auto">
          <a:xfrm>
            <a:off x="4343400" y="0"/>
            <a:ext cx="4754563" cy="6858000"/>
          </a:xfrm>
          <a:prstGeom prst="rect">
            <a:avLst/>
          </a:prstGeom>
          <a:noFill/>
          <a:ln w="9525">
            <a:noFill/>
            <a:miter lim="800000"/>
            <a:headEnd/>
            <a:tailEnd/>
          </a:ln>
        </p:spPr>
      </p:pic>
      <p:sp>
        <p:nvSpPr>
          <p:cNvPr id="26628" name="Text Box 9"/>
          <p:cNvSpPr txBox="1">
            <a:spLocks noChangeArrowheads="1"/>
          </p:cNvSpPr>
          <p:nvPr/>
        </p:nvSpPr>
        <p:spPr bwMode="auto">
          <a:xfrm>
            <a:off x="762000" y="533400"/>
            <a:ext cx="3429000" cy="519113"/>
          </a:xfrm>
          <a:prstGeom prst="rect">
            <a:avLst/>
          </a:prstGeom>
          <a:noFill/>
          <a:ln w="9525">
            <a:noFill/>
            <a:miter lim="800000"/>
            <a:headEnd/>
            <a:tailEnd/>
          </a:ln>
        </p:spPr>
        <p:txBody>
          <a:bodyPr>
            <a:spAutoFit/>
          </a:bodyPr>
          <a:lstStyle/>
          <a:p>
            <a:pPr>
              <a:spcBef>
                <a:spcPct val="50000"/>
              </a:spcBef>
            </a:pPr>
            <a:r>
              <a:rPr lang="en-US" sz="2800" b="1" i="1" u="sng">
                <a:solidFill>
                  <a:schemeClr val="folHlink"/>
                </a:solidFill>
                <a:latin typeface="Times New Roman" pitchFamily="18" charset="0"/>
              </a:rPr>
              <a:t>Omega-3-fatty acids-</a:t>
            </a:r>
          </a:p>
        </p:txBody>
      </p:sp>
      <p:sp>
        <p:nvSpPr>
          <p:cNvPr id="26629" name="Text Box 10"/>
          <p:cNvSpPr txBox="1">
            <a:spLocks noChangeArrowheads="1"/>
          </p:cNvSpPr>
          <p:nvPr/>
        </p:nvSpPr>
        <p:spPr bwMode="auto">
          <a:xfrm>
            <a:off x="457200" y="1219200"/>
            <a:ext cx="3505200" cy="5175250"/>
          </a:xfrm>
          <a:prstGeom prst="rect">
            <a:avLst/>
          </a:prstGeom>
          <a:noFill/>
          <a:ln w="9525">
            <a:noFill/>
            <a:miter lim="800000"/>
            <a:headEnd/>
            <a:tailEnd/>
          </a:ln>
        </p:spPr>
        <p:txBody>
          <a:bodyPr>
            <a:spAutoFit/>
          </a:bodyPr>
          <a:lstStyle/>
          <a:p>
            <a:r>
              <a:rPr lang="en-US" sz="2800" b="1" i="1" u="sng">
                <a:latin typeface="Times New Roman" pitchFamily="18" charset="0"/>
              </a:rPr>
              <a:t>Benefits-</a:t>
            </a:r>
          </a:p>
          <a:p>
            <a:endParaRPr lang="en-US" sz="2400">
              <a:latin typeface="Times New Roman" pitchFamily="18" charset="0"/>
            </a:endParaRPr>
          </a:p>
          <a:p>
            <a:r>
              <a:rPr lang="en-US" sz="2400">
                <a:latin typeface="Times New Roman" pitchFamily="18" charset="0"/>
              </a:rPr>
              <a:t>&gt;Lower PGE2s level</a:t>
            </a:r>
          </a:p>
          <a:p>
            <a:r>
              <a:rPr lang="en-US" sz="2400">
                <a:latin typeface="Times New Roman" pitchFamily="18" charset="0"/>
              </a:rPr>
              <a:t>&gt;Anti-inflammatory</a:t>
            </a:r>
          </a:p>
          <a:p>
            <a:r>
              <a:rPr lang="en-US" sz="2400">
                <a:latin typeface="Times New Roman" pitchFamily="18" charset="0"/>
              </a:rPr>
              <a:t>&gt;Lower triglyceride and cholesterol levels</a:t>
            </a:r>
          </a:p>
          <a:p>
            <a:r>
              <a:rPr lang="en-US" sz="2400">
                <a:latin typeface="Times New Roman" pitchFamily="18" charset="0"/>
              </a:rPr>
              <a:t>&gt;Benefits vision and &gt;brain function</a:t>
            </a:r>
          </a:p>
          <a:p>
            <a:r>
              <a:rPr lang="en-US" sz="2400">
                <a:latin typeface="Times New Roman" pitchFamily="18" charset="0"/>
              </a:rPr>
              <a:t>&gt;Decrease Skin &gt;inflammation</a:t>
            </a:r>
          </a:p>
          <a:p>
            <a:r>
              <a:rPr lang="en-US" sz="2400">
                <a:latin typeface="Times New Roman" pitchFamily="18" charset="0"/>
              </a:rPr>
              <a:t>&gt;Inhibit platelet adhesion &gt;Increase insulin sensitivity</a:t>
            </a:r>
          </a:p>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Omega-6 fatty acids-</a:t>
            </a:r>
          </a:p>
        </p:txBody>
      </p:sp>
      <p:pic>
        <p:nvPicPr>
          <p:cNvPr id="27651" name="Picture 5" descr="linoleic"/>
          <p:cNvPicPr>
            <a:picLocks noChangeAspect="1" noChangeArrowheads="1"/>
          </p:cNvPicPr>
          <p:nvPr/>
        </p:nvPicPr>
        <p:blipFill>
          <a:blip r:embed="rId2" cstate="print"/>
          <a:srcRect/>
          <a:stretch>
            <a:fillRect/>
          </a:stretch>
        </p:blipFill>
        <p:spPr bwMode="auto">
          <a:xfrm>
            <a:off x="3733800" y="304800"/>
            <a:ext cx="5410200" cy="5943600"/>
          </a:xfrm>
          <a:prstGeom prst="rect">
            <a:avLst/>
          </a:prstGeom>
          <a:noFill/>
          <a:ln w="9525">
            <a:noFill/>
            <a:miter lim="800000"/>
            <a:headEnd/>
            <a:tailEnd/>
          </a:ln>
        </p:spPr>
      </p:pic>
      <p:sp>
        <p:nvSpPr>
          <p:cNvPr id="27652" name="Text Box 5"/>
          <p:cNvSpPr txBox="1">
            <a:spLocks noChangeArrowheads="1"/>
          </p:cNvSpPr>
          <p:nvPr/>
        </p:nvSpPr>
        <p:spPr bwMode="auto">
          <a:xfrm>
            <a:off x="457200" y="1524000"/>
            <a:ext cx="3352800" cy="1004888"/>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Linoleic fatty acid</a:t>
            </a:r>
          </a:p>
          <a:p>
            <a:pPr>
              <a:spcBef>
                <a:spcPct val="50000"/>
              </a:spcBef>
            </a:pPr>
            <a:r>
              <a:rPr lang="en-US" sz="2400">
                <a:latin typeface="Times New Roman" pitchFamily="18" charset="0"/>
              </a:rPr>
              <a:t>Arachidonic acid</a:t>
            </a:r>
          </a:p>
        </p:txBody>
      </p:sp>
      <p:sp>
        <p:nvSpPr>
          <p:cNvPr id="27653" name="Text Box 6"/>
          <p:cNvSpPr txBox="1">
            <a:spLocks noChangeArrowheads="1"/>
          </p:cNvSpPr>
          <p:nvPr/>
        </p:nvSpPr>
        <p:spPr bwMode="auto">
          <a:xfrm>
            <a:off x="457200" y="2590800"/>
            <a:ext cx="2971800" cy="3743325"/>
          </a:xfrm>
          <a:prstGeom prst="rect">
            <a:avLst/>
          </a:prstGeom>
          <a:noFill/>
          <a:ln w="9525">
            <a:noFill/>
            <a:miter lim="800000"/>
            <a:headEnd/>
            <a:tailEnd/>
          </a:ln>
        </p:spPr>
        <p:txBody>
          <a:bodyPr>
            <a:spAutoFit/>
          </a:bodyPr>
          <a:lstStyle/>
          <a:p>
            <a:pPr>
              <a:spcBef>
                <a:spcPct val="50000"/>
              </a:spcBef>
            </a:pPr>
            <a:r>
              <a:rPr lang="en-US" sz="2400" b="1" i="1" u="sng">
                <a:latin typeface="Times New Roman" pitchFamily="18" charset="0"/>
              </a:rPr>
              <a:t>Benefits-</a:t>
            </a:r>
          </a:p>
          <a:p>
            <a:r>
              <a:rPr lang="en-US" sz="2400">
                <a:latin typeface="Times New Roman" pitchFamily="18" charset="0"/>
              </a:rPr>
              <a:t>Platelet aggregation, cardiovascular diseases, and inflammation.</a:t>
            </a:r>
          </a:p>
          <a:p>
            <a:r>
              <a:rPr lang="en-US" sz="2400">
                <a:latin typeface="Times New Roman" pitchFamily="18" charset="0"/>
              </a:rPr>
              <a:t>Reduce the symptoms of eczema and psoriasis.</a:t>
            </a:r>
          </a:p>
          <a:p>
            <a:r>
              <a:rPr lang="en-US" sz="2400">
                <a:latin typeface="Times New Roman" pitchFamily="18" charset="0"/>
              </a:rPr>
              <a:t>Clear up different types of acne.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7239000" cy="1143000"/>
          </a:xfrm>
        </p:spPr>
        <p:txBody>
          <a:bodyPr/>
          <a:lstStyle/>
          <a:p>
            <a:pPr eaLnBrk="1" fontAlgn="auto" hangingPunct="1">
              <a:spcAft>
                <a:spcPts val="0"/>
              </a:spcAft>
              <a:defRPr/>
            </a:pPr>
            <a:r>
              <a:rPr lang="en-US" sz="2800" i="1" u="sng" dirty="0" err="1">
                <a:solidFill>
                  <a:schemeClr val="folHlink"/>
                </a:solidFill>
                <a:latin typeface="Times New Roman" pitchFamily="18" charset="0"/>
              </a:rPr>
              <a:t>Eicosanoids</a:t>
            </a:r>
            <a:r>
              <a:rPr lang="en-US" sz="2800" i="1" u="sng" dirty="0">
                <a:solidFill>
                  <a:schemeClr val="folHlink"/>
                </a:solidFill>
                <a:latin typeface="Times New Roman" pitchFamily="18" charset="0"/>
              </a:rPr>
              <a:t>;-</a:t>
            </a:r>
          </a:p>
        </p:txBody>
      </p:sp>
      <p:sp>
        <p:nvSpPr>
          <p:cNvPr id="28675" name="Rectangle 3"/>
          <p:cNvSpPr>
            <a:spLocks noGrp="1" noChangeArrowheads="1"/>
          </p:cNvSpPr>
          <p:nvPr>
            <p:ph type="body" idx="1"/>
          </p:nvPr>
        </p:nvSpPr>
        <p:spPr>
          <a:xfrm>
            <a:off x="152400" y="1219200"/>
            <a:ext cx="8382000" cy="5334000"/>
          </a:xfrm>
        </p:spPr>
        <p:txBody>
          <a:bodyPr/>
          <a:lstStyle/>
          <a:p>
            <a:pPr eaLnBrk="1" hangingPunct="1"/>
            <a:r>
              <a:rPr lang="en-US" sz="2400" smtClean="0">
                <a:latin typeface="Times New Roman" pitchFamily="18" charset="0"/>
              </a:rPr>
              <a:t>These compounds are derived from long chain polyenoic </a:t>
            </a:r>
          </a:p>
          <a:p>
            <a:pPr eaLnBrk="1" hangingPunct="1">
              <a:buFont typeface="Wingdings 2" pitchFamily="18" charset="2"/>
              <a:buNone/>
            </a:pPr>
            <a:r>
              <a:rPr lang="en-US" sz="2400" smtClean="0">
                <a:latin typeface="Times New Roman" pitchFamily="18" charset="0"/>
              </a:rPr>
              <a:t>     fatty acids (20-carbon).</a:t>
            </a:r>
          </a:p>
          <a:p>
            <a:pPr eaLnBrk="1" hangingPunct="1"/>
            <a:r>
              <a:rPr lang="en-US" sz="2400" b="1" i="1" u="sng" smtClean="0">
                <a:latin typeface="Times New Roman" pitchFamily="18" charset="0"/>
              </a:rPr>
              <a:t>Examples of eicosanoids</a:t>
            </a:r>
            <a:r>
              <a:rPr lang="en-US" sz="2400" smtClean="0">
                <a:latin typeface="Times New Roman" pitchFamily="18" charset="0"/>
              </a:rPr>
              <a:t>;-</a:t>
            </a:r>
          </a:p>
          <a:p>
            <a:pPr eaLnBrk="1" hangingPunct="1"/>
            <a:r>
              <a:rPr lang="en-US" sz="2400" smtClean="0">
                <a:latin typeface="Times New Roman" pitchFamily="18" charset="0"/>
              </a:rPr>
              <a:t>Prostaglandins.</a:t>
            </a:r>
          </a:p>
          <a:p>
            <a:pPr eaLnBrk="1" hangingPunct="1"/>
            <a:r>
              <a:rPr lang="en-US" sz="2400" smtClean="0">
                <a:latin typeface="Times New Roman" pitchFamily="18" charset="0"/>
              </a:rPr>
              <a:t>Prostacyclines,</a:t>
            </a:r>
          </a:p>
          <a:p>
            <a:pPr eaLnBrk="1" hangingPunct="1"/>
            <a:r>
              <a:rPr lang="en-US" sz="2400" smtClean="0">
                <a:latin typeface="Times New Roman" pitchFamily="18" charset="0"/>
              </a:rPr>
              <a:t>Thromboxanes</a:t>
            </a:r>
          </a:p>
          <a:p>
            <a:pPr eaLnBrk="1" hangingPunct="1"/>
            <a:r>
              <a:rPr lang="en-US" sz="2400" smtClean="0">
                <a:latin typeface="Times New Roman" pitchFamily="18" charset="0"/>
              </a:rPr>
              <a:t>Leukotrienes</a:t>
            </a:r>
          </a:p>
          <a:p>
            <a:pPr eaLnBrk="1" hangingPunct="1"/>
            <a:r>
              <a:rPr lang="en-US" sz="2400" smtClean="0">
                <a:latin typeface="Times New Roman" pitchFamily="18" charset="0"/>
              </a:rPr>
              <a:t>lipoxins</a:t>
            </a:r>
          </a:p>
        </p:txBody>
      </p:sp>
      <p:sp>
        <p:nvSpPr>
          <p:cNvPr id="28676" name="Text Box 4"/>
          <p:cNvSpPr txBox="1">
            <a:spLocks noChangeArrowheads="1"/>
          </p:cNvSpPr>
          <p:nvPr/>
        </p:nvSpPr>
        <p:spPr bwMode="auto">
          <a:xfrm>
            <a:off x="4343400" y="1981200"/>
            <a:ext cx="4114800" cy="4114800"/>
          </a:xfrm>
          <a:prstGeom prst="rect">
            <a:avLst/>
          </a:prstGeom>
          <a:noFill/>
          <a:ln w="9525">
            <a:noFill/>
            <a:miter lim="800000"/>
            <a:headEnd/>
            <a:tailEnd/>
          </a:ln>
        </p:spPr>
        <p:txBody>
          <a:bodyPr>
            <a:spAutoFit/>
          </a:bodyPr>
          <a:lstStyle/>
          <a:p>
            <a:pPr lvl="1"/>
            <a:r>
              <a:rPr lang="en-US" sz="2400" b="1" i="1" u="sng">
                <a:latin typeface="Times New Roman" pitchFamily="18" charset="0"/>
              </a:rPr>
              <a:t>They have</a:t>
            </a:r>
            <a:r>
              <a:rPr lang="en-US" sz="2400" b="1" i="1" u="sng">
                <a:solidFill>
                  <a:srgbClr val="000099"/>
                </a:solidFill>
                <a:latin typeface="Times New Roman" pitchFamily="18" charset="0"/>
              </a:rPr>
              <a:t> roles</a:t>
            </a:r>
            <a:r>
              <a:rPr lang="en-US" sz="2400" b="1" i="1" u="sng">
                <a:solidFill>
                  <a:srgbClr val="FF0000"/>
                </a:solidFill>
                <a:latin typeface="Times New Roman" pitchFamily="18" charset="0"/>
              </a:rPr>
              <a:t> </a:t>
            </a:r>
            <a:r>
              <a:rPr lang="en-US" sz="2400" b="1" i="1" u="sng">
                <a:latin typeface="Times New Roman" pitchFamily="18" charset="0"/>
              </a:rPr>
              <a:t>in:</a:t>
            </a:r>
          </a:p>
          <a:p>
            <a:pPr lvl="1"/>
            <a:r>
              <a:rPr lang="en-US" sz="2000">
                <a:latin typeface="Times New Roman" pitchFamily="18" charset="0"/>
              </a:rPr>
              <a:t>Inflammation</a:t>
            </a:r>
          </a:p>
          <a:p>
            <a:pPr lvl="1"/>
            <a:r>
              <a:rPr lang="en-US" sz="2000">
                <a:latin typeface="Times New Roman" pitchFamily="18" charset="0"/>
              </a:rPr>
              <a:t>Fever</a:t>
            </a:r>
          </a:p>
          <a:p>
            <a:pPr lvl="1"/>
            <a:r>
              <a:rPr lang="en-US" sz="2000">
                <a:latin typeface="Times New Roman" pitchFamily="18" charset="0"/>
              </a:rPr>
              <a:t>Regulation of blood pressure</a:t>
            </a:r>
          </a:p>
          <a:p>
            <a:pPr lvl="1"/>
            <a:r>
              <a:rPr lang="en-US" sz="2000">
                <a:latin typeface="Times New Roman" pitchFamily="18" charset="0"/>
              </a:rPr>
              <a:t>Blood viscosity</a:t>
            </a:r>
          </a:p>
          <a:p>
            <a:pPr lvl="1"/>
            <a:r>
              <a:rPr lang="en-US" sz="2000">
                <a:latin typeface="Times New Roman" pitchFamily="18" charset="0"/>
              </a:rPr>
              <a:t>Male fertility</a:t>
            </a:r>
          </a:p>
          <a:p>
            <a:pPr lvl="1"/>
            <a:r>
              <a:rPr lang="en-US" sz="2000">
                <a:latin typeface="Times New Roman" pitchFamily="18" charset="0"/>
              </a:rPr>
              <a:t>Female conception</a:t>
            </a:r>
          </a:p>
          <a:p>
            <a:pPr lvl="1"/>
            <a:r>
              <a:rPr lang="en-US" sz="2000">
                <a:latin typeface="Times New Roman" pitchFamily="18" charset="0"/>
              </a:rPr>
              <a:t>Muscle cotraction</a:t>
            </a:r>
          </a:p>
          <a:p>
            <a:pPr lvl="1"/>
            <a:r>
              <a:rPr lang="en-US" sz="2000">
                <a:latin typeface="Times New Roman" pitchFamily="18" charset="0"/>
              </a:rPr>
              <a:t>Blood clotting</a:t>
            </a:r>
          </a:p>
          <a:p>
            <a:pPr lvl="1"/>
            <a:r>
              <a:rPr lang="en-US" sz="2000">
                <a:latin typeface="Times New Roman" pitchFamily="18" charset="0"/>
              </a:rPr>
              <a:t>Tissue growth</a:t>
            </a:r>
          </a:p>
          <a:p>
            <a:pPr lvl="1"/>
            <a:r>
              <a:rPr lang="en-US" sz="2000">
                <a:latin typeface="Times New Roman" pitchFamily="18" charset="0"/>
              </a:rPr>
              <a:t>Regulation of sleep/wake cycle</a:t>
            </a:r>
          </a:p>
          <a:p>
            <a:pPr lvl="1"/>
            <a:r>
              <a:rPr lang="en-US" sz="2000">
                <a:latin typeface="Times New Roman" pitchFamily="18" charset="0"/>
              </a:rPr>
              <a:t>Bronchocostriction</a:t>
            </a:r>
          </a:p>
          <a:p>
            <a:pPr lvl="1"/>
            <a:r>
              <a:rPr lang="en-US" sz="2000">
                <a:latin typeface="Times New Roman" pitchFamily="18" charset="0"/>
              </a:rPr>
              <a:t>Asthma.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Triglycerides;-</a:t>
            </a:r>
            <a:br>
              <a:rPr lang="en-US" sz="2800" i="1" u="sng">
                <a:solidFill>
                  <a:schemeClr val="folHlink"/>
                </a:solidFill>
                <a:latin typeface="Times New Roman" pitchFamily="18" charset="0"/>
              </a:rPr>
            </a:br>
            <a:endParaRPr lang="en-US" sz="2800" i="1" u="sng">
              <a:solidFill>
                <a:schemeClr val="folHlink"/>
              </a:solidFill>
              <a:latin typeface="Times New Roman" pitchFamily="18" charset="0"/>
            </a:endParaRPr>
          </a:p>
        </p:txBody>
      </p:sp>
      <p:pic>
        <p:nvPicPr>
          <p:cNvPr id="29699" name="Picture 4" descr="slide_6-3"/>
          <p:cNvPicPr>
            <a:picLocks noGrp="1" noChangeAspect="1" noChangeArrowheads="1"/>
          </p:cNvPicPr>
          <p:nvPr>
            <p:ph type="body" idx="1"/>
          </p:nvPr>
        </p:nvPicPr>
        <p:blipFill>
          <a:blip r:embed="rId2" cstate="print"/>
          <a:srcRect b="9312"/>
          <a:stretch>
            <a:fillRect/>
          </a:stretch>
        </p:blipFill>
        <p:spPr>
          <a:xfrm>
            <a:off x="4495800" y="838200"/>
            <a:ext cx="2667000" cy="2286000"/>
          </a:xfrm>
          <a:noFill/>
        </p:spPr>
      </p:pic>
      <p:sp>
        <p:nvSpPr>
          <p:cNvPr id="29700" name="Text Box 5"/>
          <p:cNvSpPr txBox="1">
            <a:spLocks noChangeArrowheads="1"/>
          </p:cNvSpPr>
          <p:nvPr/>
        </p:nvSpPr>
        <p:spPr bwMode="auto">
          <a:xfrm>
            <a:off x="457200" y="1752600"/>
            <a:ext cx="5029200" cy="4430713"/>
          </a:xfrm>
          <a:prstGeom prst="rect">
            <a:avLst/>
          </a:prstGeom>
          <a:noFill/>
          <a:ln w="9525">
            <a:noFill/>
            <a:miter lim="800000"/>
            <a:headEnd/>
            <a:tailEnd/>
          </a:ln>
        </p:spPr>
        <p:txBody>
          <a:bodyPr>
            <a:spAutoFit/>
          </a:bodyPr>
          <a:lstStyle/>
          <a:p>
            <a:r>
              <a:rPr lang="en-US" sz="2400" b="1" i="1" u="sng">
                <a:latin typeface="Times New Roman" pitchFamily="18" charset="0"/>
              </a:rPr>
              <a:t>Structure</a:t>
            </a:r>
          </a:p>
          <a:p>
            <a:pPr lvl="1"/>
            <a:r>
              <a:rPr lang="en-US" sz="2400">
                <a:latin typeface="Times New Roman" pitchFamily="18" charset="0"/>
              </a:rPr>
              <a:t>Glycerol + 3 fatty acids</a:t>
            </a:r>
          </a:p>
          <a:p>
            <a:endParaRPr lang="en-US" sz="2400" b="1" i="1" u="sng">
              <a:latin typeface="Times New Roman" pitchFamily="18" charset="0"/>
            </a:endParaRPr>
          </a:p>
          <a:p>
            <a:r>
              <a:rPr lang="en-US" sz="2400" b="1" i="1" u="sng">
                <a:latin typeface="Times New Roman" pitchFamily="18" charset="0"/>
              </a:rPr>
              <a:t>Functions</a:t>
            </a:r>
          </a:p>
          <a:p>
            <a:pPr lvl="1"/>
            <a:r>
              <a:rPr lang="en-US" sz="2400">
                <a:latin typeface="Times New Roman" pitchFamily="18" charset="0"/>
              </a:rPr>
              <a:t>Energy source--9 kcals per gram</a:t>
            </a:r>
          </a:p>
          <a:p>
            <a:pPr lvl="1"/>
            <a:r>
              <a:rPr lang="en-US" sz="2400">
                <a:latin typeface="Times New Roman" pitchFamily="18" charset="0"/>
              </a:rPr>
              <a:t>Form of stored energy in adipose tissue.</a:t>
            </a:r>
          </a:p>
          <a:p>
            <a:pPr lvl="1"/>
            <a:r>
              <a:rPr lang="en-US" sz="2400">
                <a:latin typeface="Times New Roman" pitchFamily="18" charset="0"/>
              </a:rPr>
              <a:t>Insulation and protection</a:t>
            </a:r>
          </a:p>
          <a:p>
            <a:pPr lvl="1"/>
            <a:r>
              <a:rPr lang="en-US" sz="2400">
                <a:latin typeface="Times New Roman" pitchFamily="18" charset="0"/>
              </a:rPr>
              <a:t>Carrier of fat-soluble vitamins</a:t>
            </a:r>
          </a:p>
          <a:p>
            <a:pPr lvl="1"/>
            <a:r>
              <a:rPr lang="en-US" sz="2400">
                <a:latin typeface="Times New Roman" pitchFamily="18" charset="0"/>
              </a:rPr>
              <a:t>Sensory properties in food</a:t>
            </a:r>
          </a:p>
          <a:p>
            <a:pPr lvl="1"/>
            <a:endParaRPr lang="en-US"/>
          </a:p>
          <a:p>
            <a:pPr>
              <a:spcBef>
                <a:spcPct val="50000"/>
              </a:spcBef>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33475"/>
          </a:xfrm>
        </p:spPr>
        <p:txBody>
          <a:bodyPr/>
          <a:lstStyle/>
          <a:p>
            <a:pPr eaLnBrk="1" fontAlgn="auto" hangingPunct="1">
              <a:spcAft>
                <a:spcPts val="0"/>
              </a:spcAft>
              <a:defRPr/>
            </a:pPr>
            <a:r>
              <a:rPr lang="en-US" sz="3200" i="1" u="sng" dirty="0">
                <a:latin typeface="Times New Roman" pitchFamily="18" charset="0"/>
              </a:rPr>
              <a:t>Phospholipids;-  </a:t>
            </a:r>
            <a:r>
              <a:rPr lang="en-US" sz="2800" i="1" dirty="0">
                <a:latin typeface="Times New Roman" pitchFamily="18" charset="0"/>
              </a:rPr>
              <a:t>main lipid constituent of cell membrane.</a:t>
            </a:r>
          </a:p>
        </p:txBody>
      </p:sp>
      <p:pic>
        <p:nvPicPr>
          <p:cNvPr id="30723" name="Picture 4" descr="slide_06_05"/>
          <p:cNvPicPr>
            <a:picLocks noGrp="1" noChangeAspect="1" noChangeArrowheads="1"/>
          </p:cNvPicPr>
          <p:nvPr>
            <p:ph type="body" idx="1"/>
          </p:nvPr>
        </p:nvPicPr>
        <p:blipFill>
          <a:blip r:embed="rId2" cstate="print"/>
          <a:srcRect b="8807"/>
          <a:stretch>
            <a:fillRect/>
          </a:stretch>
        </p:blipFill>
        <p:spPr>
          <a:xfrm>
            <a:off x="5257800" y="2895600"/>
            <a:ext cx="2895600" cy="2362200"/>
          </a:xfrm>
          <a:noFill/>
        </p:spPr>
      </p:pic>
      <p:sp>
        <p:nvSpPr>
          <p:cNvPr id="30724" name="Text Box 5"/>
          <p:cNvSpPr txBox="1">
            <a:spLocks noChangeArrowheads="1"/>
          </p:cNvSpPr>
          <p:nvPr/>
        </p:nvSpPr>
        <p:spPr bwMode="auto">
          <a:xfrm>
            <a:off x="0" y="1676400"/>
            <a:ext cx="9144000" cy="5387975"/>
          </a:xfrm>
          <a:prstGeom prst="rect">
            <a:avLst/>
          </a:prstGeom>
          <a:noFill/>
          <a:ln w="9525">
            <a:noFill/>
            <a:miter lim="800000"/>
            <a:headEnd/>
            <a:tailEnd/>
          </a:ln>
        </p:spPr>
        <p:txBody>
          <a:bodyPr>
            <a:spAutoFit/>
          </a:bodyPr>
          <a:lstStyle/>
          <a:p>
            <a:r>
              <a:rPr lang="en-US" sz="2400" b="1" u="sng">
                <a:latin typeface="Times New Roman" pitchFamily="18" charset="0"/>
              </a:rPr>
              <a:t>Structure</a:t>
            </a:r>
            <a:endParaRPr lang="en-US" sz="2400" b="1">
              <a:latin typeface="Times New Roman" pitchFamily="18" charset="0"/>
            </a:endParaRPr>
          </a:p>
          <a:p>
            <a:pPr lvl="1"/>
            <a:r>
              <a:rPr lang="en-US" sz="2400">
                <a:latin typeface="Times New Roman" pitchFamily="18" charset="0"/>
              </a:rPr>
              <a:t>Glycerol + 2 fatty acids + phosphate group</a:t>
            </a:r>
          </a:p>
          <a:p>
            <a:pPr lvl="1"/>
            <a:r>
              <a:rPr lang="en-US" sz="2400">
                <a:latin typeface="Times New Roman" pitchFamily="18" charset="0"/>
              </a:rPr>
              <a:t>also considered as derivative of ‘</a:t>
            </a:r>
            <a:r>
              <a:rPr lang="en-US" sz="2400" b="1" i="1" u="sng">
                <a:latin typeface="Times New Roman" pitchFamily="18" charset="0"/>
              </a:rPr>
              <a:t>phosphatidic acid</a:t>
            </a:r>
            <a:r>
              <a:rPr lang="en-US" sz="2400">
                <a:latin typeface="Times New Roman" pitchFamily="18" charset="0"/>
              </a:rPr>
              <a:t>’.</a:t>
            </a:r>
          </a:p>
          <a:p>
            <a:endParaRPr lang="en-US" sz="2400" b="1" u="sng">
              <a:latin typeface="Times New Roman" pitchFamily="18" charset="0"/>
            </a:endParaRPr>
          </a:p>
          <a:p>
            <a:r>
              <a:rPr lang="en-US" sz="2400" b="1" u="sng">
                <a:latin typeface="Times New Roman" pitchFamily="18" charset="0"/>
              </a:rPr>
              <a:t>Functions</a:t>
            </a:r>
          </a:p>
          <a:p>
            <a:pPr lvl="1"/>
            <a:r>
              <a:rPr lang="en-US" sz="2400">
                <a:latin typeface="Times New Roman" pitchFamily="18" charset="0"/>
              </a:rPr>
              <a:t>Main lipid constituent of cell membranes</a:t>
            </a:r>
          </a:p>
          <a:p>
            <a:pPr lvl="1"/>
            <a:r>
              <a:rPr lang="en-US" sz="2400">
                <a:latin typeface="Times New Roman" pitchFamily="18" charset="0"/>
              </a:rPr>
              <a:t>Lipid transport as part of lipoproteins</a:t>
            </a:r>
          </a:p>
          <a:p>
            <a:pPr lvl="1"/>
            <a:r>
              <a:rPr lang="en-US" sz="2400">
                <a:latin typeface="Times New Roman" pitchFamily="18" charset="0"/>
              </a:rPr>
              <a:t>Emulsifiers</a:t>
            </a:r>
          </a:p>
          <a:p>
            <a:pPr lvl="1"/>
            <a:r>
              <a:rPr lang="en-US" sz="2400">
                <a:latin typeface="Times New Roman" pitchFamily="18" charset="0"/>
              </a:rPr>
              <a:t>Cell signalling process.</a:t>
            </a:r>
          </a:p>
          <a:p>
            <a:pPr lvl="1"/>
            <a:r>
              <a:rPr lang="en-US" sz="2400">
                <a:latin typeface="Times New Roman" pitchFamily="18" charset="0"/>
              </a:rPr>
              <a:t>                                       phospholipids</a:t>
            </a:r>
          </a:p>
          <a:p>
            <a:pPr lvl="1"/>
            <a:endParaRPr lang="en-US" sz="2400">
              <a:latin typeface="Times New Roman" pitchFamily="18" charset="0"/>
            </a:endParaRPr>
          </a:p>
          <a:p>
            <a:pPr lvl="1"/>
            <a:endParaRPr lang="en-US" sz="2000">
              <a:latin typeface="Times New Roman" pitchFamily="18" charset="0"/>
            </a:endParaRPr>
          </a:p>
          <a:p>
            <a:pPr lvl="1"/>
            <a:r>
              <a:rPr lang="en-US" sz="2000">
                <a:latin typeface="Times New Roman" pitchFamily="18" charset="0"/>
              </a:rPr>
              <a:t>Phos.choline phos.inositol cardiolipin  lysophospholipid plasmalogens sphingomy. </a:t>
            </a:r>
          </a:p>
          <a:p>
            <a:pPr lvl="1"/>
            <a:endParaRPr lang="en-US" sz="2000">
              <a:latin typeface="Times New Roman" pitchFamily="18" charset="0"/>
            </a:endParaRPr>
          </a:p>
          <a:p>
            <a:pPr lvl="1"/>
            <a:endParaRPr lang="en-US" sz="2400">
              <a:latin typeface="Times New Roman" pitchFamily="18" charset="0"/>
            </a:endParaRPr>
          </a:p>
        </p:txBody>
      </p:sp>
      <p:sp>
        <p:nvSpPr>
          <p:cNvPr id="30725" name="Line 7"/>
          <p:cNvSpPr>
            <a:spLocks noChangeShapeType="1"/>
          </p:cNvSpPr>
          <p:nvPr/>
        </p:nvSpPr>
        <p:spPr bwMode="auto">
          <a:xfrm>
            <a:off x="4495800" y="5334000"/>
            <a:ext cx="0" cy="304800"/>
          </a:xfrm>
          <a:prstGeom prst="line">
            <a:avLst/>
          </a:prstGeom>
          <a:noFill/>
          <a:ln w="9525">
            <a:solidFill>
              <a:schemeClr val="tx1"/>
            </a:solidFill>
            <a:round/>
            <a:headEnd/>
            <a:tailEnd type="triangle" w="med" len="med"/>
          </a:ln>
        </p:spPr>
        <p:txBody>
          <a:bodyPr/>
          <a:lstStyle/>
          <a:p>
            <a:endParaRPr lang="en-US"/>
          </a:p>
        </p:txBody>
      </p:sp>
      <p:sp>
        <p:nvSpPr>
          <p:cNvPr id="30726" name="Line 9"/>
          <p:cNvSpPr>
            <a:spLocks noChangeShapeType="1"/>
          </p:cNvSpPr>
          <p:nvPr/>
        </p:nvSpPr>
        <p:spPr bwMode="auto">
          <a:xfrm>
            <a:off x="762000" y="5638800"/>
            <a:ext cx="7772400" cy="0"/>
          </a:xfrm>
          <a:prstGeom prst="line">
            <a:avLst/>
          </a:prstGeom>
          <a:noFill/>
          <a:ln w="9525">
            <a:solidFill>
              <a:schemeClr val="tx1"/>
            </a:solidFill>
            <a:round/>
            <a:headEnd/>
            <a:tailEnd/>
          </a:ln>
        </p:spPr>
        <p:txBody>
          <a:bodyPr/>
          <a:lstStyle/>
          <a:p>
            <a:endParaRPr lang="en-US"/>
          </a:p>
        </p:txBody>
      </p:sp>
      <p:sp>
        <p:nvSpPr>
          <p:cNvPr id="30727" name="Line 10"/>
          <p:cNvSpPr>
            <a:spLocks noChangeShapeType="1"/>
          </p:cNvSpPr>
          <p:nvPr/>
        </p:nvSpPr>
        <p:spPr bwMode="auto">
          <a:xfrm>
            <a:off x="762000" y="5638800"/>
            <a:ext cx="0" cy="228600"/>
          </a:xfrm>
          <a:prstGeom prst="line">
            <a:avLst/>
          </a:prstGeom>
          <a:noFill/>
          <a:ln w="9525">
            <a:solidFill>
              <a:schemeClr val="tx1"/>
            </a:solidFill>
            <a:round/>
            <a:headEnd/>
            <a:tailEnd type="triangle" w="med" len="med"/>
          </a:ln>
        </p:spPr>
        <p:txBody>
          <a:bodyPr/>
          <a:lstStyle/>
          <a:p>
            <a:endParaRPr lang="en-US"/>
          </a:p>
        </p:txBody>
      </p:sp>
      <p:sp>
        <p:nvSpPr>
          <p:cNvPr id="30728" name="Line 11"/>
          <p:cNvSpPr>
            <a:spLocks noChangeShapeType="1"/>
          </p:cNvSpPr>
          <p:nvPr/>
        </p:nvSpPr>
        <p:spPr bwMode="auto">
          <a:xfrm>
            <a:off x="2133600" y="5638800"/>
            <a:ext cx="0" cy="228600"/>
          </a:xfrm>
          <a:prstGeom prst="line">
            <a:avLst/>
          </a:prstGeom>
          <a:noFill/>
          <a:ln w="9525">
            <a:solidFill>
              <a:schemeClr val="tx1"/>
            </a:solidFill>
            <a:round/>
            <a:headEnd/>
            <a:tailEnd type="triangle" w="med" len="med"/>
          </a:ln>
        </p:spPr>
        <p:txBody>
          <a:bodyPr/>
          <a:lstStyle/>
          <a:p>
            <a:endParaRPr lang="en-US"/>
          </a:p>
        </p:txBody>
      </p:sp>
      <p:sp>
        <p:nvSpPr>
          <p:cNvPr id="30729" name="Line 12"/>
          <p:cNvSpPr>
            <a:spLocks noChangeShapeType="1"/>
          </p:cNvSpPr>
          <p:nvPr/>
        </p:nvSpPr>
        <p:spPr bwMode="auto">
          <a:xfrm>
            <a:off x="3733800" y="5638800"/>
            <a:ext cx="0" cy="304800"/>
          </a:xfrm>
          <a:prstGeom prst="line">
            <a:avLst/>
          </a:prstGeom>
          <a:noFill/>
          <a:ln w="9525">
            <a:solidFill>
              <a:schemeClr val="tx1"/>
            </a:solidFill>
            <a:round/>
            <a:headEnd/>
            <a:tailEnd type="triangle" w="med" len="med"/>
          </a:ln>
        </p:spPr>
        <p:txBody>
          <a:bodyPr/>
          <a:lstStyle/>
          <a:p>
            <a:endParaRPr lang="en-US"/>
          </a:p>
        </p:txBody>
      </p:sp>
      <p:sp>
        <p:nvSpPr>
          <p:cNvPr id="30730" name="Line 13"/>
          <p:cNvSpPr>
            <a:spLocks noChangeShapeType="1"/>
          </p:cNvSpPr>
          <p:nvPr/>
        </p:nvSpPr>
        <p:spPr bwMode="auto">
          <a:xfrm>
            <a:off x="5257800" y="5638800"/>
            <a:ext cx="0" cy="304800"/>
          </a:xfrm>
          <a:prstGeom prst="line">
            <a:avLst/>
          </a:prstGeom>
          <a:noFill/>
          <a:ln w="9525">
            <a:solidFill>
              <a:schemeClr val="tx1"/>
            </a:solidFill>
            <a:round/>
            <a:headEnd/>
            <a:tailEnd type="triangle" w="med" len="med"/>
          </a:ln>
        </p:spPr>
        <p:txBody>
          <a:bodyPr/>
          <a:lstStyle/>
          <a:p>
            <a:endParaRPr lang="en-US"/>
          </a:p>
        </p:txBody>
      </p:sp>
      <p:sp>
        <p:nvSpPr>
          <p:cNvPr id="30731" name="Line 14"/>
          <p:cNvSpPr>
            <a:spLocks noChangeShapeType="1"/>
          </p:cNvSpPr>
          <p:nvPr/>
        </p:nvSpPr>
        <p:spPr bwMode="auto">
          <a:xfrm>
            <a:off x="6629400" y="5638800"/>
            <a:ext cx="0" cy="304800"/>
          </a:xfrm>
          <a:prstGeom prst="line">
            <a:avLst/>
          </a:prstGeom>
          <a:noFill/>
          <a:ln w="9525">
            <a:solidFill>
              <a:schemeClr val="tx1"/>
            </a:solidFill>
            <a:round/>
            <a:headEnd/>
            <a:tailEnd type="triangle" w="med" len="med"/>
          </a:ln>
        </p:spPr>
        <p:txBody>
          <a:bodyPr/>
          <a:lstStyle/>
          <a:p>
            <a:endParaRPr lang="en-US"/>
          </a:p>
        </p:txBody>
      </p:sp>
      <p:sp>
        <p:nvSpPr>
          <p:cNvPr id="30732" name="Line 15"/>
          <p:cNvSpPr>
            <a:spLocks noChangeShapeType="1"/>
          </p:cNvSpPr>
          <p:nvPr/>
        </p:nvSpPr>
        <p:spPr bwMode="auto">
          <a:xfrm>
            <a:off x="8534400" y="5638800"/>
            <a:ext cx="0" cy="304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0075"/>
            <a:ext cx="8229600" cy="731838"/>
          </a:xfrm>
        </p:spPr>
        <p:txBody>
          <a:bodyPr>
            <a:normAutofit fontScale="90000"/>
          </a:bodyPr>
          <a:lstStyle/>
          <a:p>
            <a:pPr eaLnBrk="1" fontAlgn="auto" hangingPunct="1">
              <a:spcAft>
                <a:spcPts val="0"/>
              </a:spcAft>
              <a:defRPr/>
            </a:pPr>
            <a:r>
              <a:rPr lang="en-US" sz="2800" i="1" u="sng">
                <a:latin typeface="Times New Roman" pitchFamily="18" charset="0"/>
              </a:rPr>
              <a:t>Sterols</a:t>
            </a:r>
            <a:r>
              <a:rPr lang="en-US" sz="4000">
                <a:latin typeface="Times New Roman" pitchFamily="18" charset="0"/>
              </a:rPr>
              <a:t>;-</a:t>
            </a:r>
            <a:br>
              <a:rPr lang="en-US" sz="4000">
                <a:latin typeface="Times New Roman" pitchFamily="18" charset="0"/>
              </a:rPr>
            </a:br>
            <a:endParaRPr lang="en-US" sz="4000">
              <a:latin typeface="Times New Roman" pitchFamily="18" charset="0"/>
            </a:endParaRPr>
          </a:p>
        </p:txBody>
      </p:sp>
      <p:pic>
        <p:nvPicPr>
          <p:cNvPr id="31747" name="Picture 4"/>
          <p:cNvPicPr>
            <a:picLocks noGrp="1" noChangeAspect="1" noChangeArrowheads="1"/>
          </p:cNvPicPr>
          <p:nvPr>
            <p:ph type="body" idx="1"/>
          </p:nvPr>
        </p:nvPicPr>
        <p:blipFill>
          <a:blip r:embed="rId2" cstate="print"/>
          <a:srcRect/>
          <a:stretch>
            <a:fillRect/>
          </a:stretch>
        </p:blipFill>
        <p:spPr>
          <a:xfrm>
            <a:off x="4267200" y="457200"/>
            <a:ext cx="3733800" cy="5145088"/>
          </a:xfrm>
          <a:noFill/>
        </p:spPr>
      </p:pic>
      <p:sp>
        <p:nvSpPr>
          <p:cNvPr id="31748" name="Text Box 5"/>
          <p:cNvSpPr txBox="1">
            <a:spLocks noChangeArrowheads="1"/>
          </p:cNvSpPr>
          <p:nvPr/>
        </p:nvSpPr>
        <p:spPr bwMode="auto">
          <a:xfrm>
            <a:off x="304800" y="685800"/>
            <a:ext cx="4343400" cy="6005513"/>
          </a:xfrm>
          <a:prstGeom prst="rect">
            <a:avLst/>
          </a:prstGeom>
          <a:noFill/>
          <a:ln w="9525">
            <a:noFill/>
            <a:miter lim="800000"/>
            <a:headEnd/>
            <a:tailEnd/>
          </a:ln>
        </p:spPr>
        <p:txBody>
          <a:bodyPr>
            <a:spAutoFit/>
          </a:bodyPr>
          <a:lstStyle/>
          <a:p>
            <a:pPr>
              <a:spcBef>
                <a:spcPct val="50000"/>
              </a:spcBef>
            </a:pPr>
            <a:endParaRPr lang="en-US"/>
          </a:p>
          <a:p>
            <a:pPr>
              <a:spcBef>
                <a:spcPct val="50000"/>
              </a:spcBef>
            </a:pPr>
            <a:r>
              <a:rPr lang="en-US" sz="2000">
                <a:latin typeface="Times New Roman" pitchFamily="18" charset="0"/>
              </a:rPr>
              <a:t>Steroids are the compounds contains cyclic steroid nucleus namely cyclo pentanophenanthrene ring.</a:t>
            </a:r>
          </a:p>
          <a:p>
            <a:endParaRPr lang="en-US" sz="2000">
              <a:latin typeface="Times New Roman" pitchFamily="18" charset="0"/>
            </a:endParaRPr>
          </a:p>
          <a:p>
            <a:r>
              <a:rPr lang="en-US" sz="2000" b="1" i="1" u="sng">
                <a:latin typeface="Times New Roman" pitchFamily="18" charset="0"/>
              </a:rPr>
              <a:t>Cholesterol-</a:t>
            </a:r>
          </a:p>
          <a:p>
            <a:r>
              <a:rPr lang="en-US" sz="2000">
                <a:latin typeface="Times New Roman" pitchFamily="18" charset="0"/>
              </a:rPr>
              <a:t>best known steroid because of its association with atherosclerosis and heart diseases.  </a:t>
            </a:r>
          </a:p>
          <a:p>
            <a:r>
              <a:rPr lang="en-US" sz="2000">
                <a:latin typeface="Times New Roman" pitchFamily="18" charset="0"/>
              </a:rPr>
              <a:t>Contains same steroid nucleus.</a:t>
            </a:r>
          </a:p>
          <a:p>
            <a:r>
              <a:rPr lang="en-US" sz="2000">
                <a:latin typeface="Times New Roman" pitchFamily="18" charset="0"/>
              </a:rPr>
              <a:t>Exclusively present in animals</a:t>
            </a:r>
          </a:p>
          <a:p>
            <a:endParaRPr lang="en-US" sz="2000">
              <a:latin typeface="Times New Roman" pitchFamily="18" charset="0"/>
            </a:endParaRPr>
          </a:p>
          <a:p>
            <a:r>
              <a:rPr lang="en-US" sz="2000">
                <a:latin typeface="Times New Roman" pitchFamily="18" charset="0"/>
              </a:rPr>
              <a:t>. </a:t>
            </a:r>
            <a:r>
              <a:rPr lang="en-US" sz="2000" b="1" i="1" u="sng">
                <a:latin typeface="Times New Roman" pitchFamily="18" charset="0"/>
              </a:rPr>
              <a:t>Functions;-</a:t>
            </a:r>
          </a:p>
          <a:p>
            <a:r>
              <a:rPr lang="en-US" sz="2000">
                <a:latin typeface="Times New Roman" pitchFamily="18" charset="0"/>
              </a:rPr>
              <a:t>--Bile acids</a:t>
            </a:r>
          </a:p>
          <a:p>
            <a:r>
              <a:rPr lang="en-US" sz="2000">
                <a:latin typeface="Times New Roman" pitchFamily="18" charset="0"/>
              </a:rPr>
              <a:t>– Sex hormones</a:t>
            </a:r>
          </a:p>
          <a:p>
            <a:r>
              <a:rPr lang="en-US" sz="2000">
                <a:latin typeface="Times New Roman" pitchFamily="18" charset="0"/>
              </a:rPr>
              <a:t>– Adrenal hormones</a:t>
            </a:r>
          </a:p>
          <a:p>
            <a:r>
              <a:rPr lang="en-US" sz="2000">
                <a:latin typeface="Times New Roman" pitchFamily="18" charset="0"/>
              </a:rPr>
              <a:t>– Vitamin D</a:t>
            </a:r>
          </a:p>
          <a:p>
            <a:r>
              <a:rPr lang="en-US" sz="2000">
                <a:latin typeface="Times New Roman" pitchFamily="18" charset="0"/>
              </a:rPr>
              <a:t>--Cardiac glycosides</a:t>
            </a:r>
          </a:p>
          <a:p>
            <a:endParaRPr lang="en-US" sz="2000">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0"/>
            <a:ext cx="8229600" cy="858838"/>
          </a:xfrm>
        </p:spPr>
        <p:txBody>
          <a:bodyPr/>
          <a:lstStyle/>
          <a:p>
            <a:pPr eaLnBrk="1" fontAlgn="auto" hangingPunct="1">
              <a:spcAft>
                <a:spcPts val="0"/>
              </a:spcAft>
              <a:defRPr/>
            </a:pPr>
            <a:r>
              <a:rPr lang="en-US" sz="2800" i="1" u="sng" dirty="0" err="1">
                <a:latin typeface="Times New Roman" pitchFamily="18" charset="0"/>
              </a:rPr>
              <a:t>Glycolipids</a:t>
            </a:r>
            <a:r>
              <a:rPr lang="en-US" sz="2800" i="1" u="sng" dirty="0">
                <a:latin typeface="Times New Roman" pitchFamily="18" charset="0"/>
              </a:rPr>
              <a:t>;-</a:t>
            </a:r>
          </a:p>
        </p:txBody>
      </p:sp>
      <p:sp>
        <p:nvSpPr>
          <p:cNvPr id="32771" name="Rectangle 3"/>
          <p:cNvSpPr>
            <a:spLocks noGrp="1" noChangeArrowheads="1"/>
          </p:cNvSpPr>
          <p:nvPr>
            <p:ph type="body" idx="1"/>
          </p:nvPr>
        </p:nvSpPr>
        <p:spPr>
          <a:xfrm>
            <a:off x="228600" y="990600"/>
            <a:ext cx="8686800" cy="5715000"/>
          </a:xfrm>
        </p:spPr>
        <p:txBody>
          <a:bodyPr/>
          <a:lstStyle/>
          <a:p>
            <a:pPr eaLnBrk="1" hangingPunct="1"/>
            <a:r>
              <a:rPr lang="en-US" sz="2400" smtClean="0">
                <a:latin typeface="Times New Roman" pitchFamily="18" charset="0"/>
              </a:rPr>
              <a:t>--widely distributed in the body</a:t>
            </a:r>
          </a:p>
          <a:p>
            <a:pPr eaLnBrk="1" hangingPunct="1"/>
            <a:r>
              <a:rPr lang="en-US" sz="2400" smtClean="0">
                <a:latin typeface="Times New Roman" pitchFamily="18" charset="0"/>
              </a:rPr>
              <a:t>Fatty acids + sphingosine +carbohydrate</a:t>
            </a:r>
          </a:p>
          <a:p>
            <a:pPr eaLnBrk="1" hangingPunct="1"/>
            <a:r>
              <a:rPr lang="en-US" sz="2400" smtClean="0">
                <a:latin typeface="Times New Roman" pitchFamily="18" charset="0"/>
              </a:rPr>
              <a:t>Also k/a glycosphingolipids.</a:t>
            </a:r>
          </a:p>
          <a:p>
            <a:pPr eaLnBrk="1" hangingPunct="1"/>
            <a:r>
              <a:rPr lang="en-US" sz="2400" smtClean="0">
                <a:latin typeface="Times New Roman" pitchFamily="18" charset="0"/>
              </a:rPr>
              <a:t>Present in cell membrane and nervous tissues.</a:t>
            </a:r>
          </a:p>
          <a:p>
            <a:pPr eaLnBrk="1" hangingPunct="1"/>
            <a:r>
              <a:rPr lang="en-US" sz="2400" smtClean="0">
                <a:latin typeface="Times New Roman" pitchFamily="18" charset="0"/>
              </a:rPr>
              <a:t> It contributes to cell surface carbohydrate</a:t>
            </a:r>
          </a:p>
          <a:p>
            <a:pPr eaLnBrk="1" hangingPunct="1"/>
            <a:r>
              <a:rPr lang="en-US" sz="2400" smtClean="0">
                <a:latin typeface="Times New Roman" pitchFamily="18" charset="0"/>
              </a:rPr>
              <a:t>Other glycolipids are;-</a:t>
            </a:r>
          </a:p>
          <a:p>
            <a:pPr eaLnBrk="1" hangingPunct="1"/>
            <a:r>
              <a:rPr lang="en-US" sz="2400" smtClean="0">
                <a:latin typeface="Times New Roman" pitchFamily="18" charset="0"/>
              </a:rPr>
              <a:t>Cerebrosides- simplest form of glycolipids.contains ceramides.</a:t>
            </a:r>
          </a:p>
          <a:p>
            <a:pPr eaLnBrk="1" hangingPunct="1"/>
            <a:r>
              <a:rPr lang="en-US" sz="2400" smtClean="0">
                <a:latin typeface="Times New Roman" pitchFamily="18" charset="0"/>
              </a:rPr>
              <a:t>                             eg. Galactosylcerebrosides</a:t>
            </a:r>
          </a:p>
          <a:p>
            <a:pPr eaLnBrk="1" hangingPunct="1"/>
            <a:r>
              <a:rPr lang="en-US" sz="2400" smtClean="0">
                <a:latin typeface="Times New Roman" pitchFamily="18" charset="0"/>
              </a:rPr>
              <a:t>                                   glucosylcerebrosides</a:t>
            </a:r>
          </a:p>
          <a:p>
            <a:pPr eaLnBrk="1" hangingPunct="1"/>
            <a:r>
              <a:rPr lang="en-US" sz="2400" smtClean="0">
                <a:latin typeface="Times New Roman" pitchFamily="18" charset="0"/>
              </a:rPr>
              <a:t>Gangliosides – predominantly found in ganglions.Complex  glycolipids</a:t>
            </a:r>
          </a:p>
          <a:p>
            <a:pPr eaLnBrk="1" hangingPunct="1"/>
            <a:endParaRPr lang="en-US" sz="2400" smtClean="0">
              <a:latin typeface="Times New Roman" pitchFamily="18" charset="0"/>
            </a:endParaRPr>
          </a:p>
          <a:p>
            <a:pPr eaLnBrk="1" hangingPunct="1"/>
            <a:endParaRPr lang="en-US" sz="2800" b="1" i="1" u="sng" smtClean="0">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1225550"/>
          </a:xfrm>
        </p:spPr>
        <p:txBody>
          <a:bodyPr/>
          <a:lstStyle/>
          <a:p>
            <a:pPr eaLnBrk="1" fontAlgn="auto" hangingPunct="1">
              <a:spcAft>
                <a:spcPts val="0"/>
              </a:spcAft>
              <a:defRPr/>
            </a:pPr>
            <a:r>
              <a:rPr lang="en-US" sz="2800" i="1" u="sng">
                <a:solidFill>
                  <a:schemeClr val="folHlink"/>
                </a:solidFill>
                <a:latin typeface="Times New Roman" pitchFamily="18" charset="0"/>
              </a:rPr>
              <a:t>Lipoproteins;-</a:t>
            </a:r>
          </a:p>
        </p:txBody>
      </p:sp>
      <p:pic>
        <p:nvPicPr>
          <p:cNvPr id="33795" name="Picture 4"/>
          <p:cNvPicPr>
            <a:picLocks noGrp="1" noChangeAspect="1" noChangeArrowheads="1"/>
          </p:cNvPicPr>
          <p:nvPr>
            <p:ph type="body" idx="1"/>
          </p:nvPr>
        </p:nvPicPr>
        <p:blipFill>
          <a:blip r:embed="rId2" cstate="print"/>
          <a:srcRect/>
          <a:stretch>
            <a:fillRect/>
          </a:stretch>
        </p:blipFill>
        <p:spPr>
          <a:xfrm>
            <a:off x="3886200" y="1371600"/>
            <a:ext cx="4114800" cy="3581400"/>
          </a:xfrm>
          <a:noFill/>
        </p:spPr>
      </p:pic>
      <p:sp>
        <p:nvSpPr>
          <p:cNvPr id="33796" name="Text Box 6"/>
          <p:cNvSpPr txBox="1">
            <a:spLocks noChangeArrowheads="1"/>
          </p:cNvSpPr>
          <p:nvPr/>
        </p:nvSpPr>
        <p:spPr bwMode="auto">
          <a:xfrm>
            <a:off x="228600" y="1600200"/>
            <a:ext cx="4572000" cy="4748213"/>
          </a:xfrm>
          <a:prstGeom prst="rect">
            <a:avLst/>
          </a:prstGeom>
          <a:noFill/>
          <a:ln w="9525">
            <a:noFill/>
            <a:miter lim="800000"/>
            <a:headEnd/>
            <a:tailEnd/>
          </a:ln>
        </p:spPr>
        <p:txBody>
          <a:bodyPr>
            <a:spAutoFit/>
          </a:bodyPr>
          <a:lstStyle/>
          <a:p>
            <a:r>
              <a:rPr lang="en-US" sz="2400"/>
              <a:t>Lipoproteins are th macromolecular complex of lipids and proteins.</a:t>
            </a:r>
          </a:p>
          <a:p>
            <a:endParaRPr lang="en-US" sz="2400"/>
          </a:p>
          <a:p>
            <a:r>
              <a:rPr lang="en-US" sz="2400"/>
              <a:t>Transportation of lipids in the blood.</a:t>
            </a:r>
          </a:p>
          <a:p>
            <a:endParaRPr lang="en-US" sz="2400"/>
          </a:p>
          <a:p>
            <a:r>
              <a:rPr lang="en-US" sz="2400" b="1" i="1" u="sng">
                <a:solidFill>
                  <a:schemeClr val="folHlink"/>
                </a:solidFill>
                <a:latin typeface="Times New Roman" pitchFamily="18" charset="0"/>
              </a:rPr>
              <a:t>Structure of lipoproteins</a:t>
            </a:r>
            <a:r>
              <a:rPr lang="en-US">
                <a:solidFill>
                  <a:schemeClr val="folHlink"/>
                </a:solidFill>
              </a:rPr>
              <a:t>;-</a:t>
            </a:r>
          </a:p>
          <a:p>
            <a:endParaRPr lang="en-US">
              <a:solidFill>
                <a:schemeClr val="folHlink"/>
              </a:solidFill>
            </a:endParaRPr>
          </a:p>
          <a:p>
            <a:r>
              <a:rPr lang="en-US" sz="2400"/>
              <a:t>Hydrophobic lipids (TG, CE) in core;</a:t>
            </a:r>
          </a:p>
          <a:p>
            <a:r>
              <a:rPr lang="en-US" sz="2400"/>
              <a:t>Hydrophilic lipids (UC, PL) on surface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Classes of lipoproteins</a:t>
            </a:r>
            <a:r>
              <a:rPr lang="en-US" sz="2800">
                <a:solidFill>
                  <a:schemeClr val="folHlink"/>
                </a:solidFill>
              </a:rPr>
              <a:t>;-</a:t>
            </a:r>
          </a:p>
        </p:txBody>
      </p:sp>
      <p:grpSp>
        <p:nvGrpSpPr>
          <p:cNvPr id="34819" name="Group 21"/>
          <p:cNvGrpSpPr>
            <a:grpSpLocks/>
          </p:cNvGrpSpPr>
          <p:nvPr/>
        </p:nvGrpSpPr>
        <p:grpSpPr bwMode="auto">
          <a:xfrm>
            <a:off x="922338" y="1628775"/>
            <a:ext cx="1671637" cy="1585913"/>
            <a:chOff x="605" y="706"/>
            <a:chExt cx="1229" cy="1142"/>
          </a:xfrm>
        </p:grpSpPr>
        <p:sp>
          <p:nvSpPr>
            <p:cNvPr id="34841" name="Oval 22"/>
            <p:cNvSpPr>
              <a:spLocks noChangeArrowheads="1"/>
            </p:cNvSpPr>
            <p:nvPr/>
          </p:nvSpPr>
          <p:spPr bwMode="auto">
            <a:xfrm>
              <a:off x="655" y="1628"/>
              <a:ext cx="897" cy="190"/>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34842" name="Oval 23"/>
            <p:cNvSpPr>
              <a:spLocks noChangeArrowheads="1"/>
            </p:cNvSpPr>
            <p:nvPr/>
          </p:nvSpPr>
          <p:spPr bwMode="auto">
            <a:xfrm>
              <a:off x="1185" y="1619"/>
              <a:ext cx="649" cy="229"/>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34843" name="Oval 24"/>
            <p:cNvSpPr>
              <a:spLocks noChangeArrowheads="1"/>
            </p:cNvSpPr>
            <p:nvPr/>
          </p:nvSpPr>
          <p:spPr bwMode="auto">
            <a:xfrm>
              <a:off x="605" y="706"/>
              <a:ext cx="1179" cy="1072"/>
            </a:xfrm>
            <a:prstGeom prst="ellipse">
              <a:avLst/>
            </a:prstGeom>
            <a:gradFill rotWithShape="0">
              <a:gsLst>
                <a:gs pos="0">
                  <a:srgbClr val="FFCC00"/>
                </a:gs>
                <a:gs pos="100000">
                  <a:srgbClr val="745D00"/>
                </a:gs>
              </a:gsLst>
              <a:path path="shape">
                <a:fillToRect l="50000" t="50000" r="50000" b="50000"/>
              </a:path>
            </a:gradFill>
            <a:ln w="12700">
              <a:solidFill>
                <a:srgbClr val="000066"/>
              </a:solidFill>
              <a:round/>
              <a:headEnd/>
              <a:tailEnd/>
            </a:ln>
          </p:spPr>
          <p:txBody>
            <a:bodyPr wrap="none" anchor="ctr"/>
            <a:lstStyle/>
            <a:p>
              <a:endParaRPr lang="en-US">
                <a:latin typeface="Trebuchet MS" pitchFamily="34" charset="0"/>
              </a:endParaRPr>
            </a:p>
          </p:txBody>
        </p:sp>
        <p:sp>
          <p:nvSpPr>
            <p:cNvPr id="34844" name="Oval 25"/>
            <p:cNvSpPr>
              <a:spLocks noChangeArrowheads="1"/>
            </p:cNvSpPr>
            <p:nvPr/>
          </p:nvSpPr>
          <p:spPr bwMode="auto">
            <a:xfrm>
              <a:off x="1177" y="1273"/>
              <a:ext cx="607" cy="550"/>
            </a:xfrm>
            <a:prstGeom prst="ellipse">
              <a:avLst/>
            </a:prstGeom>
            <a:gradFill rotWithShape="0">
              <a:gsLst>
                <a:gs pos="0">
                  <a:srgbClr val="FFCC00"/>
                </a:gs>
                <a:gs pos="100000">
                  <a:srgbClr val="8F7200"/>
                </a:gs>
              </a:gsLst>
              <a:path path="shape">
                <a:fillToRect l="50000" t="50000" r="50000" b="50000"/>
              </a:path>
            </a:gradFill>
            <a:ln w="12700">
              <a:solidFill>
                <a:srgbClr val="4B4905"/>
              </a:solidFill>
              <a:round/>
              <a:headEnd/>
              <a:tailEnd/>
            </a:ln>
          </p:spPr>
          <p:txBody>
            <a:bodyPr wrap="none" anchor="ctr"/>
            <a:lstStyle/>
            <a:p>
              <a:endParaRPr lang="en-US">
                <a:latin typeface="Trebuchet MS" pitchFamily="34" charset="0"/>
              </a:endParaRPr>
            </a:p>
          </p:txBody>
        </p:sp>
      </p:grpSp>
      <p:grpSp>
        <p:nvGrpSpPr>
          <p:cNvPr id="34820" name="Group 26"/>
          <p:cNvGrpSpPr>
            <a:grpSpLocks/>
          </p:cNvGrpSpPr>
          <p:nvPr/>
        </p:nvGrpSpPr>
        <p:grpSpPr bwMode="auto">
          <a:xfrm>
            <a:off x="3822700" y="2201863"/>
            <a:ext cx="1171575" cy="957262"/>
            <a:chOff x="2827" y="1119"/>
            <a:chExt cx="861" cy="689"/>
          </a:xfrm>
        </p:grpSpPr>
        <p:sp>
          <p:nvSpPr>
            <p:cNvPr id="34837" name="Oval 27"/>
            <p:cNvSpPr>
              <a:spLocks noChangeArrowheads="1"/>
            </p:cNvSpPr>
            <p:nvPr/>
          </p:nvSpPr>
          <p:spPr bwMode="auto">
            <a:xfrm>
              <a:off x="2827" y="1477"/>
              <a:ext cx="533" cy="192"/>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34838" name="Oval 28"/>
            <p:cNvSpPr>
              <a:spLocks noChangeArrowheads="1"/>
            </p:cNvSpPr>
            <p:nvPr/>
          </p:nvSpPr>
          <p:spPr bwMode="auto">
            <a:xfrm>
              <a:off x="3113" y="1634"/>
              <a:ext cx="575" cy="171"/>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34839" name="Oval 29"/>
            <p:cNvSpPr>
              <a:spLocks noChangeArrowheads="1"/>
            </p:cNvSpPr>
            <p:nvPr/>
          </p:nvSpPr>
          <p:spPr bwMode="auto">
            <a:xfrm>
              <a:off x="2878" y="1119"/>
              <a:ext cx="578" cy="524"/>
            </a:xfrm>
            <a:prstGeom prst="ellipse">
              <a:avLst/>
            </a:prstGeom>
            <a:gradFill rotWithShape="0">
              <a:gsLst>
                <a:gs pos="0">
                  <a:srgbClr val="00FFCC"/>
                </a:gs>
                <a:gs pos="100000">
                  <a:srgbClr val="005D4A"/>
                </a:gs>
              </a:gsLst>
              <a:path path="shape">
                <a:fillToRect l="50000" t="50000" r="50000" b="50000"/>
              </a:path>
            </a:gradFill>
            <a:ln w="12700">
              <a:solidFill>
                <a:srgbClr val="004E4C"/>
              </a:solidFill>
              <a:round/>
              <a:headEnd/>
              <a:tailEnd/>
            </a:ln>
          </p:spPr>
          <p:txBody>
            <a:bodyPr wrap="none" anchor="ctr"/>
            <a:lstStyle/>
            <a:p>
              <a:endParaRPr lang="en-US">
                <a:latin typeface="Trebuchet MS" pitchFamily="34" charset="0"/>
              </a:endParaRPr>
            </a:p>
          </p:txBody>
        </p:sp>
        <p:sp>
          <p:nvSpPr>
            <p:cNvPr id="34840" name="Oval 30"/>
            <p:cNvSpPr>
              <a:spLocks noChangeArrowheads="1"/>
            </p:cNvSpPr>
            <p:nvPr/>
          </p:nvSpPr>
          <p:spPr bwMode="auto">
            <a:xfrm>
              <a:off x="3181" y="1369"/>
              <a:ext cx="476" cy="439"/>
            </a:xfrm>
            <a:prstGeom prst="ellipse">
              <a:avLst/>
            </a:prstGeom>
            <a:gradFill rotWithShape="0">
              <a:gsLst>
                <a:gs pos="0">
                  <a:srgbClr val="00FFCC"/>
                </a:gs>
                <a:gs pos="100000">
                  <a:srgbClr val="009073"/>
                </a:gs>
              </a:gsLst>
              <a:path path="shape">
                <a:fillToRect l="50000" t="50000" r="50000" b="50000"/>
              </a:path>
            </a:gradFill>
            <a:ln w="12700">
              <a:solidFill>
                <a:srgbClr val="004E4C"/>
              </a:solidFill>
              <a:round/>
              <a:headEnd/>
              <a:tailEnd/>
            </a:ln>
          </p:spPr>
          <p:txBody>
            <a:bodyPr wrap="none" anchor="ctr"/>
            <a:lstStyle/>
            <a:p>
              <a:endParaRPr lang="en-US">
                <a:latin typeface="Trebuchet MS" pitchFamily="34" charset="0"/>
              </a:endParaRPr>
            </a:p>
          </p:txBody>
        </p:sp>
      </p:grpSp>
      <p:grpSp>
        <p:nvGrpSpPr>
          <p:cNvPr id="34821" name="Group 31"/>
          <p:cNvGrpSpPr>
            <a:grpSpLocks/>
          </p:cNvGrpSpPr>
          <p:nvPr/>
        </p:nvGrpSpPr>
        <p:grpSpPr bwMode="auto">
          <a:xfrm>
            <a:off x="6761163" y="2555875"/>
            <a:ext cx="725487" cy="627063"/>
            <a:chOff x="4867" y="1374"/>
            <a:chExt cx="533" cy="451"/>
          </a:xfrm>
        </p:grpSpPr>
        <p:sp>
          <p:nvSpPr>
            <p:cNvPr id="34833" name="Oval 32"/>
            <p:cNvSpPr>
              <a:spLocks noChangeArrowheads="1"/>
            </p:cNvSpPr>
            <p:nvPr/>
          </p:nvSpPr>
          <p:spPr bwMode="auto">
            <a:xfrm>
              <a:off x="4867" y="1697"/>
              <a:ext cx="376" cy="96"/>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34834" name="Oval 33"/>
            <p:cNvSpPr>
              <a:spLocks noChangeArrowheads="1"/>
            </p:cNvSpPr>
            <p:nvPr/>
          </p:nvSpPr>
          <p:spPr bwMode="auto">
            <a:xfrm>
              <a:off x="5088" y="1729"/>
              <a:ext cx="312" cy="96"/>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34835" name="Oval 34"/>
            <p:cNvSpPr>
              <a:spLocks noChangeArrowheads="1"/>
            </p:cNvSpPr>
            <p:nvPr/>
          </p:nvSpPr>
          <p:spPr bwMode="auto">
            <a:xfrm>
              <a:off x="4896" y="1374"/>
              <a:ext cx="422" cy="381"/>
            </a:xfrm>
            <a:prstGeom prst="ellipse">
              <a:avLst/>
            </a:prstGeom>
            <a:gradFill rotWithShape="0">
              <a:gsLst>
                <a:gs pos="0">
                  <a:srgbClr val="C0FEF9"/>
                </a:gs>
                <a:gs pos="100000">
                  <a:srgbClr val="5D7C79"/>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34836" name="Oval 35"/>
            <p:cNvSpPr>
              <a:spLocks noChangeArrowheads="1"/>
            </p:cNvSpPr>
            <p:nvPr/>
          </p:nvSpPr>
          <p:spPr bwMode="auto">
            <a:xfrm>
              <a:off x="5117" y="1573"/>
              <a:ext cx="249" cy="234"/>
            </a:xfrm>
            <a:prstGeom prst="ellipse">
              <a:avLst/>
            </a:prstGeom>
            <a:gradFill rotWithShape="0">
              <a:gsLst>
                <a:gs pos="0">
                  <a:srgbClr val="C0FEF9"/>
                </a:gs>
                <a:gs pos="100000">
                  <a:srgbClr val="87B2AF"/>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grpSp>
      <p:sp>
        <p:nvSpPr>
          <p:cNvPr id="37924" name="Text Box 36"/>
          <p:cNvSpPr txBox="1">
            <a:spLocks noChangeArrowheads="1"/>
          </p:cNvSpPr>
          <p:nvPr/>
        </p:nvSpPr>
        <p:spPr bwMode="auto">
          <a:xfrm>
            <a:off x="533400" y="3505200"/>
            <a:ext cx="2362200" cy="8223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a:effectLst>
                  <a:outerShdw blurRad="38100" dist="38100" dir="2700000" algn="tl">
                    <a:srgbClr val="000000"/>
                  </a:outerShdw>
                </a:effectLst>
                <a:latin typeface="Times New Roman" pitchFamily="18" charset="0"/>
                <a:cs typeface="+mn-cs"/>
              </a:rPr>
              <a:t>Chylomicrons,</a:t>
            </a:r>
            <a:br>
              <a:rPr lang="en-US" sz="2400">
                <a:effectLst>
                  <a:outerShdw blurRad="38100" dist="38100" dir="2700000" algn="tl">
                    <a:srgbClr val="000000"/>
                  </a:outerShdw>
                </a:effectLst>
                <a:latin typeface="Times New Roman" pitchFamily="18" charset="0"/>
                <a:cs typeface="+mn-cs"/>
              </a:rPr>
            </a:br>
            <a:r>
              <a:rPr lang="en-US" sz="2400">
                <a:effectLst>
                  <a:outerShdw blurRad="38100" dist="38100" dir="2700000" algn="tl">
                    <a:srgbClr val="000000"/>
                  </a:outerShdw>
                </a:effectLst>
                <a:latin typeface="Times New Roman" pitchFamily="18" charset="0"/>
                <a:cs typeface="+mn-cs"/>
              </a:rPr>
              <a:t>VLDL,</a:t>
            </a:r>
          </a:p>
        </p:txBody>
      </p:sp>
      <p:sp>
        <p:nvSpPr>
          <p:cNvPr id="37925" name="Text Box 37"/>
          <p:cNvSpPr txBox="1">
            <a:spLocks noChangeArrowheads="1"/>
          </p:cNvSpPr>
          <p:nvPr/>
        </p:nvSpPr>
        <p:spPr bwMode="auto">
          <a:xfrm>
            <a:off x="3733800" y="3581400"/>
            <a:ext cx="1524000" cy="8699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400">
                <a:effectLst>
                  <a:outerShdw blurRad="38100" dist="38100" dir="2700000" algn="tl">
                    <a:srgbClr val="000000"/>
                  </a:outerShdw>
                </a:effectLst>
                <a:latin typeface="Times New Roman" pitchFamily="18" charset="0"/>
                <a:cs typeface="+mn-cs"/>
              </a:rPr>
              <a:t>LDL</a:t>
            </a:r>
          </a:p>
          <a:p>
            <a:pPr fontAlgn="auto">
              <a:spcBef>
                <a:spcPct val="50000"/>
              </a:spcBef>
              <a:spcAft>
                <a:spcPts val="0"/>
              </a:spcAft>
              <a:defRPr/>
            </a:pPr>
            <a:endParaRPr lang="en-US">
              <a:cs typeface="+mn-cs"/>
            </a:endParaRPr>
          </a:p>
        </p:txBody>
      </p:sp>
      <p:sp>
        <p:nvSpPr>
          <p:cNvPr id="34824" name="Text Box 38"/>
          <p:cNvSpPr txBox="1">
            <a:spLocks noChangeArrowheads="1"/>
          </p:cNvSpPr>
          <p:nvPr/>
        </p:nvSpPr>
        <p:spPr bwMode="auto">
          <a:xfrm>
            <a:off x="6629400" y="3581400"/>
            <a:ext cx="1295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HDL</a:t>
            </a:r>
          </a:p>
        </p:txBody>
      </p:sp>
      <p:sp>
        <p:nvSpPr>
          <p:cNvPr id="37927" name="Text Box 39"/>
          <p:cNvSpPr txBox="1">
            <a:spLocks noChangeArrowheads="1"/>
          </p:cNvSpPr>
          <p:nvPr/>
        </p:nvSpPr>
        <p:spPr bwMode="auto">
          <a:xfrm>
            <a:off x="381000" y="4495800"/>
            <a:ext cx="25908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i="1">
                <a:effectLst>
                  <a:outerShdw blurRad="38100" dist="38100" dir="2700000" algn="tl">
                    <a:srgbClr val="000000"/>
                  </a:outerShdw>
                </a:effectLst>
                <a:latin typeface="Times New Roman" pitchFamily="18" charset="0"/>
                <a:cs typeface="+mn-cs"/>
              </a:rPr>
              <a:t>&gt; 30 nm</a:t>
            </a:r>
          </a:p>
        </p:txBody>
      </p:sp>
      <p:sp>
        <p:nvSpPr>
          <p:cNvPr id="37929" name="Text Box 41"/>
          <p:cNvSpPr txBox="1">
            <a:spLocks noChangeArrowheads="1"/>
          </p:cNvSpPr>
          <p:nvPr/>
        </p:nvSpPr>
        <p:spPr bwMode="auto">
          <a:xfrm>
            <a:off x="6324600" y="4572000"/>
            <a:ext cx="17526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i="1">
                <a:effectLst>
                  <a:outerShdw blurRad="38100" dist="38100" dir="2700000" algn="tl">
                    <a:srgbClr val="000000"/>
                  </a:outerShdw>
                </a:effectLst>
                <a:latin typeface="Times New Roman" pitchFamily="18" charset="0"/>
                <a:cs typeface="+mn-cs"/>
              </a:rPr>
              <a:t>9–15 nm</a:t>
            </a:r>
          </a:p>
        </p:txBody>
      </p:sp>
      <p:sp>
        <p:nvSpPr>
          <p:cNvPr id="37930" name="Text Box 42"/>
          <p:cNvSpPr txBox="1">
            <a:spLocks noChangeArrowheads="1"/>
          </p:cNvSpPr>
          <p:nvPr/>
        </p:nvSpPr>
        <p:spPr bwMode="auto">
          <a:xfrm>
            <a:off x="3581400" y="4572000"/>
            <a:ext cx="16764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i="1">
                <a:effectLst>
                  <a:outerShdw blurRad="38100" dist="38100" dir="2700000" algn="tl">
                    <a:srgbClr val="000000"/>
                  </a:outerShdw>
                </a:effectLst>
                <a:latin typeface="Times New Roman" pitchFamily="18" charset="0"/>
                <a:cs typeface="+mn-cs"/>
              </a:rPr>
              <a:t>20–22 nm</a:t>
            </a:r>
          </a:p>
        </p:txBody>
      </p:sp>
      <p:sp>
        <p:nvSpPr>
          <p:cNvPr id="34828" name="Text Box 43"/>
          <p:cNvSpPr txBox="1">
            <a:spLocks noChangeArrowheads="1"/>
          </p:cNvSpPr>
          <p:nvPr/>
        </p:nvSpPr>
        <p:spPr bwMode="auto">
          <a:xfrm>
            <a:off x="304800" y="5105400"/>
            <a:ext cx="24384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D&lt;1.006 g/ml</a:t>
            </a:r>
          </a:p>
        </p:txBody>
      </p:sp>
      <p:sp>
        <p:nvSpPr>
          <p:cNvPr id="34829" name="Text Box 44"/>
          <p:cNvSpPr txBox="1">
            <a:spLocks noChangeArrowheads="1"/>
          </p:cNvSpPr>
          <p:nvPr/>
        </p:nvSpPr>
        <p:spPr bwMode="auto">
          <a:xfrm>
            <a:off x="3276600" y="52578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34830" name="Text Box 45"/>
          <p:cNvSpPr txBox="1">
            <a:spLocks noChangeArrowheads="1"/>
          </p:cNvSpPr>
          <p:nvPr/>
        </p:nvSpPr>
        <p:spPr bwMode="auto">
          <a:xfrm>
            <a:off x="2819400" y="5105400"/>
            <a:ext cx="26670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D=1.019-1.063g/ml</a:t>
            </a:r>
          </a:p>
        </p:txBody>
      </p:sp>
      <p:sp>
        <p:nvSpPr>
          <p:cNvPr id="34831" name="Text Box 46"/>
          <p:cNvSpPr txBox="1">
            <a:spLocks noChangeArrowheads="1"/>
          </p:cNvSpPr>
          <p:nvPr/>
        </p:nvSpPr>
        <p:spPr bwMode="auto">
          <a:xfrm>
            <a:off x="5867400" y="5105400"/>
            <a:ext cx="29718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D=1.063-1.21 g/ml</a:t>
            </a:r>
          </a:p>
        </p:txBody>
      </p:sp>
      <p:sp>
        <p:nvSpPr>
          <p:cNvPr id="34832" name="Text Box 47"/>
          <p:cNvSpPr txBox="1">
            <a:spLocks noChangeArrowheads="1"/>
          </p:cNvSpPr>
          <p:nvPr/>
        </p:nvSpPr>
        <p:spPr bwMode="auto">
          <a:xfrm>
            <a:off x="457200" y="5867400"/>
            <a:ext cx="7924800" cy="581025"/>
          </a:xfrm>
          <a:prstGeom prst="rect">
            <a:avLst/>
          </a:prstGeom>
          <a:noFill/>
          <a:ln w="9525">
            <a:noFill/>
            <a:miter lim="800000"/>
            <a:headEnd/>
            <a:tailEnd/>
          </a:ln>
        </p:spPr>
        <p:txBody>
          <a:bodyPr>
            <a:spAutoFit/>
          </a:bodyPr>
          <a:lstStyle/>
          <a:p>
            <a:pPr>
              <a:spcBef>
                <a:spcPct val="50000"/>
              </a:spcBef>
            </a:pPr>
            <a:r>
              <a:rPr lang="en-US" sz="1600">
                <a:solidFill>
                  <a:srgbClr val="FFFFFF"/>
                </a:solidFill>
                <a:latin typeface="Trebuchet MS" pitchFamily="34" charset="0"/>
              </a:rPr>
              <a:t>Doi H et al. </a:t>
            </a:r>
            <a:r>
              <a:rPr lang="en-US" sz="1600" i="1">
                <a:solidFill>
                  <a:srgbClr val="FFFFFF"/>
                </a:solidFill>
                <a:latin typeface="Trebuchet MS" pitchFamily="34" charset="0"/>
              </a:rPr>
              <a:t>Circulation</a:t>
            </a:r>
            <a:r>
              <a:rPr lang="en-US" sz="1600">
                <a:solidFill>
                  <a:srgbClr val="FFFFFF"/>
                </a:solidFill>
                <a:latin typeface="Trebuchet MS" pitchFamily="34" charset="0"/>
              </a:rPr>
              <a:t> 2000;102:670-676; Colome C et al.</a:t>
            </a:r>
            <a:r>
              <a:rPr lang="en-US" sz="1600" i="1">
                <a:solidFill>
                  <a:srgbClr val="FFFFFF"/>
                </a:solidFill>
                <a:latin typeface="Trebuchet MS" pitchFamily="34" charset="0"/>
              </a:rPr>
              <a:t> Atherosclerosis</a:t>
            </a:r>
            <a:r>
              <a:rPr lang="en-US" sz="1600">
                <a:solidFill>
                  <a:srgbClr val="FFFFFF"/>
                </a:solidFill>
                <a:latin typeface="Trebuchet MS" pitchFamily="34" charset="0"/>
              </a:rPr>
              <a:t> 2000;</a:t>
            </a:r>
            <a:br>
              <a:rPr lang="en-US" sz="1600">
                <a:solidFill>
                  <a:srgbClr val="FFFFFF"/>
                </a:solidFill>
                <a:latin typeface="Trebuchet MS" pitchFamily="34" charset="0"/>
              </a:rPr>
            </a:br>
            <a:r>
              <a:rPr lang="en-US" sz="1600">
                <a:solidFill>
                  <a:srgbClr val="FFFFFF"/>
                </a:solidFill>
                <a:latin typeface="Trebuchet MS" pitchFamily="34" charset="0"/>
              </a:rPr>
              <a:t>149:295-302; Cockerill GW et al. </a:t>
            </a:r>
            <a:r>
              <a:rPr lang="en-US" sz="1600" i="1">
                <a:solidFill>
                  <a:srgbClr val="FFFFFF"/>
                </a:solidFill>
                <a:latin typeface="Trebuchet MS" pitchFamily="34" charset="0"/>
              </a:rPr>
              <a:t>Arterioscler Thromb Vasc Biol</a:t>
            </a:r>
            <a:r>
              <a:rPr lang="en-US" sz="1600">
                <a:solidFill>
                  <a:srgbClr val="FFFFFF"/>
                </a:solidFill>
                <a:latin typeface="Trebuchet MS" pitchFamily="34" charset="0"/>
              </a:rPr>
              <a:t> 1995;15:1987-1994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304800"/>
            <a:ext cx="8229600" cy="5791200"/>
          </a:xfrm>
        </p:spPr>
        <p:txBody>
          <a:bodyPr/>
          <a:lstStyle/>
          <a:p>
            <a:pPr eaLnBrk="1" hangingPunct="1"/>
            <a:r>
              <a:rPr lang="en-US" sz="2800" b="1" i="1" u="sng" smtClean="0">
                <a:solidFill>
                  <a:schemeClr val="folHlink"/>
                </a:solidFill>
                <a:latin typeface="Times New Roman" pitchFamily="18" charset="0"/>
              </a:rPr>
              <a:t>Apolipoproteins—</a:t>
            </a:r>
          </a:p>
          <a:p>
            <a:pPr eaLnBrk="1" hangingPunct="1"/>
            <a:endParaRPr lang="en-US" sz="2400" smtClean="0">
              <a:latin typeface="Times New Roman" pitchFamily="18" charset="0"/>
            </a:endParaRPr>
          </a:p>
          <a:p>
            <a:pPr eaLnBrk="1" hangingPunct="1"/>
            <a:r>
              <a:rPr lang="en-US" sz="2400" smtClean="0">
                <a:latin typeface="Times New Roman" pitchFamily="18" charset="0"/>
              </a:rPr>
              <a:t>Apo AI (liver, small intestine)</a:t>
            </a:r>
          </a:p>
          <a:p>
            <a:pPr lvl="1" eaLnBrk="1" hangingPunct="1"/>
            <a:r>
              <a:rPr lang="en-US" sz="2400" smtClean="0">
                <a:latin typeface="Times New Roman" pitchFamily="18" charset="0"/>
              </a:rPr>
              <a:t>Structural; activator of lecithin:cholesterol acyltransferase (LCAT)</a:t>
            </a:r>
          </a:p>
          <a:p>
            <a:pPr eaLnBrk="1" hangingPunct="1"/>
            <a:r>
              <a:rPr lang="en-US" sz="2400" smtClean="0">
                <a:latin typeface="Times New Roman" pitchFamily="18" charset="0"/>
              </a:rPr>
              <a:t>Apo AII (liver)</a:t>
            </a:r>
          </a:p>
          <a:p>
            <a:pPr lvl="1" eaLnBrk="1" hangingPunct="1"/>
            <a:r>
              <a:rPr lang="en-US" sz="2400" smtClean="0">
                <a:latin typeface="Times New Roman" pitchFamily="18" charset="0"/>
              </a:rPr>
              <a:t>Structural; inhibitor of hepatic lipase; component of ligand for HDL binding</a:t>
            </a:r>
          </a:p>
          <a:p>
            <a:pPr eaLnBrk="1" hangingPunct="1"/>
            <a:r>
              <a:rPr lang="en-US" sz="2400" smtClean="0">
                <a:latin typeface="Times New Roman" pitchFamily="18" charset="0"/>
              </a:rPr>
              <a:t>Apo A-IV (small intestine)</a:t>
            </a:r>
          </a:p>
          <a:p>
            <a:pPr lvl="1" eaLnBrk="1" hangingPunct="1"/>
            <a:r>
              <a:rPr lang="en-US" sz="2400" smtClean="0">
                <a:latin typeface="Times New Roman" pitchFamily="18" charset="0"/>
              </a:rPr>
              <a:t>Activator of LCAT; modulator of lipoprotein lipase (LPL)</a:t>
            </a:r>
          </a:p>
          <a:p>
            <a:pPr eaLnBrk="1" hangingPunct="1"/>
            <a:r>
              <a:rPr lang="en-US" sz="2400" smtClean="0">
                <a:latin typeface="Times New Roman" pitchFamily="18" charset="0"/>
              </a:rPr>
              <a:t>Apo A-V (liver)</a:t>
            </a:r>
          </a:p>
          <a:p>
            <a:pPr lvl="1" eaLnBrk="1" hangingPunct="1"/>
            <a:r>
              <a:rPr lang="en-US" sz="2400" smtClean="0">
                <a:latin typeface="Times New Roman" pitchFamily="18" charset="0"/>
              </a:rPr>
              <a:t>Direct functional role is unknown; regulates TG levels.</a:t>
            </a:r>
            <a:endParaRPr lang="en-US" sz="2400" b="1" i="1" u="sng" smtClean="0">
              <a:solidFill>
                <a:schemeClr val="folHlink"/>
              </a:solidFill>
              <a:latin typeface="Times New Roman" pitchFamily="18" charset="0"/>
            </a:endParaRPr>
          </a:p>
          <a:p>
            <a:pPr eaLnBrk="1" hangingPunct="1"/>
            <a:endParaRPr lang="en-US" sz="2400" b="1" i="1" u="sng" smtClean="0">
              <a:solidFill>
                <a:schemeClr val="folHlink"/>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err="1" smtClean="0"/>
              <a:t>Introdcution</a:t>
            </a:r>
            <a:endParaRPr lang="en-US" dirty="0"/>
          </a:p>
        </p:txBody>
      </p:sp>
      <p:sp>
        <p:nvSpPr>
          <p:cNvPr id="10243" name="Content Placeholder 2"/>
          <p:cNvSpPr>
            <a:spLocks noGrp="1"/>
          </p:cNvSpPr>
          <p:nvPr>
            <p:ph idx="1"/>
          </p:nvPr>
        </p:nvSpPr>
        <p:spPr/>
        <p:txBody>
          <a:bodyPr/>
          <a:lstStyle/>
          <a:p>
            <a:pPr eaLnBrk="1" hangingPunct="1"/>
            <a:r>
              <a:rPr lang="en-US" smtClean="0"/>
              <a:t>The word lipid is derived from a greek word “lipos” which means FAT.  These are heterogenous group of compounds  Unlike proteins,nucleic acids,polysaccharides,lipids are not polymers rather they are small molecules.  They are the chief storage form of energy,besides their role in cellular structure and other biochemical functions.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457200"/>
            <a:ext cx="8229600" cy="5638800"/>
          </a:xfrm>
        </p:spPr>
        <p:txBody>
          <a:bodyPr/>
          <a:lstStyle/>
          <a:p>
            <a:pPr eaLnBrk="1" hangingPunct="1"/>
            <a:r>
              <a:rPr lang="en-US" sz="2400" u="sng" smtClean="0">
                <a:latin typeface="Times New Roman" pitchFamily="18" charset="0"/>
              </a:rPr>
              <a:t>Apoprotein continued…</a:t>
            </a:r>
          </a:p>
          <a:p>
            <a:pPr eaLnBrk="1" hangingPunct="1"/>
            <a:endParaRPr lang="en-US" sz="2400" u="sng" smtClean="0">
              <a:latin typeface="Times New Roman" pitchFamily="18" charset="0"/>
            </a:endParaRPr>
          </a:p>
          <a:p>
            <a:pPr eaLnBrk="1" hangingPunct="1"/>
            <a:r>
              <a:rPr lang="en-US" sz="2400" smtClean="0">
                <a:latin typeface="Times New Roman" pitchFamily="18" charset="0"/>
              </a:rPr>
              <a:t>Apo B-100 (liver)</a:t>
            </a:r>
          </a:p>
          <a:p>
            <a:pPr lvl="1" eaLnBrk="1" hangingPunct="1"/>
            <a:r>
              <a:rPr lang="en-US" sz="2400" smtClean="0">
                <a:latin typeface="Times New Roman" pitchFamily="18" charset="0"/>
              </a:rPr>
              <a:t>Structural; synthesis of VLDL; ligand for LDL-receptor</a:t>
            </a:r>
          </a:p>
          <a:p>
            <a:pPr eaLnBrk="1" hangingPunct="1"/>
            <a:r>
              <a:rPr lang="en-US" sz="2400" smtClean="0">
                <a:latin typeface="Times New Roman" pitchFamily="18" charset="0"/>
              </a:rPr>
              <a:t>Apo B-48 (small intestine)</a:t>
            </a:r>
          </a:p>
          <a:p>
            <a:pPr lvl="1" eaLnBrk="1" hangingPunct="1"/>
            <a:r>
              <a:rPr lang="en-US" sz="2400" smtClean="0">
                <a:latin typeface="Times New Roman" pitchFamily="18" charset="0"/>
              </a:rPr>
              <a:t>Structural; synthesis of chylomicrons; derived from apo B-100 mRNA following specific mRNA editing</a:t>
            </a:r>
          </a:p>
          <a:p>
            <a:pPr eaLnBrk="1" hangingPunct="1"/>
            <a:r>
              <a:rPr lang="en-US" sz="2400" smtClean="0">
                <a:latin typeface="Times New Roman" pitchFamily="18" charset="0"/>
              </a:rPr>
              <a:t>Apo E (liver, macrophages, brain)</a:t>
            </a:r>
          </a:p>
          <a:p>
            <a:pPr lvl="1" eaLnBrk="1" hangingPunct="1"/>
            <a:r>
              <a:rPr lang="en-US" sz="2400" smtClean="0">
                <a:latin typeface="Times New Roman" pitchFamily="18" charset="0"/>
              </a:rPr>
              <a:t>Ligand for apoE receptor; mobilization of cellular cholesterol</a:t>
            </a:r>
          </a:p>
          <a:p>
            <a:pPr eaLnBrk="1" hangingPunct="1"/>
            <a:endParaRPr lang="en-US" sz="2400" smtClean="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81000"/>
            <a:ext cx="8229600" cy="990600"/>
          </a:xfrm>
        </p:spPr>
        <p:txBody>
          <a:bodyPr/>
          <a:lstStyle/>
          <a:p>
            <a:pPr eaLnBrk="1" fontAlgn="auto" hangingPunct="1">
              <a:spcAft>
                <a:spcPts val="0"/>
              </a:spcAft>
              <a:defRPr/>
            </a:pPr>
            <a:r>
              <a:rPr lang="en-US" sz="2800" u="sng">
                <a:latin typeface="Times New Roman" pitchFamily="18" charset="0"/>
              </a:rPr>
              <a:t>Apoprotein continued…</a:t>
            </a:r>
          </a:p>
        </p:txBody>
      </p:sp>
      <p:sp>
        <p:nvSpPr>
          <p:cNvPr id="37891" name="Rectangle 3"/>
          <p:cNvSpPr>
            <a:spLocks noGrp="1" noChangeArrowheads="1"/>
          </p:cNvSpPr>
          <p:nvPr>
            <p:ph type="body" idx="1"/>
          </p:nvPr>
        </p:nvSpPr>
        <p:spPr/>
        <p:txBody>
          <a:bodyPr/>
          <a:lstStyle/>
          <a:p>
            <a:pPr eaLnBrk="1" hangingPunct="1"/>
            <a:r>
              <a:rPr lang="en-US" sz="2800" smtClean="0"/>
              <a:t>Apo C-I (liver)</a:t>
            </a:r>
          </a:p>
          <a:p>
            <a:pPr lvl="1" eaLnBrk="1" hangingPunct="1"/>
            <a:r>
              <a:rPr lang="en-US" sz="2400" smtClean="0"/>
              <a:t>Activator of LCAT, inhibitor of hepatic TGRL uptake</a:t>
            </a:r>
          </a:p>
          <a:p>
            <a:pPr eaLnBrk="1" hangingPunct="1"/>
            <a:r>
              <a:rPr lang="en-US" sz="2800" smtClean="0"/>
              <a:t>Apo C-II (liver)</a:t>
            </a:r>
          </a:p>
          <a:p>
            <a:pPr lvl="1" eaLnBrk="1" hangingPunct="1"/>
            <a:r>
              <a:rPr lang="en-US" sz="2400" smtClean="0"/>
              <a:t>Activator of LPL, inhibitor of hepatic TGRL uptake</a:t>
            </a:r>
          </a:p>
          <a:p>
            <a:pPr eaLnBrk="1" hangingPunct="1"/>
            <a:r>
              <a:rPr lang="en-US" sz="2800" smtClean="0"/>
              <a:t>Apo C-III (liver)</a:t>
            </a:r>
          </a:p>
          <a:p>
            <a:pPr lvl="1" eaLnBrk="1" hangingPunct="1"/>
            <a:r>
              <a:rPr lang="en-US" sz="2400" smtClean="0"/>
              <a:t>Inhibitor of LPL, inhibitor of hepatic TGRL uptake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228600"/>
            <a:ext cx="8229600" cy="1143000"/>
          </a:xfrm>
        </p:spPr>
        <p:txBody>
          <a:bodyPr/>
          <a:lstStyle/>
          <a:p>
            <a:pPr eaLnBrk="1" fontAlgn="auto" hangingPunct="1">
              <a:spcAft>
                <a:spcPts val="0"/>
              </a:spcAft>
              <a:defRPr/>
            </a:pPr>
            <a:r>
              <a:rPr lang="en-US" sz="2800" i="1" u="sng">
                <a:solidFill>
                  <a:schemeClr val="folHlink"/>
                </a:solidFill>
                <a:latin typeface="Times New Roman" pitchFamily="18" charset="0"/>
              </a:rPr>
              <a:t>Chylomicrons</a:t>
            </a:r>
            <a:r>
              <a:rPr lang="en-US" sz="2800" i="1" u="sng">
                <a:latin typeface="Times New Roman" pitchFamily="18" charset="0"/>
              </a:rPr>
              <a:t>;- TG rich</a:t>
            </a:r>
            <a:r>
              <a:rPr lang="en-US" sz="2800">
                <a:latin typeface="Times New Roman" pitchFamily="18" charset="0"/>
              </a:rPr>
              <a:t>.</a:t>
            </a:r>
          </a:p>
        </p:txBody>
      </p:sp>
      <p:pic>
        <p:nvPicPr>
          <p:cNvPr id="38915" name="Picture 4" descr="Chylomicrons"/>
          <p:cNvPicPr>
            <a:picLocks noChangeAspect="1" noChangeArrowheads="1"/>
          </p:cNvPicPr>
          <p:nvPr/>
        </p:nvPicPr>
        <p:blipFill>
          <a:blip r:embed="rId2" cstate="print"/>
          <a:srcRect/>
          <a:stretch>
            <a:fillRect/>
          </a:stretch>
        </p:blipFill>
        <p:spPr bwMode="auto">
          <a:xfrm>
            <a:off x="457200" y="1447800"/>
            <a:ext cx="5791200" cy="5038725"/>
          </a:xfrm>
          <a:prstGeom prst="rect">
            <a:avLst/>
          </a:prstGeom>
          <a:noFill/>
          <a:ln w="9525">
            <a:noFill/>
            <a:miter lim="800000"/>
            <a:headEnd/>
            <a:tailEnd/>
          </a:ln>
        </p:spPr>
      </p:pic>
      <p:sp>
        <p:nvSpPr>
          <p:cNvPr id="38916" name="Text Box 5"/>
          <p:cNvSpPr txBox="1">
            <a:spLocks noChangeArrowheads="1"/>
          </p:cNvSpPr>
          <p:nvPr/>
        </p:nvSpPr>
        <p:spPr bwMode="auto">
          <a:xfrm>
            <a:off x="6400800" y="1676400"/>
            <a:ext cx="2362200" cy="14636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Synthesized in intestine.</a:t>
            </a:r>
          </a:p>
          <a:p>
            <a:pPr>
              <a:spcBef>
                <a:spcPct val="50000"/>
              </a:spcBef>
            </a:pPr>
            <a:r>
              <a:rPr lang="en-US" sz="2000">
                <a:latin typeface="Times New Roman" pitchFamily="18" charset="0"/>
              </a:rPr>
              <a:t>Transports endogenous TGs.</a:t>
            </a:r>
          </a:p>
        </p:txBody>
      </p:sp>
      <p:sp>
        <p:nvSpPr>
          <p:cNvPr id="38918" name="Text Box 6"/>
          <p:cNvSpPr txBox="1">
            <a:spLocks noChangeArrowheads="1"/>
          </p:cNvSpPr>
          <p:nvPr/>
        </p:nvSpPr>
        <p:spPr bwMode="auto">
          <a:xfrm>
            <a:off x="6324600" y="4114800"/>
            <a:ext cx="2438400" cy="13112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a:effectLst>
                  <a:outerShdw blurRad="38100" dist="38100" dir="2700000" algn="tl">
                    <a:srgbClr val="000000"/>
                  </a:outerShdw>
                </a:effectLst>
                <a:latin typeface="Times New Roman" pitchFamily="18" charset="0"/>
                <a:cs typeface="+mn-cs"/>
              </a:rPr>
              <a:t>Hydrophobic Core</a:t>
            </a:r>
            <a:br>
              <a:rPr lang="en-US" sz="2000">
                <a:effectLst>
                  <a:outerShdw blurRad="38100" dist="38100" dir="2700000" algn="tl">
                    <a:srgbClr val="000000"/>
                  </a:outerShdw>
                </a:effectLst>
                <a:latin typeface="Times New Roman" pitchFamily="18" charset="0"/>
                <a:cs typeface="+mn-cs"/>
              </a:rPr>
            </a:br>
            <a:r>
              <a:rPr lang="en-US" sz="2000">
                <a:effectLst>
                  <a:outerShdw blurRad="38100" dist="38100" dir="2700000" algn="tl">
                    <a:srgbClr val="000000"/>
                  </a:outerShdw>
                </a:effectLst>
                <a:latin typeface="Times New Roman" pitchFamily="18" charset="0"/>
                <a:cs typeface="+mn-cs"/>
              </a:rPr>
              <a:t>Triglyceride (93%) Cholesteryl Esters (1%)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VLDL;-</a:t>
            </a:r>
            <a:r>
              <a:rPr lang="en-US" sz="2800" i="1" u="sng">
                <a:latin typeface="Times New Roman" pitchFamily="18" charset="0"/>
              </a:rPr>
              <a:t> rich in CE and TGs-</a:t>
            </a:r>
          </a:p>
        </p:txBody>
      </p:sp>
      <p:pic>
        <p:nvPicPr>
          <p:cNvPr id="39939" name="Picture 4" descr="VLDL"/>
          <p:cNvPicPr>
            <a:picLocks noChangeAspect="1" noChangeArrowheads="1"/>
          </p:cNvPicPr>
          <p:nvPr/>
        </p:nvPicPr>
        <p:blipFill>
          <a:blip r:embed="rId2" cstate="print"/>
          <a:srcRect/>
          <a:stretch>
            <a:fillRect/>
          </a:stretch>
        </p:blipFill>
        <p:spPr bwMode="auto">
          <a:xfrm>
            <a:off x="457200" y="1447800"/>
            <a:ext cx="5867400" cy="4876800"/>
          </a:xfrm>
          <a:prstGeom prst="rect">
            <a:avLst/>
          </a:prstGeom>
          <a:noFill/>
          <a:ln w="9525">
            <a:noFill/>
            <a:miter lim="800000"/>
            <a:headEnd/>
            <a:tailEnd/>
          </a:ln>
        </p:spPr>
      </p:pic>
      <p:sp>
        <p:nvSpPr>
          <p:cNvPr id="39941" name="Text Box 5"/>
          <p:cNvSpPr txBox="1">
            <a:spLocks noChangeArrowheads="1"/>
          </p:cNvSpPr>
          <p:nvPr/>
        </p:nvSpPr>
        <p:spPr bwMode="auto">
          <a:xfrm>
            <a:off x="6553200" y="1828800"/>
            <a:ext cx="2133600" cy="22256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Surface Monolayer Phospholipids (12%)</a:t>
            </a:r>
          </a:p>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Free Cholesterol (14%)</a:t>
            </a:r>
          </a:p>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Protein (4%)</a:t>
            </a:r>
          </a:p>
        </p:txBody>
      </p:sp>
      <p:sp>
        <p:nvSpPr>
          <p:cNvPr id="39942" name="Text Box 6"/>
          <p:cNvSpPr txBox="1">
            <a:spLocks noChangeArrowheads="1"/>
          </p:cNvSpPr>
          <p:nvPr/>
        </p:nvSpPr>
        <p:spPr bwMode="auto">
          <a:xfrm>
            <a:off x="6553200" y="4495800"/>
            <a:ext cx="2133600" cy="13112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a:effectLst>
                  <a:outerShdw blurRad="38100" dist="38100" dir="2700000" algn="tl">
                    <a:srgbClr val="000000"/>
                  </a:outerShdw>
                </a:effectLst>
                <a:latin typeface="Times New Roman" pitchFamily="18" charset="0"/>
                <a:cs typeface="+mn-cs"/>
              </a:rPr>
              <a:t>Hydrophobic Core</a:t>
            </a:r>
            <a:br>
              <a:rPr lang="en-US" sz="2000">
                <a:effectLst>
                  <a:outerShdw blurRad="38100" dist="38100" dir="2700000" algn="tl">
                    <a:srgbClr val="000000"/>
                  </a:outerShdw>
                </a:effectLst>
                <a:latin typeface="Times New Roman" pitchFamily="18" charset="0"/>
                <a:cs typeface="+mn-cs"/>
              </a:rPr>
            </a:br>
            <a:r>
              <a:rPr lang="en-US" sz="2000">
                <a:effectLst>
                  <a:outerShdw blurRad="38100" dist="38100" dir="2700000" algn="tl">
                    <a:srgbClr val="000000"/>
                  </a:outerShdw>
                </a:effectLst>
                <a:latin typeface="Times New Roman" pitchFamily="18" charset="0"/>
                <a:cs typeface="+mn-cs"/>
              </a:rPr>
              <a:t>Triglyceride (65%) Cholesteryl Esters (8%)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solidFill>
                  <a:schemeClr val="folHlink"/>
                </a:solidFill>
                <a:latin typeface="Times New Roman" pitchFamily="18" charset="0"/>
              </a:rPr>
              <a:t>LDL;-</a:t>
            </a:r>
            <a:r>
              <a:rPr lang="en-US" sz="2800" i="1" u="sng">
                <a:latin typeface="Times New Roman" pitchFamily="18" charset="0"/>
              </a:rPr>
              <a:t> cholesterol rich.</a:t>
            </a:r>
          </a:p>
        </p:txBody>
      </p:sp>
      <p:pic>
        <p:nvPicPr>
          <p:cNvPr id="40963" name="Picture 4" descr="LDL"/>
          <p:cNvPicPr>
            <a:picLocks noChangeAspect="1" noChangeArrowheads="1"/>
          </p:cNvPicPr>
          <p:nvPr/>
        </p:nvPicPr>
        <p:blipFill>
          <a:blip r:embed="rId2" cstate="print"/>
          <a:srcRect/>
          <a:stretch>
            <a:fillRect/>
          </a:stretch>
        </p:blipFill>
        <p:spPr bwMode="auto">
          <a:xfrm>
            <a:off x="457200" y="1447800"/>
            <a:ext cx="5486400" cy="4572000"/>
          </a:xfrm>
          <a:prstGeom prst="rect">
            <a:avLst/>
          </a:prstGeom>
          <a:noFill/>
          <a:ln w="9525">
            <a:noFill/>
            <a:miter lim="800000"/>
            <a:headEnd/>
            <a:tailEnd/>
          </a:ln>
        </p:spPr>
      </p:pic>
      <p:sp>
        <p:nvSpPr>
          <p:cNvPr id="40965" name="Text Box 5"/>
          <p:cNvSpPr txBox="1">
            <a:spLocks noChangeArrowheads="1"/>
          </p:cNvSpPr>
          <p:nvPr/>
        </p:nvSpPr>
        <p:spPr bwMode="auto">
          <a:xfrm>
            <a:off x="6400800" y="1828800"/>
            <a:ext cx="2362200" cy="20732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Surface Monolayer Phospholipids (25%)</a:t>
            </a:r>
          </a:p>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Free Cholesterol (15%)</a:t>
            </a:r>
          </a:p>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Protein (22%)</a:t>
            </a:r>
          </a:p>
          <a:p>
            <a:pPr fontAlgn="auto">
              <a:spcBef>
                <a:spcPct val="50000"/>
              </a:spcBef>
              <a:spcAft>
                <a:spcPts val="0"/>
              </a:spcAft>
              <a:defRPr/>
            </a:pPr>
            <a:endParaRPr lang="en-US" sz="2000">
              <a:latin typeface="Times New Roman" pitchFamily="18" charset="0"/>
              <a:cs typeface="+mn-cs"/>
            </a:endParaRPr>
          </a:p>
        </p:txBody>
      </p:sp>
      <p:sp>
        <p:nvSpPr>
          <p:cNvPr id="2" name="Text Box 6"/>
          <p:cNvSpPr txBox="1">
            <a:spLocks noChangeArrowheads="1"/>
          </p:cNvSpPr>
          <p:nvPr/>
        </p:nvSpPr>
        <p:spPr bwMode="auto">
          <a:xfrm>
            <a:off x="6324600" y="3810000"/>
            <a:ext cx="2133600" cy="10064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Synthesized from VLDL in blood circulation.</a:t>
            </a:r>
          </a:p>
        </p:txBody>
      </p:sp>
      <p:sp>
        <p:nvSpPr>
          <p:cNvPr id="40966" name="Text Box 7"/>
          <p:cNvSpPr txBox="1">
            <a:spLocks noChangeArrowheads="1"/>
          </p:cNvSpPr>
          <p:nvPr/>
        </p:nvSpPr>
        <p:spPr bwMode="auto">
          <a:xfrm>
            <a:off x="6172200" y="5257800"/>
            <a:ext cx="2514600" cy="10064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Transports cholesterol from liver and delivers to other tissues.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a:solidFill>
                  <a:schemeClr val="folHlink"/>
                </a:solidFill>
                <a:latin typeface="Times New Roman" pitchFamily="18" charset="0"/>
              </a:rPr>
              <a:t>High density lipoprotein-</a:t>
            </a:r>
          </a:p>
        </p:txBody>
      </p:sp>
      <p:pic>
        <p:nvPicPr>
          <p:cNvPr id="41987" name="Picture 4" descr="HDL"/>
          <p:cNvPicPr>
            <a:picLocks noChangeAspect="1" noChangeArrowheads="1"/>
          </p:cNvPicPr>
          <p:nvPr/>
        </p:nvPicPr>
        <p:blipFill>
          <a:blip r:embed="rId2" cstate="print"/>
          <a:srcRect/>
          <a:stretch>
            <a:fillRect/>
          </a:stretch>
        </p:blipFill>
        <p:spPr bwMode="auto">
          <a:xfrm>
            <a:off x="457200" y="1447800"/>
            <a:ext cx="5867400" cy="4648200"/>
          </a:xfrm>
          <a:prstGeom prst="rect">
            <a:avLst/>
          </a:prstGeom>
          <a:noFill/>
          <a:ln w="9525">
            <a:noFill/>
            <a:miter lim="800000"/>
            <a:headEnd/>
            <a:tailEnd/>
          </a:ln>
        </p:spPr>
      </p:pic>
      <p:sp>
        <p:nvSpPr>
          <p:cNvPr id="41989" name="Text Box 5"/>
          <p:cNvSpPr txBox="1">
            <a:spLocks noChangeArrowheads="1"/>
          </p:cNvSpPr>
          <p:nvPr/>
        </p:nvSpPr>
        <p:spPr bwMode="auto">
          <a:xfrm>
            <a:off x="6477000" y="1752600"/>
            <a:ext cx="2438400" cy="13112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Surface Monolayer Phospholipids (25%)</a:t>
            </a:r>
          </a:p>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Free Cholesterol (7%)</a:t>
            </a:r>
          </a:p>
          <a:p>
            <a:pPr fontAlgn="auto">
              <a:spcBef>
                <a:spcPts val="0"/>
              </a:spcBef>
              <a:spcAft>
                <a:spcPts val="0"/>
              </a:spcAft>
              <a:defRPr/>
            </a:pPr>
            <a:r>
              <a:rPr lang="en-US" sz="2000">
                <a:effectLst>
                  <a:outerShdw blurRad="38100" dist="38100" dir="2700000" algn="tl">
                    <a:srgbClr val="000000"/>
                  </a:outerShdw>
                </a:effectLst>
                <a:latin typeface="Times New Roman" pitchFamily="18" charset="0"/>
                <a:cs typeface="+mn-cs"/>
              </a:rPr>
              <a:t>Protein (45%)</a:t>
            </a:r>
          </a:p>
        </p:txBody>
      </p:sp>
      <p:sp>
        <p:nvSpPr>
          <p:cNvPr id="2" name="Text Box 6"/>
          <p:cNvSpPr txBox="1">
            <a:spLocks noChangeArrowheads="1"/>
          </p:cNvSpPr>
          <p:nvPr/>
        </p:nvSpPr>
        <p:spPr bwMode="auto">
          <a:xfrm>
            <a:off x="6477000" y="3733800"/>
            <a:ext cx="2514600" cy="10064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Promotes re-esterification process of cholesterol.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1066800"/>
          </a:xfrm>
        </p:spPr>
        <p:txBody>
          <a:bodyPr/>
          <a:lstStyle/>
          <a:p>
            <a:pPr eaLnBrk="1" fontAlgn="auto" hangingPunct="1">
              <a:spcAft>
                <a:spcPts val="0"/>
              </a:spcAft>
              <a:defRPr/>
            </a:pPr>
            <a:r>
              <a:rPr lang="en-US" sz="2800" i="1" u="sng">
                <a:solidFill>
                  <a:schemeClr val="folHlink"/>
                </a:solidFill>
                <a:latin typeface="Times New Roman" pitchFamily="18" charset="0"/>
              </a:rPr>
              <a:t>HDL Subpopulations</a:t>
            </a:r>
          </a:p>
        </p:txBody>
      </p:sp>
      <p:grpSp>
        <p:nvGrpSpPr>
          <p:cNvPr id="43011" name="Group 109"/>
          <p:cNvGrpSpPr>
            <a:grpSpLocks noChangeAspect="1"/>
          </p:cNvGrpSpPr>
          <p:nvPr/>
        </p:nvGrpSpPr>
        <p:grpSpPr bwMode="auto">
          <a:xfrm>
            <a:off x="171450" y="1600200"/>
            <a:ext cx="7829550" cy="4824413"/>
            <a:chOff x="341" y="582"/>
            <a:chExt cx="5832" cy="3594"/>
          </a:xfrm>
        </p:grpSpPr>
        <p:sp>
          <p:nvSpPr>
            <p:cNvPr id="43012" name="AutoShape 110"/>
            <p:cNvSpPr>
              <a:spLocks noChangeAspect="1" noChangeArrowheads="1"/>
            </p:cNvSpPr>
            <p:nvPr/>
          </p:nvSpPr>
          <p:spPr bwMode="auto">
            <a:xfrm>
              <a:off x="352" y="2618"/>
              <a:ext cx="3489" cy="794"/>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lstStyle/>
            <a:p>
              <a:endParaRPr lang="en-US">
                <a:latin typeface="Trebuchet MS" pitchFamily="34" charset="0"/>
              </a:endParaRPr>
            </a:p>
          </p:txBody>
        </p:sp>
        <p:sp>
          <p:nvSpPr>
            <p:cNvPr id="43013" name="AutoShape 111"/>
            <p:cNvSpPr>
              <a:spLocks noChangeAspect="1" noChangeArrowheads="1"/>
            </p:cNvSpPr>
            <p:nvPr/>
          </p:nvSpPr>
          <p:spPr bwMode="auto">
            <a:xfrm>
              <a:off x="356" y="630"/>
              <a:ext cx="2184" cy="794"/>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lstStyle/>
            <a:p>
              <a:endParaRPr lang="en-US">
                <a:latin typeface="Trebuchet MS" pitchFamily="34" charset="0"/>
              </a:endParaRPr>
            </a:p>
          </p:txBody>
        </p:sp>
        <p:sp>
          <p:nvSpPr>
            <p:cNvPr id="43014" name="AutoShape 112"/>
            <p:cNvSpPr>
              <a:spLocks noChangeAspect="1" noChangeArrowheads="1"/>
            </p:cNvSpPr>
            <p:nvPr/>
          </p:nvSpPr>
          <p:spPr bwMode="auto">
            <a:xfrm>
              <a:off x="2889" y="630"/>
              <a:ext cx="3190" cy="794"/>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lstStyle/>
            <a:p>
              <a:endParaRPr lang="en-US">
                <a:latin typeface="Trebuchet MS" pitchFamily="34" charset="0"/>
              </a:endParaRPr>
            </a:p>
          </p:txBody>
        </p:sp>
        <p:sp>
          <p:nvSpPr>
            <p:cNvPr id="43015" name="Text Box 113"/>
            <p:cNvSpPr txBox="1">
              <a:spLocks noChangeAspect="1" noChangeArrowheads="1"/>
            </p:cNvSpPr>
            <p:nvPr/>
          </p:nvSpPr>
          <p:spPr bwMode="auto">
            <a:xfrm>
              <a:off x="341" y="3939"/>
              <a:ext cx="3371" cy="237"/>
            </a:xfrm>
            <a:prstGeom prst="rect">
              <a:avLst/>
            </a:prstGeom>
            <a:noFill/>
            <a:ln w="9525">
              <a:noFill/>
              <a:miter lim="800000"/>
              <a:headEnd/>
              <a:tailEnd/>
            </a:ln>
          </p:spPr>
          <p:txBody>
            <a:bodyPr wrap="none" lIns="0" anchor="b">
              <a:spAutoFit/>
            </a:bodyPr>
            <a:lstStyle/>
            <a:p>
              <a:r>
                <a:rPr lang="en-US" sz="1600">
                  <a:solidFill>
                    <a:srgbClr val="FFFFFF"/>
                  </a:solidFill>
                  <a:latin typeface="Verdana" pitchFamily="34" charset="0"/>
                </a:rPr>
                <a:t>Rye et al. </a:t>
              </a:r>
              <a:r>
                <a:rPr lang="en-US" sz="1600" i="1">
                  <a:solidFill>
                    <a:srgbClr val="FFFFFF"/>
                  </a:solidFill>
                  <a:latin typeface="Verdana" pitchFamily="34" charset="0"/>
                </a:rPr>
                <a:t>Atherosclerosis </a:t>
              </a:r>
              <a:r>
                <a:rPr lang="en-US" sz="1600">
                  <a:solidFill>
                    <a:srgbClr val="FFFFFF"/>
                  </a:solidFill>
                  <a:latin typeface="Verdana" pitchFamily="34" charset="0"/>
                </a:rPr>
                <a:t>1999;145:227-238.</a:t>
              </a:r>
            </a:p>
          </p:txBody>
        </p:sp>
        <p:grpSp>
          <p:nvGrpSpPr>
            <p:cNvPr id="43016" name="Group 114"/>
            <p:cNvGrpSpPr>
              <a:grpSpLocks noChangeAspect="1"/>
            </p:cNvGrpSpPr>
            <p:nvPr/>
          </p:nvGrpSpPr>
          <p:grpSpPr bwMode="auto">
            <a:xfrm>
              <a:off x="3976" y="991"/>
              <a:ext cx="989" cy="938"/>
              <a:chOff x="3831" y="1082"/>
              <a:chExt cx="1047" cy="993"/>
            </a:xfrm>
          </p:grpSpPr>
          <p:sp>
            <p:nvSpPr>
              <p:cNvPr id="43105" name="Oval 115"/>
              <p:cNvSpPr>
                <a:spLocks noChangeAspect="1" noChangeArrowheads="1"/>
              </p:cNvSpPr>
              <p:nvPr/>
            </p:nvSpPr>
            <p:spPr bwMode="auto">
              <a:xfrm>
                <a:off x="3831" y="1895"/>
                <a:ext cx="1047" cy="179"/>
              </a:xfrm>
              <a:prstGeom prst="ellipse">
                <a:avLst/>
              </a:prstGeom>
              <a:gradFill rotWithShape="0">
                <a:gsLst>
                  <a:gs pos="0">
                    <a:srgbClr val="0033CC"/>
                  </a:gs>
                  <a:gs pos="100000">
                    <a:srgbClr val="00297A"/>
                  </a:gs>
                </a:gsLst>
                <a:lin ang="5400000" scaled="1"/>
              </a:gradFill>
              <a:ln w="9525">
                <a:noFill/>
                <a:round/>
                <a:headEnd/>
                <a:tailEnd/>
              </a:ln>
            </p:spPr>
            <p:txBody>
              <a:bodyPr wrap="none" anchor="ctr"/>
              <a:lstStyle/>
              <a:p>
                <a:endParaRPr lang="en-US">
                  <a:latin typeface="Trebuchet MS" pitchFamily="34" charset="0"/>
                </a:endParaRPr>
              </a:p>
            </p:txBody>
          </p:sp>
          <p:sp>
            <p:nvSpPr>
              <p:cNvPr id="43106" name="Freeform 116"/>
              <p:cNvSpPr>
                <a:spLocks noChangeAspect="1" noEditPoints="1"/>
              </p:cNvSpPr>
              <p:nvPr/>
            </p:nvSpPr>
            <p:spPr bwMode="auto">
              <a:xfrm>
                <a:off x="4689" y="1485"/>
                <a:ext cx="151" cy="187"/>
              </a:xfrm>
              <a:custGeom>
                <a:avLst/>
                <a:gdLst>
                  <a:gd name="T0" fmla="*/ 122 w 462"/>
                  <a:gd name="T1" fmla="*/ 181 h 570"/>
                  <a:gd name="T2" fmla="*/ 76 w 462"/>
                  <a:gd name="T3" fmla="*/ 167 h 570"/>
                  <a:gd name="T4" fmla="*/ 59 w 462"/>
                  <a:gd name="T5" fmla="*/ 160 h 570"/>
                  <a:gd name="T6" fmla="*/ 57 w 462"/>
                  <a:gd name="T7" fmla="*/ 159 h 570"/>
                  <a:gd name="T8" fmla="*/ 54 w 462"/>
                  <a:gd name="T9" fmla="*/ 157 h 570"/>
                  <a:gd name="T10" fmla="*/ 44 w 462"/>
                  <a:gd name="T11" fmla="*/ 152 h 570"/>
                  <a:gd name="T12" fmla="*/ 41 w 462"/>
                  <a:gd name="T13" fmla="*/ 150 h 570"/>
                  <a:gd name="T14" fmla="*/ 36 w 462"/>
                  <a:gd name="T15" fmla="*/ 147 h 570"/>
                  <a:gd name="T16" fmla="*/ 33 w 462"/>
                  <a:gd name="T17" fmla="*/ 145 h 570"/>
                  <a:gd name="T18" fmla="*/ 31 w 462"/>
                  <a:gd name="T19" fmla="*/ 143 h 570"/>
                  <a:gd name="T20" fmla="*/ 28 w 462"/>
                  <a:gd name="T21" fmla="*/ 141 h 570"/>
                  <a:gd name="T22" fmla="*/ 24 w 462"/>
                  <a:gd name="T23" fmla="*/ 137 h 570"/>
                  <a:gd name="T24" fmla="*/ 21 w 462"/>
                  <a:gd name="T25" fmla="*/ 134 h 570"/>
                  <a:gd name="T26" fmla="*/ 18 w 462"/>
                  <a:gd name="T27" fmla="*/ 132 h 570"/>
                  <a:gd name="T28" fmla="*/ 16 w 462"/>
                  <a:gd name="T29" fmla="*/ 130 h 570"/>
                  <a:gd name="T30" fmla="*/ 14 w 462"/>
                  <a:gd name="T31" fmla="*/ 129 h 570"/>
                  <a:gd name="T32" fmla="*/ 12 w 462"/>
                  <a:gd name="T33" fmla="*/ 126 h 570"/>
                  <a:gd name="T34" fmla="*/ 9 w 462"/>
                  <a:gd name="T35" fmla="*/ 121 h 570"/>
                  <a:gd name="T36" fmla="*/ 8 w 462"/>
                  <a:gd name="T37" fmla="*/ 118 h 570"/>
                  <a:gd name="T38" fmla="*/ 6 w 462"/>
                  <a:gd name="T39" fmla="*/ 115 h 570"/>
                  <a:gd name="T40" fmla="*/ 5 w 462"/>
                  <a:gd name="T41" fmla="*/ 113 h 570"/>
                  <a:gd name="T42" fmla="*/ 4 w 462"/>
                  <a:gd name="T43" fmla="*/ 112 h 570"/>
                  <a:gd name="T44" fmla="*/ 2 w 462"/>
                  <a:gd name="T45" fmla="*/ 106 h 570"/>
                  <a:gd name="T46" fmla="*/ 1 w 462"/>
                  <a:gd name="T47" fmla="*/ 104 h 570"/>
                  <a:gd name="T48" fmla="*/ 1 w 462"/>
                  <a:gd name="T49" fmla="*/ 101 h 570"/>
                  <a:gd name="T50" fmla="*/ 1 w 462"/>
                  <a:gd name="T51" fmla="*/ 98 h 570"/>
                  <a:gd name="T52" fmla="*/ 0 w 462"/>
                  <a:gd name="T53" fmla="*/ 96 h 570"/>
                  <a:gd name="T54" fmla="*/ 0 w 462"/>
                  <a:gd name="T55" fmla="*/ 91 h 570"/>
                  <a:gd name="T56" fmla="*/ 1 w 462"/>
                  <a:gd name="T57" fmla="*/ 86 h 570"/>
                  <a:gd name="T58" fmla="*/ 1 w 462"/>
                  <a:gd name="T59" fmla="*/ 83 h 570"/>
                  <a:gd name="T60" fmla="*/ 2 w 462"/>
                  <a:gd name="T61" fmla="*/ 81 h 570"/>
                  <a:gd name="T62" fmla="*/ 2 w 462"/>
                  <a:gd name="T63" fmla="*/ 78 h 570"/>
                  <a:gd name="T64" fmla="*/ 4 w 462"/>
                  <a:gd name="T65" fmla="*/ 75 h 570"/>
                  <a:gd name="T66" fmla="*/ 4 w 462"/>
                  <a:gd name="T67" fmla="*/ 74 h 570"/>
                  <a:gd name="T68" fmla="*/ 8 w 462"/>
                  <a:gd name="T69" fmla="*/ 69 h 570"/>
                  <a:gd name="T70" fmla="*/ 9 w 462"/>
                  <a:gd name="T71" fmla="*/ 66 h 570"/>
                  <a:gd name="T72" fmla="*/ 10 w 462"/>
                  <a:gd name="T73" fmla="*/ 64 h 570"/>
                  <a:gd name="T74" fmla="*/ 12 w 462"/>
                  <a:gd name="T75" fmla="*/ 62 h 570"/>
                  <a:gd name="T76" fmla="*/ 14 w 462"/>
                  <a:gd name="T77" fmla="*/ 59 h 570"/>
                  <a:gd name="T78" fmla="*/ 18 w 462"/>
                  <a:gd name="T79" fmla="*/ 55 h 570"/>
                  <a:gd name="T80" fmla="*/ 21 w 462"/>
                  <a:gd name="T81" fmla="*/ 53 h 570"/>
                  <a:gd name="T82" fmla="*/ 24 w 462"/>
                  <a:gd name="T83" fmla="*/ 50 h 570"/>
                  <a:gd name="T84" fmla="*/ 26 w 462"/>
                  <a:gd name="T85" fmla="*/ 48 h 570"/>
                  <a:gd name="T86" fmla="*/ 28 w 462"/>
                  <a:gd name="T87" fmla="*/ 46 h 570"/>
                  <a:gd name="T88" fmla="*/ 31 w 462"/>
                  <a:gd name="T89" fmla="*/ 44 h 570"/>
                  <a:gd name="T90" fmla="*/ 36 w 462"/>
                  <a:gd name="T91" fmla="*/ 40 h 570"/>
                  <a:gd name="T92" fmla="*/ 40 w 462"/>
                  <a:gd name="T93" fmla="*/ 38 h 570"/>
                  <a:gd name="T94" fmla="*/ 44 w 462"/>
                  <a:gd name="T95" fmla="*/ 35 h 570"/>
                  <a:gd name="T96" fmla="*/ 47 w 462"/>
                  <a:gd name="T97" fmla="*/ 33 h 570"/>
                  <a:gd name="T98" fmla="*/ 51 w 462"/>
                  <a:gd name="T99" fmla="*/ 31 h 570"/>
                  <a:gd name="T100" fmla="*/ 56 w 462"/>
                  <a:gd name="T101" fmla="*/ 28 h 570"/>
                  <a:gd name="T102" fmla="*/ 63 w 462"/>
                  <a:gd name="T103" fmla="*/ 25 h 570"/>
                  <a:gd name="T104" fmla="*/ 69 w 462"/>
                  <a:gd name="T105" fmla="*/ 23 h 570"/>
                  <a:gd name="T106" fmla="*/ 73 w 462"/>
                  <a:gd name="T107" fmla="*/ 21 h 570"/>
                  <a:gd name="T108" fmla="*/ 79 w 462"/>
                  <a:gd name="T109" fmla="*/ 18 h 570"/>
                  <a:gd name="T110" fmla="*/ 85 w 462"/>
                  <a:gd name="T111" fmla="*/ 16 h 570"/>
                  <a:gd name="T112" fmla="*/ 97 w 462"/>
                  <a:gd name="T113" fmla="*/ 12 h 570"/>
                  <a:gd name="T114" fmla="*/ 102 w 462"/>
                  <a:gd name="T115" fmla="*/ 11 h 570"/>
                  <a:gd name="T116" fmla="*/ 112 w 462"/>
                  <a:gd name="T117" fmla="*/ 8 h 570"/>
                  <a:gd name="T118" fmla="*/ 118 w 462"/>
                  <a:gd name="T119" fmla="*/ 6 h 570"/>
                  <a:gd name="T120" fmla="*/ 125 w 462"/>
                  <a:gd name="T121" fmla="*/ 5 h 570"/>
                  <a:gd name="T122" fmla="*/ 132 w 462"/>
                  <a:gd name="T123" fmla="*/ 4 h 570"/>
                  <a:gd name="T124" fmla="*/ 141 w 462"/>
                  <a:gd name="T125" fmla="*/ 2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570"/>
                  <a:gd name="T191" fmla="*/ 462 w 462"/>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4" y="484"/>
                    </a:lnTo>
                    <a:lnTo>
                      <a:pt x="172" y="484"/>
                    </a:lnTo>
                    <a:lnTo>
                      <a:pt x="171" y="482"/>
                    </a:lnTo>
                    <a:lnTo>
                      <a:pt x="172" y="484"/>
                    </a:lnTo>
                    <a:lnTo>
                      <a:pt x="174" y="484"/>
                    </a:lnTo>
                    <a:lnTo>
                      <a:pt x="176"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2" y="466"/>
                    </a:lnTo>
                    <a:lnTo>
                      <a:pt x="140" y="466"/>
                    </a:lnTo>
                    <a:lnTo>
                      <a:pt x="140" y="464"/>
                    </a:lnTo>
                    <a:lnTo>
                      <a:pt x="140" y="466"/>
                    </a:lnTo>
                    <a:lnTo>
                      <a:pt x="142" y="466"/>
                    </a:lnTo>
                    <a:lnTo>
                      <a:pt x="144" y="468"/>
                    </a:lnTo>
                    <a:lnTo>
                      <a:pt x="146" y="468"/>
                    </a:lnTo>
                    <a:close/>
                    <a:moveTo>
                      <a:pt x="136" y="463"/>
                    </a:moveTo>
                    <a:lnTo>
                      <a:pt x="136" y="463"/>
                    </a:lnTo>
                    <a:lnTo>
                      <a:pt x="134" y="463"/>
                    </a:lnTo>
                    <a:lnTo>
                      <a:pt x="132" y="463"/>
                    </a:lnTo>
                    <a:lnTo>
                      <a:pt x="132" y="461"/>
                    </a:lnTo>
                    <a:lnTo>
                      <a:pt x="130" y="461"/>
                    </a:lnTo>
                    <a:lnTo>
                      <a:pt x="132" y="461"/>
                    </a:lnTo>
                    <a:lnTo>
                      <a:pt x="132" y="463"/>
                    </a:lnTo>
                    <a:lnTo>
                      <a:pt x="134" y="463"/>
                    </a:lnTo>
                    <a:lnTo>
                      <a:pt x="136" y="463"/>
                    </a:lnTo>
                    <a:close/>
                    <a:moveTo>
                      <a:pt x="128" y="459"/>
                    </a:moveTo>
                    <a:lnTo>
                      <a:pt x="126"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6" y="457"/>
                    </a:lnTo>
                    <a:lnTo>
                      <a:pt x="128" y="459"/>
                    </a:lnTo>
                    <a:close/>
                    <a:moveTo>
                      <a:pt x="115" y="451"/>
                    </a:moveTo>
                    <a:lnTo>
                      <a:pt x="113" y="449"/>
                    </a:lnTo>
                    <a:lnTo>
                      <a:pt x="111" y="449"/>
                    </a:lnTo>
                    <a:lnTo>
                      <a:pt x="111" y="447"/>
                    </a:lnTo>
                    <a:lnTo>
                      <a:pt x="109" y="447"/>
                    </a:lnTo>
                    <a:lnTo>
                      <a:pt x="111" y="447"/>
                    </a:lnTo>
                    <a:lnTo>
                      <a:pt x="111" y="449"/>
                    </a:lnTo>
                    <a:lnTo>
                      <a:pt x="113" y="449"/>
                    </a:lnTo>
                    <a:lnTo>
                      <a:pt x="115" y="451"/>
                    </a:lnTo>
                    <a:close/>
                    <a:moveTo>
                      <a:pt x="105" y="445"/>
                    </a:moveTo>
                    <a:lnTo>
                      <a:pt x="105" y="443"/>
                    </a:lnTo>
                    <a:lnTo>
                      <a:pt x="103" y="443"/>
                    </a:lnTo>
                    <a:lnTo>
                      <a:pt x="103" y="441"/>
                    </a:lnTo>
                    <a:lnTo>
                      <a:pt x="101" y="441"/>
                    </a:lnTo>
                    <a:lnTo>
                      <a:pt x="103" y="441"/>
                    </a:lnTo>
                    <a:lnTo>
                      <a:pt x="103" y="443"/>
                    </a:lnTo>
                    <a:lnTo>
                      <a:pt x="105" y="443"/>
                    </a:lnTo>
                    <a:lnTo>
                      <a:pt x="105" y="445"/>
                    </a:lnTo>
                    <a:close/>
                    <a:moveTo>
                      <a:pt x="98" y="439"/>
                    </a:moveTo>
                    <a:lnTo>
                      <a:pt x="98" y="438"/>
                    </a:lnTo>
                    <a:lnTo>
                      <a:pt x="96" y="438"/>
                    </a:lnTo>
                    <a:lnTo>
                      <a:pt x="94" y="436"/>
                    </a:lnTo>
                    <a:lnTo>
                      <a:pt x="92" y="434"/>
                    </a:lnTo>
                    <a:lnTo>
                      <a:pt x="90" y="434"/>
                    </a:lnTo>
                    <a:lnTo>
                      <a:pt x="92" y="434"/>
                    </a:lnTo>
                    <a:lnTo>
                      <a:pt x="94" y="436"/>
                    </a:lnTo>
                    <a:lnTo>
                      <a:pt x="96" y="438"/>
                    </a:lnTo>
                    <a:lnTo>
                      <a:pt x="98" y="438"/>
                    </a:lnTo>
                    <a:lnTo>
                      <a:pt x="98" y="439"/>
                    </a:lnTo>
                    <a:close/>
                    <a:moveTo>
                      <a:pt x="88" y="430"/>
                    </a:moveTo>
                    <a:lnTo>
                      <a:pt x="86" y="430"/>
                    </a:lnTo>
                    <a:lnTo>
                      <a:pt x="84" y="428"/>
                    </a:lnTo>
                    <a:lnTo>
                      <a:pt x="86" y="430"/>
                    </a:lnTo>
                    <a:lnTo>
                      <a:pt x="88" y="430"/>
                    </a:lnTo>
                    <a:close/>
                    <a:moveTo>
                      <a:pt x="80" y="424"/>
                    </a:moveTo>
                    <a:lnTo>
                      <a:pt x="80" y="424"/>
                    </a:lnTo>
                    <a:lnTo>
                      <a:pt x="78" y="424"/>
                    </a:lnTo>
                    <a:lnTo>
                      <a:pt x="78" y="422"/>
                    </a:lnTo>
                    <a:lnTo>
                      <a:pt x="77" y="422"/>
                    </a:lnTo>
                    <a:lnTo>
                      <a:pt x="78" y="422"/>
                    </a:lnTo>
                    <a:lnTo>
                      <a:pt x="78" y="424"/>
                    </a:lnTo>
                    <a:lnTo>
                      <a:pt x="80" y="424"/>
                    </a:lnTo>
                    <a:close/>
                    <a:moveTo>
                      <a:pt x="73" y="418"/>
                    </a:moveTo>
                    <a:lnTo>
                      <a:pt x="73" y="418"/>
                    </a:lnTo>
                    <a:lnTo>
                      <a:pt x="71" y="418"/>
                    </a:lnTo>
                    <a:lnTo>
                      <a:pt x="71" y="416"/>
                    </a:lnTo>
                    <a:lnTo>
                      <a:pt x="69" y="416"/>
                    </a:lnTo>
                    <a:lnTo>
                      <a:pt x="71" y="416"/>
                    </a:lnTo>
                    <a:lnTo>
                      <a:pt x="71" y="418"/>
                    </a:lnTo>
                    <a:lnTo>
                      <a:pt x="73" y="418"/>
                    </a:lnTo>
                    <a:close/>
                    <a:moveTo>
                      <a:pt x="65" y="411"/>
                    </a:moveTo>
                    <a:lnTo>
                      <a:pt x="63" y="411"/>
                    </a:lnTo>
                    <a:lnTo>
                      <a:pt x="63" y="409"/>
                    </a:lnTo>
                    <a:lnTo>
                      <a:pt x="61" y="409"/>
                    </a:lnTo>
                    <a:lnTo>
                      <a:pt x="63" y="409"/>
                    </a:lnTo>
                    <a:lnTo>
                      <a:pt x="63" y="411"/>
                    </a:lnTo>
                    <a:lnTo>
                      <a:pt x="65" y="411"/>
                    </a:lnTo>
                    <a:close/>
                    <a:moveTo>
                      <a:pt x="57" y="405"/>
                    </a:moveTo>
                    <a:lnTo>
                      <a:pt x="57" y="405"/>
                    </a:lnTo>
                    <a:lnTo>
                      <a:pt x="57" y="403"/>
                    </a:lnTo>
                    <a:lnTo>
                      <a:pt x="55" y="403"/>
                    </a:lnTo>
                    <a:lnTo>
                      <a:pt x="55" y="401"/>
                    </a:lnTo>
                    <a:lnTo>
                      <a:pt x="54" y="401"/>
                    </a:lnTo>
                    <a:lnTo>
                      <a:pt x="55" y="401"/>
                    </a:lnTo>
                    <a:lnTo>
                      <a:pt x="55" y="403"/>
                    </a:lnTo>
                    <a:lnTo>
                      <a:pt x="57" y="403"/>
                    </a:lnTo>
                    <a:lnTo>
                      <a:pt x="57" y="405"/>
                    </a:lnTo>
                    <a:close/>
                    <a:moveTo>
                      <a:pt x="52" y="399"/>
                    </a:moveTo>
                    <a:lnTo>
                      <a:pt x="52" y="397"/>
                    </a:lnTo>
                    <a:lnTo>
                      <a:pt x="50" y="397"/>
                    </a:lnTo>
                    <a:lnTo>
                      <a:pt x="50" y="395"/>
                    </a:lnTo>
                    <a:lnTo>
                      <a:pt x="48" y="395"/>
                    </a:lnTo>
                    <a:lnTo>
                      <a:pt x="50" y="395"/>
                    </a:lnTo>
                    <a:lnTo>
                      <a:pt x="50" y="397"/>
                    </a:lnTo>
                    <a:lnTo>
                      <a:pt x="52" y="397"/>
                    </a:lnTo>
                    <a:lnTo>
                      <a:pt x="52" y="399"/>
                    </a:lnTo>
                    <a:close/>
                    <a:moveTo>
                      <a:pt x="46" y="392"/>
                    </a:moveTo>
                    <a:lnTo>
                      <a:pt x="44" y="392"/>
                    </a:lnTo>
                    <a:lnTo>
                      <a:pt x="44" y="390"/>
                    </a:lnTo>
                    <a:lnTo>
                      <a:pt x="44" y="392"/>
                    </a:lnTo>
                    <a:lnTo>
                      <a:pt x="46" y="392"/>
                    </a:lnTo>
                    <a:close/>
                    <a:moveTo>
                      <a:pt x="38" y="384"/>
                    </a:moveTo>
                    <a:lnTo>
                      <a:pt x="38" y="384"/>
                    </a:lnTo>
                    <a:lnTo>
                      <a:pt x="38" y="382"/>
                    </a:lnTo>
                    <a:lnTo>
                      <a:pt x="36" y="382"/>
                    </a:lnTo>
                    <a:lnTo>
                      <a:pt x="38" y="382"/>
                    </a:lnTo>
                    <a:lnTo>
                      <a:pt x="38" y="384"/>
                    </a:lnTo>
                    <a:close/>
                    <a:moveTo>
                      <a:pt x="32" y="376"/>
                    </a:moveTo>
                    <a:lnTo>
                      <a:pt x="32" y="376"/>
                    </a:lnTo>
                    <a:lnTo>
                      <a:pt x="32" y="374"/>
                    </a:lnTo>
                    <a:lnTo>
                      <a:pt x="31" y="374"/>
                    </a:lnTo>
                    <a:lnTo>
                      <a:pt x="32" y="374"/>
                    </a:lnTo>
                    <a:lnTo>
                      <a:pt x="32" y="376"/>
                    </a:lnTo>
                    <a:close/>
                    <a:moveTo>
                      <a:pt x="29" y="370"/>
                    </a:moveTo>
                    <a:lnTo>
                      <a:pt x="29" y="370"/>
                    </a:lnTo>
                    <a:lnTo>
                      <a:pt x="29" y="368"/>
                    </a:lnTo>
                    <a:lnTo>
                      <a:pt x="27" y="368"/>
                    </a:lnTo>
                    <a:lnTo>
                      <a:pt x="29" y="368"/>
                    </a:lnTo>
                    <a:lnTo>
                      <a:pt x="29" y="370"/>
                    </a:lnTo>
                    <a:close/>
                    <a:moveTo>
                      <a:pt x="23" y="361"/>
                    </a:moveTo>
                    <a:lnTo>
                      <a:pt x="23" y="361"/>
                    </a:lnTo>
                    <a:lnTo>
                      <a:pt x="23" y="359"/>
                    </a:lnTo>
                    <a:lnTo>
                      <a:pt x="21" y="359"/>
                    </a:lnTo>
                    <a:lnTo>
                      <a:pt x="23" y="359"/>
                    </a:lnTo>
                    <a:lnTo>
                      <a:pt x="23" y="361"/>
                    </a:lnTo>
                    <a:close/>
                    <a:moveTo>
                      <a:pt x="19" y="355"/>
                    </a:moveTo>
                    <a:lnTo>
                      <a:pt x="19" y="355"/>
                    </a:lnTo>
                    <a:lnTo>
                      <a:pt x="19" y="353"/>
                    </a:lnTo>
                    <a:lnTo>
                      <a:pt x="17" y="353"/>
                    </a:lnTo>
                    <a:lnTo>
                      <a:pt x="17" y="351"/>
                    </a:lnTo>
                    <a:lnTo>
                      <a:pt x="17" y="353"/>
                    </a:lnTo>
                    <a:lnTo>
                      <a:pt x="19" y="353"/>
                    </a:lnTo>
                    <a:lnTo>
                      <a:pt x="19" y="355"/>
                    </a:lnTo>
                    <a:close/>
                    <a:moveTo>
                      <a:pt x="15" y="347"/>
                    </a:moveTo>
                    <a:lnTo>
                      <a:pt x="15" y="347"/>
                    </a:lnTo>
                    <a:lnTo>
                      <a:pt x="15" y="345"/>
                    </a:lnTo>
                    <a:lnTo>
                      <a:pt x="13" y="345"/>
                    </a:lnTo>
                    <a:lnTo>
                      <a:pt x="15" y="345"/>
                    </a:lnTo>
                    <a:lnTo>
                      <a:pt x="15" y="347"/>
                    </a:lnTo>
                    <a:close/>
                    <a:moveTo>
                      <a:pt x="11" y="340"/>
                    </a:moveTo>
                    <a:lnTo>
                      <a:pt x="11" y="340"/>
                    </a:lnTo>
                    <a:lnTo>
                      <a:pt x="11" y="338"/>
                    </a:lnTo>
                    <a:lnTo>
                      <a:pt x="11" y="340"/>
                    </a:lnTo>
                    <a:close/>
                    <a:moveTo>
                      <a:pt x="9" y="332"/>
                    </a:moveTo>
                    <a:lnTo>
                      <a:pt x="7" y="332"/>
                    </a:lnTo>
                    <a:lnTo>
                      <a:pt x="7" y="330"/>
                    </a:lnTo>
                    <a:lnTo>
                      <a:pt x="7" y="332"/>
                    </a:lnTo>
                    <a:lnTo>
                      <a:pt x="9" y="332"/>
                    </a:lnTo>
                    <a:close/>
                    <a:moveTo>
                      <a:pt x="6" y="324"/>
                    </a:moveTo>
                    <a:lnTo>
                      <a:pt x="6" y="324"/>
                    </a:lnTo>
                    <a:lnTo>
                      <a:pt x="6" y="322"/>
                    </a:lnTo>
                    <a:lnTo>
                      <a:pt x="6" y="324"/>
                    </a:lnTo>
                    <a:close/>
                    <a:moveTo>
                      <a:pt x="4" y="319"/>
                    </a:moveTo>
                    <a:lnTo>
                      <a:pt x="4" y="317"/>
                    </a:lnTo>
                    <a:lnTo>
                      <a:pt x="4" y="315"/>
                    </a:lnTo>
                    <a:lnTo>
                      <a:pt x="4" y="317"/>
                    </a:lnTo>
                    <a:lnTo>
                      <a:pt x="4" y="319"/>
                    </a:lnTo>
                    <a:close/>
                    <a:moveTo>
                      <a:pt x="2" y="309"/>
                    </a:moveTo>
                    <a:lnTo>
                      <a:pt x="2" y="309"/>
                    </a:lnTo>
                    <a:lnTo>
                      <a:pt x="2" y="307"/>
                    </a:lnTo>
                    <a:lnTo>
                      <a:pt x="2" y="309"/>
                    </a:lnTo>
                    <a:close/>
                    <a:moveTo>
                      <a:pt x="2" y="301"/>
                    </a:moveTo>
                    <a:lnTo>
                      <a:pt x="2" y="301"/>
                    </a:lnTo>
                    <a:lnTo>
                      <a:pt x="2" y="299"/>
                    </a:lnTo>
                    <a:lnTo>
                      <a:pt x="2" y="301"/>
                    </a:lnTo>
                    <a:close/>
                    <a:moveTo>
                      <a:pt x="0" y="294"/>
                    </a:moveTo>
                    <a:lnTo>
                      <a:pt x="0" y="294"/>
                    </a:lnTo>
                    <a:lnTo>
                      <a:pt x="0" y="292"/>
                    </a:lnTo>
                    <a:lnTo>
                      <a:pt x="0" y="294"/>
                    </a:lnTo>
                    <a:close/>
                    <a:moveTo>
                      <a:pt x="0" y="278"/>
                    </a:moveTo>
                    <a:lnTo>
                      <a:pt x="0" y="278"/>
                    </a:lnTo>
                    <a:lnTo>
                      <a:pt x="0" y="276"/>
                    </a:lnTo>
                    <a:lnTo>
                      <a:pt x="0" y="278"/>
                    </a:lnTo>
                    <a:close/>
                    <a:moveTo>
                      <a:pt x="2" y="271"/>
                    </a:moveTo>
                    <a:lnTo>
                      <a:pt x="2" y="271"/>
                    </a:lnTo>
                    <a:lnTo>
                      <a:pt x="2" y="269"/>
                    </a:lnTo>
                    <a:lnTo>
                      <a:pt x="2" y="271"/>
                    </a:lnTo>
                    <a:close/>
                    <a:moveTo>
                      <a:pt x="2" y="263"/>
                    </a:moveTo>
                    <a:lnTo>
                      <a:pt x="2" y="263"/>
                    </a:lnTo>
                    <a:lnTo>
                      <a:pt x="2" y="261"/>
                    </a:lnTo>
                    <a:lnTo>
                      <a:pt x="2" y="263"/>
                    </a:lnTo>
                    <a:close/>
                    <a:moveTo>
                      <a:pt x="4" y="255"/>
                    </a:moveTo>
                    <a:lnTo>
                      <a:pt x="4" y="253"/>
                    </a:lnTo>
                    <a:lnTo>
                      <a:pt x="4" y="255"/>
                    </a:lnTo>
                    <a:close/>
                    <a:moveTo>
                      <a:pt x="6" y="248"/>
                    </a:moveTo>
                    <a:lnTo>
                      <a:pt x="6" y="248"/>
                    </a:lnTo>
                    <a:lnTo>
                      <a:pt x="6" y="246"/>
                    </a:lnTo>
                    <a:lnTo>
                      <a:pt x="6" y="248"/>
                    </a:lnTo>
                    <a:close/>
                    <a:moveTo>
                      <a:pt x="7" y="240"/>
                    </a:moveTo>
                    <a:lnTo>
                      <a:pt x="7" y="240"/>
                    </a:lnTo>
                    <a:lnTo>
                      <a:pt x="7" y="238"/>
                    </a:lnTo>
                    <a:lnTo>
                      <a:pt x="9" y="238"/>
                    </a:lnTo>
                    <a:lnTo>
                      <a:pt x="7" y="238"/>
                    </a:lnTo>
                    <a:lnTo>
                      <a:pt x="7" y="240"/>
                    </a:lnTo>
                    <a:close/>
                    <a:moveTo>
                      <a:pt x="11" y="232"/>
                    </a:moveTo>
                    <a:lnTo>
                      <a:pt x="11" y="230"/>
                    </a:lnTo>
                    <a:lnTo>
                      <a:pt x="11" y="232"/>
                    </a:lnTo>
                    <a:close/>
                    <a:moveTo>
                      <a:pt x="13" y="225"/>
                    </a:moveTo>
                    <a:lnTo>
                      <a:pt x="15" y="225"/>
                    </a:lnTo>
                    <a:lnTo>
                      <a:pt x="15" y="223"/>
                    </a:lnTo>
                    <a:lnTo>
                      <a:pt x="15" y="225"/>
                    </a:lnTo>
                    <a:lnTo>
                      <a:pt x="13" y="225"/>
                    </a:lnTo>
                    <a:close/>
                    <a:moveTo>
                      <a:pt x="17" y="217"/>
                    </a:moveTo>
                    <a:lnTo>
                      <a:pt x="17" y="217"/>
                    </a:lnTo>
                    <a:lnTo>
                      <a:pt x="19" y="217"/>
                    </a:lnTo>
                    <a:lnTo>
                      <a:pt x="19" y="215"/>
                    </a:lnTo>
                    <a:lnTo>
                      <a:pt x="19" y="217"/>
                    </a:lnTo>
                    <a:lnTo>
                      <a:pt x="17" y="217"/>
                    </a:lnTo>
                    <a:close/>
                    <a:moveTo>
                      <a:pt x="21" y="211"/>
                    </a:moveTo>
                    <a:lnTo>
                      <a:pt x="21" y="211"/>
                    </a:lnTo>
                    <a:lnTo>
                      <a:pt x="23" y="209"/>
                    </a:lnTo>
                    <a:lnTo>
                      <a:pt x="21" y="211"/>
                    </a:lnTo>
                    <a:close/>
                    <a:moveTo>
                      <a:pt x="27" y="202"/>
                    </a:moveTo>
                    <a:lnTo>
                      <a:pt x="27" y="202"/>
                    </a:lnTo>
                    <a:lnTo>
                      <a:pt x="29" y="202"/>
                    </a:lnTo>
                    <a:lnTo>
                      <a:pt x="29" y="200"/>
                    </a:lnTo>
                    <a:lnTo>
                      <a:pt x="29" y="202"/>
                    </a:lnTo>
                    <a:lnTo>
                      <a:pt x="27" y="202"/>
                    </a:lnTo>
                    <a:close/>
                    <a:moveTo>
                      <a:pt x="31" y="196"/>
                    </a:moveTo>
                    <a:lnTo>
                      <a:pt x="32" y="196"/>
                    </a:lnTo>
                    <a:lnTo>
                      <a:pt x="32" y="194"/>
                    </a:lnTo>
                    <a:lnTo>
                      <a:pt x="32" y="196"/>
                    </a:lnTo>
                    <a:lnTo>
                      <a:pt x="31" y="196"/>
                    </a:lnTo>
                    <a:close/>
                    <a:moveTo>
                      <a:pt x="36" y="188"/>
                    </a:moveTo>
                    <a:lnTo>
                      <a:pt x="36" y="188"/>
                    </a:lnTo>
                    <a:lnTo>
                      <a:pt x="38" y="188"/>
                    </a:lnTo>
                    <a:lnTo>
                      <a:pt x="38" y="186"/>
                    </a:lnTo>
                    <a:lnTo>
                      <a:pt x="38" y="188"/>
                    </a:lnTo>
                    <a:lnTo>
                      <a:pt x="36" y="188"/>
                    </a:lnTo>
                    <a:close/>
                    <a:moveTo>
                      <a:pt x="44" y="180"/>
                    </a:moveTo>
                    <a:lnTo>
                      <a:pt x="44" y="180"/>
                    </a:lnTo>
                    <a:lnTo>
                      <a:pt x="44" y="178"/>
                    </a:lnTo>
                    <a:lnTo>
                      <a:pt x="44" y="180"/>
                    </a:lnTo>
                    <a:close/>
                    <a:moveTo>
                      <a:pt x="50" y="175"/>
                    </a:moveTo>
                    <a:lnTo>
                      <a:pt x="50" y="175"/>
                    </a:lnTo>
                    <a:lnTo>
                      <a:pt x="50" y="173"/>
                    </a:lnTo>
                    <a:lnTo>
                      <a:pt x="52" y="173"/>
                    </a:lnTo>
                    <a:lnTo>
                      <a:pt x="50" y="173"/>
                    </a:lnTo>
                    <a:lnTo>
                      <a:pt x="50" y="175"/>
                    </a:lnTo>
                    <a:close/>
                    <a:moveTo>
                      <a:pt x="55" y="169"/>
                    </a:moveTo>
                    <a:lnTo>
                      <a:pt x="55" y="167"/>
                    </a:lnTo>
                    <a:lnTo>
                      <a:pt x="57" y="167"/>
                    </a:lnTo>
                    <a:lnTo>
                      <a:pt x="57" y="165"/>
                    </a:lnTo>
                    <a:lnTo>
                      <a:pt x="57" y="167"/>
                    </a:lnTo>
                    <a:lnTo>
                      <a:pt x="55" y="167"/>
                    </a:lnTo>
                    <a:lnTo>
                      <a:pt x="55" y="169"/>
                    </a:lnTo>
                    <a:close/>
                    <a:moveTo>
                      <a:pt x="61" y="161"/>
                    </a:moveTo>
                    <a:lnTo>
                      <a:pt x="61" y="161"/>
                    </a:lnTo>
                    <a:lnTo>
                      <a:pt x="63" y="161"/>
                    </a:lnTo>
                    <a:lnTo>
                      <a:pt x="63" y="159"/>
                    </a:lnTo>
                    <a:lnTo>
                      <a:pt x="63" y="161"/>
                    </a:lnTo>
                    <a:lnTo>
                      <a:pt x="61" y="161"/>
                    </a:lnTo>
                    <a:close/>
                    <a:moveTo>
                      <a:pt x="69" y="154"/>
                    </a:moveTo>
                    <a:lnTo>
                      <a:pt x="71" y="154"/>
                    </a:lnTo>
                    <a:lnTo>
                      <a:pt x="71" y="152"/>
                    </a:lnTo>
                    <a:lnTo>
                      <a:pt x="73" y="152"/>
                    </a:lnTo>
                    <a:lnTo>
                      <a:pt x="71" y="152"/>
                    </a:lnTo>
                    <a:lnTo>
                      <a:pt x="71" y="154"/>
                    </a:lnTo>
                    <a:lnTo>
                      <a:pt x="69" y="154"/>
                    </a:lnTo>
                    <a:close/>
                    <a:moveTo>
                      <a:pt x="77" y="148"/>
                    </a:moveTo>
                    <a:lnTo>
                      <a:pt x="77" y="148"/>
                    </a:lnTo>
                    <a:lnTo>
                      <a:pt x="78" y="148"/>
                    </a:lnTo>
                    <a:lnTo>
                      <a:pt x="78" y="146"/>
                    </a:lnTo>
                    <a:lnTo>
                      <a:pt x="80" y="146"/>
                    </a:lnTo>
                    <a:lnTo>
                      <a:pt x="78" y="146"/>
                    </a:lnTo>
                    <a:lnTo>
                      <a:pt x="78" y="148"/>
                    </a:lnTo>
                    <a:lnTo>
                      <a:pt x="77" y="148"/>
                    </a:lnTo>
                    <a:close/>
                    <a:moveTo>
                      <a:pt x="84" y="142"/>
                    </a:moveTo>
                    <a:lnTo>
                      <a:pt x="84" y="142"/>
                    </a:lnTo>
                    <a:lnTo>
                      <a:pt x="84" y="140"/>
                    </a:lnTo>
                    <a:lnTo>
                      <a:pt x="86" y="140"/>
                    </a:lnTo>
                    <a:lnTo>
                      <a:pt x="88" y="140"/>
                    </a:lnTo>
                    <a:lnTo>
                      <a:pt x="86" y="140"/>
                    </a:lnTo>
                    <a:lnTo>
                      <a:pt x="84" y="140"/>
                    </a:lnTo>
                    <a:lnTo>
                      <a:pt x="84" y="142"/>
                    </a:lnTo>
                    <a:close/>
                    <a:moveTo>
                      <a:pt x="94" y="134"/>
                    </a:moveTo>
                    <a:lnTo>
                      <a:pt x="94" y="134"/>
                    </a:lnTo>
                    <a:lnTo>
                      <a:pt x="96" y="134"/>
                    </a:lnTo>
                    <a:lnTo>
                      <a:pt x="96" y="132"/>
                    </a:lnTo>
                    <a:lnTo>
                      <a:pt x="98" y="132"/>
                    </a:lnTo>
                    <a:lnTo>
                      <a:pt x="98" y="131"/>
                    </a:lnTo>
                    <a:lnTo>
                      <a:pt x="98" y="132"/>
                    </a:lnTo>
                    <a:lnTo>
                      <a:pt x="96" y="132"/>
                    </a:lnTo>
                    <a:lnTo>
                      <a:pt x="96" y="134"/>
                    </a:lnTo>
                    <a:lnTo>
                      <a:pt x="94" y="134"/>
                    </a:lnTo>
                    <a:close/>
                    <a:moveTo>
                      <a:pt x="101" y="129"/>
                    </a:moveTo>
                    <a:lnTo>
                      <a:pt x="101" y="129"/>
                    </a:lnTo>
                    <a:lnTo>
                      <a:pt x="103" y="129"/>
                    </a:lnTo>
                    <a:lnTo>
                      <a:pt x="103" y="127"/>
                    </a:lnTo>
                    <a:lnTo>
                      <a:pt x="105" y="127"/>
                    </a:lnTo>
                    <a:lnTo>
                      <a:pt x="105" y="125"/>
                    </a:lnTo>
                    <a:lnTo>
                      <a:pt x="105" y="127"/>
                    </a:lnTo>
                    <a:lnTo>
                      <a:pt x="103" y="127"/>
                    </a:lnTo>
                    <a:lnTo>
                      <a:pt x="103" y="129"/>
                    </a:lnTo>
                    <a:lnTo>
                      <a:pt x="101" y="129"/>
                    </a:lnTo>
                    <a:close/>
                    <a:moveTo>
                      <a:pt x="109" y="123"/>
                    </a:moveTo>
                    <a:lnTo>
                      <a:pt x="111" y="123"/>
                    </a:lnTo>
                    <a:lnTo>
                      <a:pt x="111" y="121"/>
                    </a:lnTo>
                    <a:lnTo>
                      <a:pt x="113" y="121"/>
                    </a:lnTo>
                    <a:lnTo>
                      <a:pt x="115" y="121"/>
                    </a:lnTo>
                    <a:lnTo>
                      <a:pt x="113" y="121"/>
                    </a:lnTo>
                    <a:lnTo>
                      <a:pt x="111" y="121"/>
                    </a:lnTo>
                    <a:lnTo>
                      <a:pt x="111" y="123"/>
                    </a:lnTo>
                    <a:lnTo>
                      <a:pt x="109" y="123"/>
                    </a:lnTo>
                    <a:close/>
                    <a:moveTo>
                      <a:pt x="119" y="117"/>
                    </a:moveTo>
                    <a:lnTo>
                      <a:pt x="119" y="117"/>
                    </a:lnTo>
                    <a:lnTo>
                      <a:pt x="121" y="115"/>
                    </a:lnTo>
                    <a:lnTo>
                      <a:pt x="123" y="115"/>
                    </a:lnTo>
                    <a:lnTo>
                      <a:pt x="125" y="113"/>
                    </a:lnTo>
                    <a:lnTo>
                      <a:pt x="126" y="113"/>
                    </a:lnTo>
                    <a:lnTo>
                      <a:pt x="126" y="111"/>
                    </a:lnTo>
                    <a:lnTo>
                      <a:pt x="126" y="113"/>
                    </a:lnTo>
                    <a:lnTo>
                      <a:pt x="125" y="113"/>
                    </a:lnTo>
                    <a:lnTo>
                      <a:pt x="123" y="115"/>
                    </a:lnTo>
                    <a:lnTo>
                      <a:pt x="121" y="115"/>
                    </a:lnTo>
                    <a:lnTo>
                      <a:pt x="119" y="117"/>
                    </a:lnTo>
                    <a:close/>
                    <a:moveTo>
                      <a:pt x="130" y="109"/>
                    </a:moveTo>
                    <a:lnTo>
                      <a:pt x="130" y="109"/>
                    </a:lnTo>
                    <a:lnTo>
                      <a:pt x="132" y="109"/>
                    </a:lnTo>
                    <a:lnTo>
                      <a:pt x="132" y="107"/>
                    </a:lnTo>
                    <a:lnTo>
                      <a:pt x="134" y="107"/>
                    </a:lnTo>
                    <a:lnTo>
                      <a:pt x="136" y="107"/>
                    </a:lnTo>
                    <a:lnTo>
                      <a:pt x="134" y="107"/>
                    </a:lnTo>
                    <a:lnTo>
                      <a:pt x="132" y="107"/>
                    </a:lnTo>
                    <a:lnTo>
                      <a:pt x="132" y="109"/>
                    </a:lnTo>
                    <a:lnTo>
                      <a:pt x="130" y="109"/>
                    </a:lnTo>
                    <a:close/>
                    <a:moveTo>
                      <a:pt x="140" y="104"/>
                    </a:moveTo>
                    <a:lnTo>
                      <a:pt x="140" y="104"/>
                    </a:lnTo>
                    <a:lnTo>
                      <a:pt x="142" y="104"/>
                    </a:lnTo>
                    <a:lnTo>
                      <a:pt x="144" y="102"/>
                    </a:lnTo>
                    <a:lnTo>
                      <a:pt x="142"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4" y="86"/>
                    </a:lnTo>
                    <a:lnTo>
                      <a:pt x="176" y="84"/>
                    </a:lnTo>
                    <a:lnTo>
                      <a:pt x="178" y="84"/>
                    </a:lnTo>
                    <a:lnTo>
                      <a:pt x="176" y="84"/>
                    </a:lnTo>
                    <a:lnTo>
                      <a:pt x="174" y="86"/>
                    </a:lnTo>
                    <a:lnTo>
                      <a:pt x="172" y="86"/>
                    </a:lnTo>
                    <a:close/>
                    <a:moveTo>
                      <a:pt x="182" y="83"/>
                    </a:moveTo>
                    <a:lnTo>
                      <a:pt x="182" y="83"/>
                    </a:lnTo>
                    <a:lnTo>
                      <a:pt x="184" y="83"/>
                    </a:lnTo>
                    <a:lnTo>
                      <a:pt x="184" y="81"/>
                    </a:lnTo>
                    <a:lnTo>
                      <a:pt x="186" y="81"/>
                    </a:lnTo>
                    <a:lnTo>
                      <a:pt x="188" y="81"/>
                    </a:lnTo>
                    <a:lnTo>
                      <a:pt x="188" y="79"/>
                    </a:lnTo>
                    <a:lnTo>
                      <a:pt x="188" y="81"/>
                    </a:lnTo>
                    <a:lnTo>
                      <a:pt x="186" y="81"/>
                    </a:lnTo>
                    <a:lnTo>
                      <a:pt x="184" y="81"/>
                    </a:lnTo>
                    <a:lnTo>
                      <a:pt x="184" y="83"/>
                    </a:lnTo>
                    <a:lnTo>
                      <a:pt x="182" y="83"/>
                    </a:lnTo>
                    <a:close/>
                    <a:moveTo>
                      <a:pt x="190" y="79"/>
                    </a:moveTo>
                    <a:lnTo>
                      <a:pt x="192" y="77"/>
                    </a:lnTo>
                    <a:lnTo>
                      <a:pt x="194" y="77"/>
                    </a:lnTo>
                    <a:lnTo>
                      <a:pt x="195" y="77"/>
                    </a:lnTo>
                    <a:lnTo>
                      <a:pt x="197" y="75"/>
                    </a:lnTo>
                    <a:lnTo>
                      <a:pt x="199" y="75"/>
                    </a:lnTo>
                    <a:lnTo>
                      <a:pt x="201" y="73"/>
                    </a:lnTo>
                    <a:lnTo>
                      <a:pt x="203"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11" y="69"/>
                    </a:lnTo>
                    <a:lnTo>
                      <a:pt x="213" y="69"/>
                    </a:lnTo>
                    <a:lnTo>
                      <a:pt x="213" y="67"/>
                    </a:lnTo>
                    <a:lnTo>
                      <a:pt x="213" y="69"/>
                    </a:lnTo>
                    <a:lnTo>
                      <a:pt x="211" y="69"/>
                    </a:lnTo>
                    <a:lnTo>
                      <a:pt x="209" y="69"/>
                    </a:lnTo>
                    <a:lnTo>
                      <a:pt x="209" y="71"/>
                    </a:lnTo>
                    <a:lnTo>
                      <a:pt x="207" y="71"/>
                    </a:lnTo>
                    <a:close/>
                    <a:moveTo>
                      <a:pt x="219" y="65"/>
                    </a:moveTo>
                    <a:lnTo>
                      <a:pt x="219" y="65"/>
                    </a:lnTo>
                    <a:lnTo>
                      <a:pt x="220" y="65"/>
                    </a:lnTo>
                    <a:lnTo>
                      <a:pt x="222" y="65"/>
                    </a:lnTo>
                    <a:lnTo>
                      <a:pt x="222" y="63"/>
                    </a:lnTo>
                    <a:lnTo>
                      <a:pt x="224" y="63"/>
                    </a:lnTo>
                    <a:lnTo>
                      <a:pt x="222" y="63"/>
                    </a:lnTo>
                    <a:lnTo>
                      <a:pt x="222" y="65"/>
                    </a:lnTo>
                    <a:lnTo>
                      <a:pt x="220"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61" y="50"/>
                    </a:lnTo>
                    <a:lnTo>
                      <a:pt x="263" y="50"/>
                    </a:lnTo>
                    <a:lnTo>
                      <a:pt x="263" y="48"/>
                    </a:lnTo>
                    <a:lnTo>
                      <a:pt x="265" y="48"/>
                    </a:lnTo>
                    <a:lnTo>
                      <a:pt x="263" y="48"/>
                    </a:lnTo>
                    <a:lnTo>
                      <a:pt x="263" y="50"/>
                    </a:lnTo>
                    <a:lnTo>
                      <a:pt x="261" y="50"/>
                    </a:lnTo>
                    <a:lnTo>
                      <a:pt x="259" y="50"/>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3" y="36"/>
                    </a:lnTo>
                    <a:lnTo>
                      <a:pt x="305" y="36"/>
                    </a:lnTo>
                    <a:lnTo>
                      <a:pt x="305" y="35"/>
                    </a:lnTo>
                    <a:lnTo>
                      <a:pt x="307" y="35"/>
                    </a:lnTo>
                    <a:lnTo>
                      <a:pt x="305" y="35"/>
                    </a:lnTo>
                    <a:lnTo>
                      <a:pt x="305" y="36"/>
                    </a:lnTo>
                    <a:lnTo>
                      <a:pt x="303" y="36"/>
                    </a:lnTo>
                    <a:lnTo>
                      <a:pt x="301" y="36"/>
                    </a:lnTo>
                    <a:lnTo>
                      <a:pt x="299" y="36"/>
                    </a:lnTo>
                    <a:lnTo>
                      <a:pt x="299" y="38"/>
                    </a:lnTo>
                    <a:lnTo>
                      <a:pt x="297" y="38"/>
                    </a:lnTo>
                    <a:close/>
                    <a:moveTo>
                      <a:pt x="311" y="35"/>
                    </a:moveTo>
                    <a:lnTo>
                      <a:pt x="311" y="35"/>
                    </a:lnTo>
                    <a:lnTo>
                      <a:pt x="313" y="33"/>
                    </a:lnTo>
                    <a:lnTo>
                      <a:pt x="314" y="33"/>
                    </a:lnTo>
                    <a:lnTo>
                      <a:pt x="316" y="33"/>
                    </a:lnTo>
                    <a:lnTo>
                      <a:pt x="318" y="33"/>
                    </a:lnTo>
                    <a:lnTo>
                      <a:pt x="318" y="31"/>
                    </a:lnTo>
                    <a:lnTo>
                      <a:pt x="318" y="33"/>
                    </a:lnTo>
                    <a:lnTo>
                      <a:pt x="316" y="33"/>
                    </a:lnTo>
                    <a:lnTo>
                      <a:pt x="314" y="33"/>
                    </a:lnTo>
                    <a:lnTo>
                      <a:pt x="313" y="33"/>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60" y="21"/>
                    </a:lnTo>
                    <a:lnTo>
                      <a:pt x="362" y="21"/>
                    </a:lnTo>
                    <a:lnTo>
                      <a:pt x="362" y="19"/>
                    </a:lnTo>
                    <a:lnTo>
                      <a:pt x="364" y="19"/>
                    </a:lnTo>
                    <a:lnTo>
                      <a:pt x="362" y="19"/>
                    </a:lnTo>
                    <a:lnTo>
                      <a:pt x="362" y="21"/>
                    </a:lnTo>
                    <a:lnTo>
                      <a:pt x="360" y="21"/>
                    </a:lnTo>
                    <a:lnTo>
                      <a:pt x="359" y="21"/>
                    </a:lnTo>
                    <a:lnTo>
                      <a:pt x="357"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5" y="10"/>
                    </a:lnTo>
                    <a:lnTo>
                      <a:pt x="407" y="10"/>
                    </a:lnTo>
                    <a:lnTo>
                      <a:pt x="408" y="10"/>
                    </a:lnTo>
                    <a:lnTo>
                      <a:pt x="410" y="10"/>
                    </a:lnTo>
                    <a:lnTo>
                      <a:pt x="412" y="10"/>
                    </a:lnTo>
                    <a:lnTo>
                      <a:pt x="410" y="10"/>
                    </a:lnTo>
                    <a:lnTo>
                      <a:pt x="408" y="10"/>
                    </a:lnTo>
                    <a:lnTo>
                      <a:pt x="407" y="10"/>
                    </a:lnTo>
                    <a:lnTo>
                      <a:pt x="405" y="10"/>
                    </a:lnTo>
                    <a:lnTo>
                      <a:pt x="403" y="12"/>
                    </a:lnTo>
                    <a:lnTo>
                      <a:pt x="401" y="12"/>
                    </a:lnTo>
                    <a:close/>
                    <a:moveTo>
                      <a:pt x="414" y="10"/>
                    </a:moveTo>
                    <a:lnTo>
                      <a:pt x="414" y="8"/>
                    </a:lnTo>
                    <a:lnTo>
                      <a:pt x="416" y="8"/>
                    </a:lnTo>
                    <a:lnTo>
                      <a:pt x="418" y="8"/>
                    </a:lnTo>
                    <a:lnTo>
                      <a:pt x="420" y="8"/>
                    </a:lnTo>
                    <a:lnTo>
                      <a:pt x="422" y="8"/>
                    </a:lnTo>
                    <a:lnTo>
                      <a:pt x="424" y="8"/>
                    </a:lnTo>
                    <a:lnTo>
                      <a:pt x="424" y="6"/>
                    </a:lnTo>
                    <a:lnTo>
                      <a:pt x="424" y="8"/>
                    </a:lnTo>
                    <a:lnTo>
                      <a:pt x="422" y="8"/>
                    </a:lnTo>
                    <a:lnTo>
                      <a:pt x="420"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p:spPr>
            <p:txBody>
              <a:bodyPr/>
              <a:lstStyle/>
              <a:p>
                <a:endParaRPr lang="en-US"/>
              </a:p>
            </p:txBody>
          </p:sp>
          <p:sp>
            <p:nvSpPr>
              <p:cNvPr id="43107" name="Freeform 117"/>
              <p:cNvSpPr>
                <a:spLocks noChangeAspect="1"/>
              </p:cNvSpPr>
              <p:nvPr/>
            </p:nvSpPr>
            <p:spPr bwMode="auto">
              <a:xfrm>
                <a:off x="3857" y="1082"/>
                <a:ext cx="992" cy="993"/>
              </a:xfrm>
              <a:custGeom>
                <a:avLst/>
                <a:gdLst>
                  <a:gd name="T0" fmla="*/ 521 w 3033"/>
                  <a:gd name="T1" fmla="*/ 1 h 3034"/>
                  <a:gd name="T2" fmla="*/ 559 w 3033"/>
                  <a:gd name="T3" fmla="*/ 4 h 3034"/>
                  <a:gd name="T4" fmla="*/ 596 w 3033"/>
                  <a:gd name="T5" fmla="*/ 10 h 3034"/>
                  <a:gd name="T6" fmla="*/ 666 w 3033"/>
                  <a:gd name="T7" fmla="*/ 30 h 3034"/>
                  <a:gd name="T8" fmla="*/ 732 w 3033"/>
                  <a:gd name="T9" fmla="*/ 60 h 3034"/>
                  <a:gd name="T10" fmla="*/ 792 w 3033"/>
                  <a:gd name="T11" fmla="*/ 99 h 3034"/>
                  <a:gd name="T12" fmla="*/ 846 w 3033"/>
                  <a:gd name="T13" fmla="*/ 146 h 3034"/>
                  <a:gd name="T14" fmla="*/ 894 w 3033"/>
                  <a:gd name="T15" fmla="*/ 200 h 3034"/>
                  <a:gd name="T16" fmla="*/ 932 w 3033"/>
                  <a:gd name="T17" fmla="*/ 260 h 3034"/>
                  <a:gd name="T18" fmla="*/ 962 w 3033"/>
                  <a:gd name="T19" fmla="*/ 326 h 3034"/>
                  <a:gd name="T20" fmla="*/ 982 w 3033"/>
                  <a:gd name="T21" fmla="*/ 397 h 3034"/>
                  <a:gd name="T22" fmla="*/ 988 w 3033"/>
                  <a:gd name="T23" fmla="*/ 433 h 3034"/>
                  <a:gd name="T24" fmla="*/ 991 w 3033"/>
                  <a:gd name="T25" fmla="*/ 471 h 3034"/>
                  <a:gd name="T26" fmla="*/ 992 w 3033"/>
                  <a:gd name="T27" fmla="*/ 509 h 3034"/>
                  <a:gd name="T28" fmla="*/ 989 w 3033"/>
                  <a:gd name="T29" fmla="*/ 547 h 3034"/>
                  <a:gd name="T30" fmla="*/ 984 w 3033"/>
                  <a:gd name="T31" fmla="*/ 584 h 3034"/>
                  <a:gd name="T32" fmla="*/ 969 w 3033"/>
                  <a:gd name="T33" fmla="*/ 644 h 3034"/>
                  <a:gd name="T34" fmla="*/ 943 w 3033"/>
                  <a:gd name="T35" fmla="*/ 712 h 3034"/>
                  <a:gd name="T36" fmla="*/ 907 w 3033"/>
                  <a:gd name="T37" fmla="*/ 774 h 3034"/>
                  <a:gd name="T38" fmla="*/ 863 w 3033"/>
                  <a:gd name="T39" fmla="*/ 830 h 3034"/>
                  <a:gd name="T40" fmla="*/ 811 w 3033"/>
                  <a:gd name="T41" fmla="*/ 879 h 3034"/>
                  <a:gd name="T42" fmla="*/ 753 w 3033"/>
                  <a:gd name="T43" fmla="*/ 921 h 3034"/>
                  <a:gd name="T44" fmla="*/ 689 w 3033"/>
                  <a:gd name="T45" fmla="*/ 954 h 3034"/>
                  <a:gd name="T46" fmla="*/ 620 w 3033"/>
                  <a:gd name="T47" fmla="*/ 977 h 3034"/>
                  <a:gd name="T48" fmla="*/ 572 w 3033"/>
                  <a:gd name="T49" fmla="*/ 987 h 3034"/>
                  <a:gd name="T50" fmla="*/ 534 w 3033"/>
                  <a:gd name="T51" fmla="*/ 992 h 3034"/>
                  <a:gd name="T52" fmla="*/ 496 w 3033"/>
                  <a:gd name="T53" fmla="*/ 993 h 3034"/>
                  <a:gd name="T54" fmla="*/ 458 w 3033"/>
                  <a:gd name="T55" fmla="*/ 992 h 3034"/>
                  <a:gd name="T56" fmla="*/ 420 w 3033"/>
                  <a:gd name="T57" fmla="*/ 987 h 3034"/>
                  <a:gd name="T58" fmla="*/ 372 w 3033"/>
                  <a:gd name="T59" fmla="*/ 977 h 3034"/>
                  <a:gd name="T60" fmla="*/ 303 w 3033"/>
                  <a:gd name="T61" fmla="*/ 954 h 3034"/>
                  <a:gd name="T62" fmla="*/ 239 w 3033"/>
                  <a:gd name="T63" fmla="*/ 921 h 3034"/>
                  <a:gd name="T64" fmla="*/ 181 w 3033"/>
                  <a:gd name="T65" fmla="*/ 879 h 3034"/>
                  <a:gd name="T66" fmla="*/ 129 w 3033"/>
                  <a:gd name="T67" fmla="*/ 830 h 3034"/>
                  <a:gd name="T68" fmla="*/ 85 w 3033"/>
                  <a:gd name="T69" fmla="*/ 774 h 3034"/>
                  <a:gd name="T70" fmla="*/ 49 w 3033"/>
                  <a:gd name="T71" fmla="*/ 712 h 3034"/>
                  <a:gd name="T72" fmla="*/ 23 w 3033"/>
                  <a:gd name="T73" fmla="*/ 644 h 3034"/>
                  <a:gd name="T74" fmla="*/ 8 w 3033"/>
                  <a:gd name="T75" fmla="*/ 584 h 3034"/>
                  <a:gd name="T76" fmla="*/ 3 w 3033"/>
                  <a:gd name="T77" fmla="*/ 547 h 3034"/>
                  <a:gd name="T78" fmla="*/ 0 w 3033"/>
                  <a:gd name="T79" fmla="*/ 509 h 3034"/>
                  <a:gd name="T80" fmla="*/ 1 w 3033"/>
                  <a:gd name="T81" fmla="*/ 471 h 3034"/>
                  <a:gd name="T82" fmla="*/ 4 w 3033"/>
                  <a:gd name="T83" fmla="*/ 433 h 3034"/>
                  <a:gd name="T84" fmla="*/ 10 w 3033"/>
                  <a:gd name="T85" fmla="*/ 397 h 3034"/>
                  <a:gd name="T86" fmla="*/ 30 w 3033"/>
                  <a:gd name="T87" fmla="*/ 326 h 3034"/>
                  <a:gd name="T88" fmla="*/ 60 w 3033"/>
                  <a:gd name="T89" fmla="*/ 260 h 3034"/>
                  <a:gd name="T90" fmla="*/ 98 w 3033"/>
                  <a:gd name="T91" fmla="*/ 200 h 3034"/>
                  <a:gd name="T92" fmla="*/ 146 w 3033"/>
                  <a:gd name="T93" fmla="*/ 146 h 3034"/>
                  <a:gd name="T94" fmla="*/ 200 w 3033"/>
                  <a:gd name="T95" fmla="*/ 99 h 3034"/>
                  <a:gd name="T96" fmla="*/ 260 w 3033"/>
                  <a:gd name="T97" fmla="*/ 60 h 3034"/>
                  <a:gd name="T98" fmla="*/ 326 w 3033"/>
                  <a:gd name="T99" fmla="*/ 30 h 3034"/>
                  <a:gd name="T100" fmla="*/ 396 w 3033"/>
                  <a:gd name="T101" fmla="*/ 10 h 3034"/>
                  <a:gd name="T102" fmla="*/ 433 w 3033"/>
                  <a:gd name="T103" fmla="*/ 4 h 3034"/>
                  <a:gd name="T104" fmla="*/ 471 w 3033"/>
                  <a:gd name="T105" fmla="*/ 1 h 3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33"/>
                  <a:gd name="T160" fmla="*/ 0 h 3034"/>
                  <a:gd name="T161" fmla="*/ 3033 w 3033"/>
                  <a:gd name="T162" fmla="*/ 3034 h 3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9966"/>
                  </a:gs>
                  <a:gs pos="100000">
                    <a:srgbClr val="004E4C"/>
                  </a:gs>
                </a:gsLst>
                <a:lin ang="2700000" scaled="1"/>
              </a:gradFill>
              <a:ln w="9525">
                <a:noFill/>
                <a:round/>
                <a:headEnd/>
                <a:tailEnd/>
              </a:ln>
            </p:spPr>
            <p:txBody>
              <a:bodyPr/>
              <a:lstStyle/>
              <a:p>
                <a:endParaRPr lang="en-US"/>
              </a:p>
            </p:txBody>
          </p:sp>
          <p:sp>
            <p:nvSpPr>
              <p:cNvPr id="43108" name="Freeform 118"/>
              <p:cNvSpPr>
                <a:spLocks noChangeAspect="1"/>
              </p:cNvSpPr>
              <p:nvPr/>
            </p:nvSpPr>
            <p:spPr bwMode="auto">
              <a:xfrm>
                <a:off x="3857" y="1082"/>
                <a:ext cx="498" cy="993"/>
              </a:xfrm>
              <a:custGeom>
                <a:avLst/>
                <a:gdLst>
                  <a:gd name="T0" fmla="*/ 496 w 1523"/>
                  <a:gd name="T1" fmla="*/ 0 h 3034"/>
                  <a:gd name="T2" fmla="*/ 497 w 1523"/>
                  <a:gd name="T3" fmla="*/ 0 h 3034"/>
                  <a:gd name="T4" fmla="*/ 497 w 1523"/>
                  <a:gd name="T5" fmla="*/ 0 h 3034"/>
                  <a:gd name="T6" fmla="*/ 498 w 1523"/>
                  <a:gd name="T7" fmla="*/ 0 h 3034"/>
                  <a:gd name="T8" fmla="*/ 498 w 1523"/>
                  <a:gd name="T9" fmla="*/ 993 h 3034"/>
                  <a:gd name="T10" fmla="*/ 497 w 1523"/>
                  <a:gd name="T11" fmla="*/ 993 h 3034"/>
                  <a:gd name="T12" fmla="*/ 497 w 1523"/>
                  <a:gd name="T13" fmla="*/ 993 h 3034"/>
                  <a:gd name="T14" fmla="*/ 496 w 1523"/>
                  <a:gd name="T15" fmla="*/ 993 h 3034"/>
                  <a:gd name="T16" fmla="*/ 496 w 1523"/>
                  <a:gd name="T17" fmla="*/ 993 h 3034"/>
                  <a:gd name="T18" fmla="*/ 471 w 1523"/>
                  <a:gd name="T19" fmla="*/ 992 h 3034"/>
                  <a:gd name="T20" fmla="*/ 445 w 1523"/>
                  <a:gd name="T21" fmla="*/ 990 h 3034"/>
                  <a:gd name="T22" fmla="*/ 420 w 1523"/>
                  <a:gd name="T23" fmla="*/ 987 h 3034"/>
                  <a:gd name="T24" fmla="*/ 396 w 1523"/>
                  <a:gd name="T25" fmla="*/ 983 h 3034"/>
                  <a:gd name="T26" fmla="*/ 349 w 1523"/>
                  <a:gd name="T27" fmla="*/ 970 h 3034"/>
                  <a:gd name="T28" fmla="*/ 303 w 1523"/>
                  <a:gd name="T29" fmla="*/ 954 h 3034"/>
                  <a:gd name="T30" fmla="*/ 260 w 1523"/>
                  <a:gd name="T31" fmla="*/ 933 h 3034"/>
                  <a:gd name="T32" fmla="*/ 219 w 1523"/>
                  <a:gd name="T33" fmla="*/ 908 h 3034"/>
                  <a:gd name="T34" fmla="*/ 181 w 1523"/>
                  <a:gd name="T35" fmla="*/ 879 h 3034"/>
                  <a:gd name="T36" fmla="*/ 146 w 1523"/>
                  <a:gd name="T37" fmla="*/ 847 h 3034"/>
                  <a:gd name="T38" fmla="*/ 113 w 1523"/>
                  <a:gd name="T39" fmla="*/ 812 h 3034"/>
                  <a:gd name="T40" fmla="*/ 85 w 1523"/>
                  <a:gd name="T41" fmla="*/ 774 h 3034"/>
                  <a:gd name="T42" fmla="*/ 60 w 1523"/>
                  <a:gd name="T43" fmla="*/ 733 h 3034"/>
                  <a:gd name="T44" fmla="*/ 39 w 1523"/>
                  <a:gd name="T45" fmla="*/ 690 h 3034"/>
                  <a:gd name="T46" fmla="*/ 23 w 1523"/>
                  <a:gd name="T47" fmla="*/ 644 h 3034"/>
                  <a:gd name="T48" fmla="*/ 10 w 1523"/>
                  <a:gd name="T49" fmla="*/ 596 h 3034"/>
                  <a:gd name="T50" fmla="*/ 6 w 1523"/>
                  <a:gd name="T51" fmla="*/ 572 h 3034"/>
                  <a:gd name="T52" fmla="*/ 3 w 1523"/>
                  <a:gd name="T53" fmla="*/ 547 h 3034"/>
                  <a:gd name="T54" fmla="*/ 1 w 1523"/>
                  <a:gd name="T55" fmla="*/ 522 h 3034"/>
                  <a:gd name="T56" fmla="*/ 0 w 1523"/>
                  <a:gd name="T57" fmla="*/ 497 h 3034"/>
                  <a:gd name="T58" fmla="*/ 1 w 1523"/>
                  <a:gd name="T59" fmla="*/ 471 h 3034"/>
                  <a:gd name="T60" fmla="*/ 3 w 1523"/>
                  <a:gd name="T61" fmla="*/ 446 h 3034"/>
                  <a:gd name="T62" fmla="*/ 6 w 1523"/>
                  <a:gd name="T63" fmla="*/ 421 h 3034"/>
                  <a:gd name="T64" fmla="*/ 10 w 1523"/>
                  <a:gd name="T65" fmla="*/ 397 h 3034"/>
                  <a:gd name="T66" fmla="*/ 23 w 1523"/>
                  <a:gd name="T67" fmla="*/ 349 h 3034"/>
                  <a:gd name="T68" fmla="*/ 39 w 1523"/>
                  <a:gd name="T69" fmla="*/ 303 h 3034"/>
                  <a:gd name="T70" fmla="*/ 60 w 1523"/>
                  <a:gd name="T71" fmla="*/ 260 h 3034"/>
                  <a:gd name="T72" fmla="*/ 85 w 1523"/>
                  <a:gd name="T73" fmla="*/ 219 h 3034"/>
                  <a:gd name="T74" fmla="*/ 113 w 1523"/>
                  <a:gd name="T75" fmla="*/ 181 h 3034"/>
                  <a:gd name="T76" fmla="*/ 146 w 1523"/>
                  <a:gd name="T77" fmla="*/ 146 h 3034"/>
                  <a:gd name="T78" fmla="*/ 181 w 1523"/>
                  <a:gd name="T79" fmla="*/ 114 h 3034"/>
                  <a:gd name="T80" fmla="*/ 219 w 1523"/>
                  <a:gd name="T81" fmla="*/ 85 h 3034"/>
                  <a:gd name="T82" fmla="*/ 260 w 1523"/>
                  <a:gd name="T83" fmla="*/ 60 h 3034"/>
                  <a:gd name="T84" fmla="*/ 303 w 1523"/>
                  <a:gd name="T85" fmla="*/ 39 h 3034"/>
                  <a:gd name="T86" fmla="*/ 349 w 1523"/>
                  <a:gd name="T87" fmla="*/ 23 h 3034"/>
                  <a:gd name="T88" fmla="*/ 396 w 1523"/>
                  <a:gd name="T89" fmla="*/ 10 h 3034"/>
                  <a:gd name="T90" fmla="*/ 420 w 1523"/>
                  <a:gd name="T91" fmla="*/ 6 h 3034"/>
                  <a:gd name="T92" fmla="*/ 445 w 1523"/>
                  <a:gd name="T93" fmla="*/ 3 h 3034"/>
                  <a:gd name="T94" fmla="*/ 471 w 1523"/>
                  <a:gd name="T95" fmla="*/ 1 h 3034"/>
                  <a:gd name="T96" fmla="*/ 496 w 1523"/>
                  <a:gd name="T97" fmla="*/ 0 h 30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3"/>
                  <a:gd name="T148" fmla="*/ 0 h 3034"/>
                  <a:gd name="T149" fmla="*/ 1523 w 1523"/>
                  <a:gd name="T150" fmla="*/ 3034 h 30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3" h="3034">
                    <a:moveTo>
                      <a:pt x="1517" y="0"/>
                    </a:moveTo>
                    <a:lnTo>
                      <a:pt x="1517" y="0"/>
                    </a:lnTo>
                    <a:lnTo>
                      <a:pt x="1519" y="0"/>
                    </a:lnTo>
                    <a:lnTo>
                      <a:pt x="1521" y="0"/>
                    </a:lnTo>
                    <a:lnTo>
                      <a:pt x="1523" y="0"/>
                    </a:lnTo>
                    <a:lnTo>
                      <a:pt x="1523" y="3034"/>
                    </a:lnTo>
                    <a:lnTo>
                      <a:pt x="1521" y="3034"/>
                    </a:lnTo>
                    <a:lnTo>
                      <a:pt x="1519"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CCCC"/>
                  </a:gs>
                  <a:gs pos="100000">
                    <a:srgbClr val="003A39"/>
                  </a:gs>
                </a:gsLst>
                <a:lin ang="5400000" scaled="1"/>
              </a:gradFill>
              <a:ln w="9525">
                <a:noFill/>
                <a:round/>
                <a:headEnd/>
                <a:tailEnd/>
              </a:ln>
            </p:spPr>
            <p:txBody>
              <a:bodyPr/>
              <a:lstStyle/>
              <a:p>
                <a:endParaRPr lang="en-US"/>
              </a:p>
            </p:txBody>
          </p:sp>
          <p:sp>
            <p:nvSpPr>
              <p:cNvPr id="43109" name="Freeform 119"/>
              <p:cNvSpPr>
                <a:spLocks noChangeAspect="1"/>
              </p:cNvSpPr>
              <p:nvPr/>
            </p:nvSpPr>
            <p:spPr bwMode="auto">
              <a:xfrm>
                <a:off x="4077" y="1082"/>
                <a:ext cx="278" cy="993"/>
              </a:xfrm>
              <a:custGeom>
                <a:avLst/>
                <a:gdLst>
                  <a:gd name="T0" fmla="*/ 277 w 850"/>
                  <a:gd name="T1" fmla="*/ 0 h 3034"/>
                  <a:gd name="T2" fmla="*/ 277 w 850"/>
                  <a:gd name="T3" fmla="*/ 0 h 3034"/>
                  <a:gd name="T4" fmla="*/ 278 w 850"/>
                  <a:gd name="T5" fmla="*/ 0 h 3034"/>
                  <a:gd name="T6" fmla="*/ 278 w 850"/>
                  <a:gd name="T7" fmla="*/ 0 h 3034"/>
                  <a:gd name="T8" fmla="*/ 278 w 850"/>
                  <a:gd name="T9" fmla="*/ 993 h 3034"/>
                  <a:gd name="T10" fmla="*/ 278 w 850"/>
                  <a:gd name="T11" fmla="*/ 993 h 3034"/>
                  <a:gd name="T12" fmla="*/ 277 w 850"/>
                  <a:gd name="T13" fmla="*/ 993 h 3034"/>
                  <a:gd name="T14" fmla="*/ 277 w 850"/>
                  <a:gd name="T15" fmla="*/ 993 h 3034"/>
                  <a:gd name="T16" fmla="*/ 277 w 850"/>
                  <a:gd name="T17" fmla="*/ 993 h 3034"/>
                  <a:gd name="T18" fmla="*/ 263 w 850"/>
                  <a:gd name="T19" fmla="*/ 992 h 3034"/>
                  <a:gd name="T20" fmla="*/ 249 w 850"/>
                  <a:gd name="T21" fmla="*/ 990 h 3034"/>
                  <a:gd name="T22" fmla="*/ 222 w 850"/>
                  <a:gd name="T23" fmla="*/ 983 h 3034"/>
                  <a:gd name="T24" fmla="*/ 195 w 850"/>
                  <a:gd name="T25" fmla="*/ 970 h 3034"/>
                  <a:gd name="T26" fmla="*/ 169 w 850"/>
                  <a:gd name="T27" fmla="*/ 954 h 3034"/>
                  <a:gd name="T28" fmla="*/ 145 w 850"/>
                  <a:gd name="T29" fmla="*/ 933 h 3034"/>
                  <a:gd name="T30" fmla="*/ 122 w 850"/>
                  <a:gd name="T31" fmla="*/ 908 h 3034"/>
                  <a:gd name="T32" fmla="*/ 101 w 850"/>
                  <a:gd name="T33" fmla="*/ 879 h 3034"/>
                  <a:gd name="T34" fmla="*/ 82 w 850"/>
                  <a:gd name="T35" fmla="*/ 847 h 3034"/>
                  <a:gd name="T36" fmla="*/ 63 w 850"/>
                  <a:gd name="T37" fmla="*/ 812 h 3034"/>
                  <a:gd name="T38" fmla="*/ 48 w 850"/>
                  <a:gd name="T39" fmla="*/ 774 h 3034"/>
                  <a:gd name="T40" fmla="*/ 34 w 850"/>
                  <a:gd name="T41" fmla="*/ 733 h 3034"/>
                  <a:gd name="T42" fmla="*/ 22 w 850"/>
                  <a:gd name="T43" fmla="*/ 690 h 3034"/>
                  <a:gd name="T44" fmla="*/ 13 w 850"/>
                  <a:gd name="T45" fmla="*/ 644 h 3034"/>
                  <a:gd name="T46" fmla="*/ 6 w 850"/>
                  <a:gd name="T47" fmla="*/ 596 h 3034"/>
                  <a:gd name="T48" fmla="*/ 2 w 850"/>
                  <a:gd name="T49" fmla="*/ 547 h 3034"/>
                  <a:gd name="T50" fmla="*/ 0 w 850"/>
                  <a:gd name="T51" fmla="*/ 497 h 3034"/>
                  <a:gd name="T52" fmla="*/ 2 w 850"/>
                  <a:gd name="T53" fmla="*/ 446 h 3034"/>
                  <a:gd name="T54" fmla="*/ 6 w 850"/>
                  <a:gd name="T55" fmla="*/ 397 h 3034"/>
                  <a:gd name="T56" fmla="*/ 13 w 850"/>
                  <a:gd name="T57" fmla="*/ 349 h 3034"/>
                  <a:gd name="T58" fmla="*/ 22 w 850"/>
                  <a:gd name="T59" fmla="*/ 303 h 3034"/>
                  <a:gd name="T60" fmla="*/ 34 w 850"/>
                  <a:gd name="T61" fmla="*/ 260 h 3034"/>
                  <a:gd name="T62" fmla="*/ 48 w 850"/>
                  <a:gd name="T63" fmla="*/ 219 h 3034"/>
                  <a:gd name="T64" fmla="*/ 63 w 850"/>
                  <a:gd name="T65" fmla="*/ 181 h 3034"/>
                  <a:gd name="T66" fmla="*/ 82 w 850"/>
                  <a:gd name="T67" fmla="*/ 146 h 3034"/>
                  <a:gd name="T68" fmla="*/ 101 w 850"/>
                  <a:gd name="T69" fmla="*/ 114 h 3034"/>
                  <a:gd name="T70" fmla="*/ 122 w 850"/>
                  <a:gd name="T71" fmla="*/ 85 h 3034"/>
                  <a:gd name="T72" fmla="*/ 145 w 850"/>
                  <a:gd name="T73" fmla="*/ 60 h 3034"/>
                  <a:gd name="T74" fmla="*/ 169 w 850"/>
                  <a:gd name="T75" fmla="*/ 39 h 3034"/>
                  <a:gd name="T76" fmla="*/ 195 w 850"/>
                  <a:gd name="T77" fmla="*/ 23 h 3034"/>
                  <a:gd name="T78" fmla="*/ 222 w 850"/>
                  <a:gd name="T79" fmla="*/ 10 h 3034"/>
                  <a:gd name="T80" fmla="*/ 249 w 850"/>
                  <a:gd name="T81" fmla="*/ 3 h 3034"/>
                  <a:gd name="T82" fmla="*/ 263 w 850"/>
                  <a:gd name="T83" fmla="*/ 1 h 3034"/>
                  <a:gd name="T84" fmla="*/ 277 w 850"/>
                  <a:gd name="T85" fmla="*/ 0 h 30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0"/>
                  <a:gd name="T130" fmla="*/ 0 h 3034"/>
                  <a:gd name="T131" fmla="*/ 850 w 850"/>
                  <a:gd name="T132" fmla="*/ 3034 h 30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0" h="3034">
                    <a:moveTo>
                      <a:pt x="846" y="0"/>
                    </a:moveTo>
                    <a:lnTo>
                      <a:pt x="846" y="0"/>
                    </a:lnTo>
                    <a:lnTo>
                      <a:pt x="848" y="0"/>
                    </a:lnTo>
                    <a:lnTo>
                      <a:pt x="850" y="0"/>
                    </a:lnTo>
                    <a:lnTo>
                      <a:pt x="850" y="3034"/>
                    </a:lnTo>
                    <a:lnTo>
                      <a:pt x="848"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gradFill rotWithShape="0">
                <a:gsLst>
                  <a:gs pos="0">
                    <a:srgbClr val="339933"/>
                  </a:gs>
                  <a:gs pos="100000">
                    <a:srgbClr val="1D591D"/>
                  </a:gs>
                </a:gsLst>
                <a:lin ang="0" scaled="1"/>
              </a:gradFill>
              <a:ln w="9525">
                <a:noFill/>
                <a:round/>
                <a:headEnd/>
                <a:tailEnd/>
              </a:ln>
            </p:spPr>
            <p:txBody>
              <a:bodyPr/>
              <a:lstStyle/>
              <a:p>
                <a:endParaRPr lang="en-US"/>
              </a:p>
            </p:txBody>
          </p:sp>
          <p:sp>
            <p:nvSpPr>
              <p:cNvPr id="43110" name="Freeform 120"/>
              <p:cNvSpPr>
                <a:spLocks noChangeAspect="1"/>
              </p:cNvSpPr>
              <p:nvPr/>
            </p:nvSpPr>
            <p:spPr bwMode="auto">
              <a:xfrm>
                <a:off x="4207" y="1241"/>
                <a:ext cx="148" cy="675"/>
              </a:xfrm>
              <a:custGeom>
                <a:avLst/>
                <a:gdLst>
                  <a:gd name="T0" fmla="*/ 147 w 453"/>
                  <a:gd name="T1" fmla="*/ 0 h 2066"/>
                  <a:gd name="T2" fmla="*/ 148 w 453"/>
                  <a:gd name="T3" fmla="*/ 0 h 2066"/>
                  <a:gd name="T4" fmla="*/ 148 w 453"/>
                  <a:gd name="T5" fmla="*/ 0 h 2066"/>
                  <a:gd name="T6" fmla="*/ 148 w 453"/>
                  <a:gd name="T7" fmla="*/ 0 h 2066"/>
                  <a:gd name="T8" fmla="*/ 148 w 453"/>
                  <a:gd name="T9" fmla="*/ 675 h 2066"/>
                  <a:gd name="T10" fmla="*/ 148 w 453"/>
                  <a:gd name="T11" fmla="*/ 675 h 2066"/>
                  <a:gd name="T12" fmla="*/ 148 w 453"/>
                  <a:gd name="T13" fmla="*/ 675 h 2066"/>
                  <a:gd name="T14" fmla="*/ 147 w 453"/>
                  <a:gd name="T15" fmla="*/ 675 h 2066"/>
                  <a:gd name="T16" fmla="*/ 147 w 453"/>
                  <a:gd name="T17" fmla="*/ 675 h 2066"/>
                  <a:gd name="T18" fmla="*/ 132 w 453"/>
                  <a:gd name="T19" fmla="*/ 673 h 2066"/>
                  <a:gd name="T20" fmla="*/ 118 w 453"/>
                  <a:gd name="T21" fmla="*/ 668 h 2066"/>
                  <a:gd name="T22" fmla="*/ 104 w 453"/>
                  <a:gd name="T23" fmla="*/ 660 h 2066"/>
                  <a:gd name="T24" fmla="*/ 90 w 453"/>
                  <a:gd name="T25" fmla="*/ 648 h 2066"/>
                  <a:gd name="T26" fmla="*/ 77 w 453"/>
                  <a:gd name="T27" fmla="*/ 634 h 2066"/>
                  <a:gd name="T28" fmla="*/ 65 w 453"/>
                  <a:gd name="T29" fmla="*/ 617 h 2066"/>
                  <a:gd name="T30" fmla="*/ 54 w 453"/>
                  <a:gd name="T31" fmla="*/ 598 h 2066"/>
                  <a:gd name="T32" fmla="*/ 43 w 453"/>
                  <a:gd name="T33" fmla="*/ 576 h 2066"/>
                  <a:gd name="T34" fmla="*/ 33 w 453"/>
                  <a:gd name="T35" fmla="*/ 552 h 2066"/>
                  <a:gd name="T36" fmla="*/ 25 w 453"/>
                  <a:gd name="T37" fmla="*/ 526 h 2066"/>
                  <a:gd name="T38" fmla="*/ 18 w 453"/>
                  <a:gd name="T39" fmla="*/ 498 h 2066"/>
                  <a:gd name="T40" fmla="*/ 11 w 453"/>
                  <a:gd name="T41" fmla="*/ 469 h 2066"/>
                  <a:gd name="T42" fmla="*/ 7 w 453"/>
                  <a:gd name="T43" fmla="*/ 437 h 2066"/>
                  <a:gd name="T44" fmla="*/ 3 w 453"/>
                  <a:gd name="T45" fmla="*/ 405 h 2066"/>
                  <a:gd name="T46" fmla="*/ 1 w 453"/>
                  <a:gd name="T47" fmla="*/ 372 h 2066"/>
                  <a:gd name="T48" fmla="*/ 0 w 453"/>
                  <a:gd name="T49" fmla="*/ 338 h 2066"/>
                  <a:gd name="T50" fmla="*/ 1 w 453"/>
                  <a:gd name="T51" fmla="*/ 303 h 2066"/>
                  <a:gd name="T52" fmla="*/ 3 w 453"/>
                  <a:gd name="T53" fmla="*/ 270 h 2066"/>
                  <a:gd name="T54" fmla="*/ 7 w 453"/>
                  <a:gd name="T55" fmla="*/ 238 h 2066"/>
                  <a:gd name="T56" fmla="*/ 11 w 453"/>
                  <a:gd name="T57" fmla="*/ 206 h 2066"/>
                  <a:gd name="T58" fmla="*/ 18 w 453"/>
                  <a:gd name="T59" fmla="*/ 177 h 2066"/>
                  <a:gd name="T60" fmla="*/ 25 w 453"/>
                  <a:gd name="T61" fmla="*/ 149 h 2066"/>
                  <a:gd name="T62" fmla="*/ 33 w 453"/>
                  <a:gd name="T63" fmla="*/ 123 h 2066"/>
                  <a:gd name="T64" fmla="*/ 43 w 453"/>
                  <a:gd name="T65" fmla="*/ 99 h 2066"/>
                  <a:gd name="T66" fmla="*/ 54 w 453"/>
                  <a:gd name="T67" fmla="*/ 77 h 2066"/>
                  <a:gd name="T68" fmla="*/ 65 w 453"/>
                  <a:gd name="T69" fmla="*/ 58 h 2066"/>
                  <a:gd name="T70" fmla="*/ 77 w 453"/>
                  <a:gd name="T71" fmla="*/ 41 h 2066"/>
                  <a:gd name="T72" fmla="*/ 90 w 453"/>
                  <a:gd name="T73" fmla="*/ 27 h 2066"/>
                  <a:gd name="T74" fmla="*/ 104 w 453"/>
                  <a:gd name="T75" fmla="*/ 15 h 2066"/>
                  <a:gd name="T76" fmla="*/ 118 w 453"/>
                  <a:gd name="T77" fmla="*/ 7 h 2066"/>
                  <a:gd name="T78" fmla="*/ 132 w 453"/>
                  <a:gd name="T79" fmla="*/ 2 h 2066"/>
                  <a:gd name="T80" fmla="*/ 147 w 453"/>
                  <a:gd name="T81" fmla="*/ 0 h 20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3"/>
                  <a:gd name="T124" fmla="*/ 0 h 2066"/>
                  <a:gd name="T125" fmla="*/ 453 w 453"/>
                  <a:gd name="T126" fmla="*/ 2066 h 20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3" h="2066">
                    <a:moveTo>
                      <a:pt x="451" y="0"/>
                    </a:moveTo>
                    <a:lnTo>
                      <a:pt x="451" y="0"/>
                    </a:lnTo>
                    <a:lnTo>
                      <a:pt x="453" y="0"/>
                    </a:lnTo>
                    <a:lnTo>
                      <a:pt x="453"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634221"/>
                  </a:gs>
                </a:gsLst>
                <a:lin ang="0" scaled="1"/>
              </a:gradFill>
              <a:ln w="9525">
                <a:noFill/>
                <a:round/>
                <a:headEnd/>
                <a:tailEnd/>
              </a:ln>
            </p:spPr>
            <p:txBody>
              <a:bodyPr/>
              <a:lstStyle/>
              <a:p>
                <a:endParaRPr lang="en-US"/>
              </a:p>
            </p:txBody>
          </p:sp>
          <p:sp>
            <p:nvSpPr>
              <p:cNvPr id="43111" name="Freeform 121"/>
              <p:cNvSpPr>
                <a:spLocks noChangeAspect="1"/>
              </p:cNvSpPr>
              <p:nvPr/>
            </p:nvSpPr>
            <p:spPr bwMode="auto">
              <a:xfrm>
                <a:off x="4355" y="1241"/>
                <a:ext cx="336" cy="675"/>
              </a:xfrm>
              <a:custGeom>
                <a:avLst/>
                <a:gdLst>
                  <a:gd name="T0" fmla="*/ 18 w 1027"/>
                  <a:gd name="T1" fmla="*/ 1 h 2066"/>
                  <a:gd name="T2" fmla="*/ 52 w 1027"/>
                  <a:gd name="T3" fmla="*/ 4 h 2066"/>
                  <a:gd name="T4" fmla="*/ 84 w 1027"/>
                  <a:gd name="T5" fmla="*/ 11 h 2066"/>
                  <a:gd name="T6" fmla="*/ 115 w 1027"/>
                  <a:gd name="T7" fmla="*/ 21 h 2066"/>
                  <a:gd name="T8" fmla="*/ 146 w 1027"/>
                  <a:gd name="T9" fmla="*/ 34 h 2066"/>
                  <a:gd name="T10" fmla="*/ 174 w 1027"/>
                  <a:gd name="T11" fmla="*/ 49 h 2066"/>
                  <a:gd name="T12" fmla="*/ 201 w 1027"/>
                  <a:gd name="T13" fmla="*/ 68 h 2066"/>
                  <a:gd name="T14" fmla="*/ 226 w 1027"/>
                  <a:gd name="T15" fmla="*/ 89 h 2066"/>
                  <a:gd name="T16" fmla="*/ 249 w 1027"/>
                  <a:gd name="T17" fmla="*/ 111 h 2066"/>
                  <a:gd name="T18" fmla="*/ 269 w 1027"/>
                  <a:gd name="T19" fmla="*/ 137 h 2066"/>
                  <a:gd name="T20" fmla="*/ 287 w 1027"/>
                  <a:gd name="T21" fmla="*/ 163 h 2066"/>
                  <a:gd name="T22" fmla="*/ 303 w 1027"/>
                  <a:gd name="T23" fmla="*/ 192 h 2066"/>
                  <a:gd name="T24" fmla="*/ 315 w 1027"/>
                  <a:gd name="T25" fmla="*/ 222 h 2066"/>
                  <a:gd name="T26" fmla="*/ 325 w 1027"/>
                  <a:gd name="T27" fmla="*/ 254 h 2066"/>
                  <a:gd name="T28" fmla="*/ 332 w 1027"/>
                  <a:gd name="T29" fmla="*/ 287 h 2066"/>
                  <a:gd name="T30" fmla="*/ 335 w 1027"/>
                  <a:gd name="T31" fmla="*/ 320 h 2066"/>
                  <a:gd name="T32" fmla="*/ 335 w 1027"/>
                  <a:gd name="T33" fmla="*/ 355 h 2066"/>
                  <a:gd name="T34" fmla="*/ 332 w 1027"/>
                  <a:gd name="T35" fmla="*/ 388 h 2066"/>
                  <a:gd name="T36" fmla="*/ 325 w 1027"/>
                  <a:gd name="T37" fmla="*/ 421 h 2066"/>
                  <a:gd name="T38" fmla="*/ 315 w 1027"/>
                  <a:gd name="T39" fmla="*/ 453 h 2066"/>
                  <a:gd name="T40" fmla="*/ 303 w 1027"/>
                  <a:gd name="T41" fmla="*/ 483 h 2066"/>
                  <a:gd name="T42" fmla="*/ 287 w 1027"/>
                  <a:gd name="T43" fmla="*/ 512 h 2066"/>
                  <a:gd name="T44" fmla="*/ 269 w 1027"/>
                  <a:gd name="T45" fmla="*/ 538 h 2066"/>
                  <a:gd name="T46" fmla="*/ 249 w 1027"/>
                  <a:gd name="T47" fmla="*/ 564 h 2066"/>
                  <a:gd name="T48" fmla="*/ 226 w 1027"/>
                  <a:gd name="T49" fmla="*/ 586 h 2066"/>
                  <a:gd name="T50" fmla="*/ 201 w 1027"/>
                  <a:gd name="T51" fmla="*/ 607 h 2066"/>
                  <a:gd name="T52" fmla="*/ 174 w 1027"/>
                  <a:gd name="T53" fmla="*/ 626 h 2066"/>
                  <a:gd name="T54" fmla="*/ 146 w 1027"/>
                  <a:gd name="T55" fmla="*/ 641 h 2066"/>
                  <a:gd name="T56" fmla="*/ 115 w 1027"/>
                  <a:gd name="T57" fmla="*/ 654 h 2066"/>
                  <a:gd name="T58" fmla="*/ 84 w 1027"/>
                  <a:gd name="T59" fmla="*/ 664 h 2066"/>
                  <a:gd name="T60" fmla="*/ 52 w 1027"/>
                  <a:gd name="T61" fmla="*/ 671 h 2066"/>
                  <a:gd name="T62" fmla="*/ 18 w 1027"/>
                  <a:gd name="T63" fmla="*/ 674 h 2066"/>
                  <a:gd name="T64" fmla="*/ 0 w 1027"/>
                  <a:gd name="T65" fmla="*/ 0 h 20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7"/>
                  <a:gd name="T100" fmla="*/ 0 h 2066"/>
                  <a:gd name="T101" fmla="*/ 1027 w 1027"/>
                  <a:gd name="T102" fmla="*/ 2066 h 20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p:spPr>
            <p:txBody>
              <a:bodyPr/>
              <a:lstStyle/>
              <a:p>
                <a:endParaRPr lang="en-US"/>
              </a:p>
            </p:txBody>
          </p:sp>
          <p:sp>
            <p:nvSpPr>
              <p:cNvPr id="43112" name="Oval 122"/>
              <p:cNvSpPr>
                <a:spLocks noChangeAspect="1" noChangeArrowheads="1"/>
              </p:cNvSpPr>
              <p:nvPr/>
            </p:nvSpPr>
            <p:spPr bwMode="auto">
              <a:xfrm rot="-3257544">
                <a:off x="3844" y="1256"/>
                <a:ext cx="319" cy="122"/>
              </a:xfrm>
              <a:prstGeom prst="ellipse">
                <a:avLst/>
              </a:prstGeom>
              <a:solidFill>
                <a:schemeClr val="accent2"/>
              </a:solidFill>
              <a:ln w="9525">
                <a:noFill/>
                <a:round/>
                <a:headEnd/>
                <a:tailEnd/>
              </a:ln>
            </p:spPr>
            <p:txBody>
              <a:bodyPr wrap="none" anchor="ctr"/>
              <a:lstStyle/>
              <a:p>
                <a:endParaRPr lang="en-US">
                  <a:latin typeface="Trebuchet MS" pitchFamily="34" charset="0"/>
                </a:endParaRPr>
              </a:p>
            </p:txBody>
          </p:sp>
          <p:sp>
            <p:nvSpPr>
              <p:cNvPr id="43113" name="Oval 123"/>
              <p:cNvSpPr>
                <a:spLocks noChangeAspect="1" noChangeArrowheads="1"/>
              </p:cNvSpPr>
              <p:nvPr/>
            </p:nvSpPr>
            <p:spPr bwMode="auto">
              <a:xfrm rot="3122145" flipH="1">
                <a:off x="3881" y="1805"/>
                <a:ext cx="245" cy="94"/>
              </a:xfrm>
              <a:prstGeom prst="ellipse">
                <a:avLst/>
              </a:prstGeom>
              <a:gradFill rotWithShape="0">
                <a:gsLst>
                  <a:gs pos="0">
                    <a:srgbClr val="D60093"/>
                  </a:gs>
                  <a:gs pos="100000">
                    <a:srgbClr val="630044"/>
                  </a:gs>
                </a:gsLst>
                <a:lin ang="2700000" scaled="1"/>
              </a:gradFill>
              <a:ln w="9525">
                <a:noFill/>
                <a:round/>
                <a:headEnd/>
                <a:tailEnd/>
              </a:ln>
            </p:spPr>
            <p:txBody>
              <a:bodyPr wrap="none" anchor="ctr"/>
              <a:lstStyle/>
              <a:p>
                <a:endParaRPr lang="en-US">
                  <a:latin typeface="Trebuchet MS" pitchFamily="34" charset="0"/>
                </a:endParaRPr>
              </a:p>
            </p:txBody>
          </p:sp>
          <p:sp>
            <p:nvSpPr>
              <p:cNvPr id="43114" name="Oval 124"/>
              <p:cNvSpPr>
                <a:spLocks noChangeAspect="1" noChangeArrowheads="1"/>
              </p:cNvSpPr>
              <p:nvPr/>
            </p:nvSpPr>
            <p:spPr bwMode="auto">
              <a:xfrm rot="3236033" flipH="1">
                <a:off x="4595" y="1307"/>
                <a:ext cx="245" cy="148"/>
              </a:xfrm>
              <a:prstGeom prst="ellipse">
                <a:avLst/>
              </a:prstGeom>
              <a:gradFill rotWithShape="0">
                <a:gsLst>
                  <a:gs pos="0">
                    <a:srgbClr val="D60093"/>
                  </a:gs>
                  <a:gs pos="100000">
                    <a:srgbClr val="4E0036"/>
                  </a:gs>
                </a:gsLst>
                <a:lin ang="2700000" scaled="1"/>
              </a:gradFill>
              <a:ln w="9525">
                <a:noFill/>
                <a:round/>
                <a:headEnd/>
                <a:tailEnd/>
              </a:ln>
            </p:spPr>
            <p:txBody>
              <a:bodyPr wrap="none" anchor="ctr"/>
              <a:lstStyle/>
              <a:p>
                <a:endParaRPr lang="en-US">
                  <a:latin typeface="Trebuchet MS" pitchFamily="34" charset="0"/>
                </a:endParaRPr>
              </a:p>
            </p:txBody>
          </p:sp>
          <p:sp>
            <p:nvSpPr>
              <p:cNvPr id="43115" name="Oval 125"/>
              <p:cNvSpPr>
                <a:spLocks noChangeAspect="1" noChangeArrowheads="1"/>
              </p:cNvSpPr>
              <p:nvPr/>
            </p:nvSpPr>
            <p:spPr bwMode="auto">
              <a:xfrm rot="-2095845">
                <a:off x="4423" y="1851"/>
                <a:ext cx="319" cy="148"/>
              </a:xfrm>
              <a:prstGeom prst="ellipse">
                <a:avLst/>
              </a:prstGeom>
              <a:gradFill rotWithShape="0">
                <a:gsLst>
                  <a:gs pos="0">
                    <a:srgbClr val="50D6D3"/>
                  </a:gs>
                  <a:gs pos="100000">
                    <a:srgbClr val="256362"/>
                  </a:gs>
                </a:gsLst>
                <a:lin ang="2700000" scaled="1"/>
              </a:gradFill>
              <a:ln w="9525">
                <a:noFill/>
                <a:round/>
                <a:headEnd/>
                <a:tailEnd/>
              </a:ln>
            </p:spPr>
            <p:txBody>
              <a:bodyPr wrap="none" anchor="ctr"/>
              <a:lstStyle/>
              <a:p>
                <a:endParaRPr lang="en-US">
                  <a:latin typeface="Trebuchet MS" pitchFamily="34" charset="0"/>
                </a:endParaRPr>
              </a:p>
            </p:txBody>
          </p:sp>
        </p:grpSp>
        <p:grpSp>
          <p:nvGrpSpPr>
            <p:cNvPr id="43017" name="Group 126"/>
            <p:cNvGrpSpPr>
              <a:grpSpLocks noChangeAspect="1"/>
            </p:cNvGrpSpPr>
            <p:nvPr/>
          </p:nvGrpSpPr>
          <p:grpSpPr bwMode="auto">
            <a:xfrm>
              <a:off x="2818" y="991"/>
              <a:ext cx="989" cy="938"/>
              <a:chOff x="2648" y="1082"/>
              <a:chExt cx="1047" cy="993"/>
            </a:xfrm>
          </p:grpSpPr>
          <p:sp>
            <p:nvSpPr>
              <p:cNvPr id="43094" name="Oval 127"/>
              <p:cNvSpPr>
                <a:spLocks noChangeAspect="1" noChangeArrowheads="1"/>
              </p:cNvSpPr>
              <p:nvPr/>
            </p:nvSpPr>
            <p:spPr bwMode="auto">
              <a:xfrm>
                <a:off x="2648" y="1895"/>
                <a:ext cx="1047" cy="179"/>
              </a:xfrm>
              <a:prstGeom prst="ellipse">
                <a:avLst/>
              </a:prstGeom>
              <a:gradFill rotWithShape="0">
                <a:gsLst>
                  <a:gs pos="0">
                    <a:srgbClr val="0033CC"/>
                  </a:gs>
                  <a:gs pos="100000">
                    <a:srgbClr val="00297A"/>
                  </a:gs>
                </a:gsLst>
                <a:lin ang="5400000" scaled="1"/>
              </a:gradFill>
              <a:ln w="9525">
                <a:noFill/>
                <a:round/>
                <a:headEnd/>
                <a:tailEnd/>
              </a:ln>
            </p:spPr>
            <p:txBody>
              <a:bodyPr wrap="none" anchor="ctr"/>
              <a:lstStyle/>
              <a:p>
                <a:endParaRPr lang="en-US">
                  <a:latin typeface="Trebuchet MS" pitchFamily="34" charset="0"/>
                </a:endParaRPr>
              </a:p>
            </p:txBody>
          </p:sp>
          <p:sp>
            <p:nvSpPr>
              <p:cNvPr id="43095" name="Freeform 128"/>
              <p:cNvSpPr>
                <a:spLocks noChangeAspect="1" noEditPoints="1"/>
              </p:cNvSpPr>
              <p:nvPr/>
            </p:nvSpPr>
            <p:spPr bwMode="auto">
              <a:xfrm>
                <a:off x="3506" y="1485"/>
                <a:ext cx="151" cy="187"/>
              </a:xfrm>
              <a:custGeom>
                <a:avLst/>
                <a:gdLst>
                  <a:gd name="T0" fmla="*/ 122 w 462"/>
                  <a:gd name="T1" fmla="*/ 181 h 570"/>
                  <a:gd name="T2" fmla="*/ 76 w 462"/>
                  <a:gd name="T3" fmla="*/ 167 h 570"/>
                  <a:gd name="T4" fmla="*/ 59 w 462"/>
                  <a:gd name="T5" fmla="*/ 160 h 570"/>
                  <a:gd name="T6" fmla="*/ 57 w 462"/>
                  <a:gd name="T7" fmla="*/ 159 h 570"/>
                  <a:gd name="T8" fmla="*/ 54 w 462"/>
                  <a:gd name="T9" fmla="*/ 157 h 570"/>
                  <a:gd name="T10" fmla="*/ 44 w 462"/>
                  <a:gd name="T11" fmla="*/ 152 h 570"/>
                  <a:gd name="T12" fmla="*/ 41 w 462"/>
                  <a:gd name="T13" fmla="*/ 150 h 570"/>
                  <a:gd name="T14" fmla="*/ 36 w 462"/>
                  <a:gd name="T15" fmla="*/ 147 h 570"/>
                  <a:gd name="T16" fmla="*/ 33 w 462"/>
                  <a:gd name="T17" fmla="*/ 145 h 570"/>
                  <a:gd name="T18" fmla="*/ 31 w 462"/>
                  <a:gd name="T19" fmla="*/ 143 h 570"/>
                  <a:gd name="T20" fmla="*/ 28 w 462"/>
                  <a:gd name="T21" fmla="*/ 141 h 570"/>
                  <a:gd name="T22" fmla="*/ 24 w 462"/>
                  <a:gd name="T23" fmla="*/ 137 h 570"/>
                  <a:gd name="T24" fmla="*/ 21 w 462"/>
                  <a:gd name="T25" fmla="*/ 134 h 570"/>
                  <a:gd name="T26" fmla="*/ 18 w 462"/>
                  <a:gd name="T27" fmla="*/ 132 h 570"/>
                  <a:gd name="T28" fmla="*/ 16 w 462"/>
                  <a:gd name="T29" fmla="*/ 130 h 570"/>
                  <a:gd name="T30" fmla="*/ 14 w 462"/>
                  <a:gd name="T31" fmla="*/ 129 h 570"/>
                  <a:gd name="T32" fmla="*/ 12 w 462"/>
                  <a:gd name="T33" fmla="*/ 126 h 570"/>
                  <a:gd name="T34" fmla="*/ 9 w 462"/>
                  <a:gd name="T35" fmla="*/ 121 h 570"/>
                  <a:gd name="T36" fmla="*/ 8 w 462"/>
                  <a:gd name="T37" fmla="*/ 118 h 570"/>
                  <a:gd name="T38" fmla="*/ 6 w 462"/>
                  <a:gd name="T39" fmla="*/ 115 h 570"/>
                  <a:gd name="T40" fmla="*/ 5 w 462"/>
                  <a:gd name="T41" fmla="*/ 113 h 570"/>
                  <a:gd name="T42" fmla="*/ 4 w 462"/>
                  <a:gd name="T43" fmla="*/ 112 h 570"/>
                  <a:gd name="T44" fmla="*/ 2 w 462"/>
                  <a:gd name="T45" fmla="*/ 106 h 570"/>
                  <a:gd name="T46" fmla="*/ 1 w 462"/>
                  <a:gd name="T47" fmla="*/ 104 h 570"/>
                  <a:gd name="T48" fmla="*/ 1 w 462"/>
                  <a:gd name="T49" fmla="*/ 101 h 570"/>
                  <a:gd name="T50" fmla="*/ 1 w 462"/>
                  <a:gd name="T51" fmla="*/ 98 h 570"/>
                  <a:gd name="T52" fmla="*/ 0 w 462"/>
                  <a:gd name="T53" fmla="*/ 96 h 570"/>
                  <a:gd name="T54" fmla="*/ 0 w 462"/>
                  <a:gd name="T55" fmla="*/ 91 h 570"/>
                  <a:gd name="T56" fmla="*/ 1 w 462"/>
                  <a:gd name="T57" fmla="*/ 86 h 570"/>
                  <a:gd name="T58" fmla="*/ 1 w 462"/>
                  <a:gd name="T59" fmla="*/ 83 h 570"/>
                  <a:gd name="T60" fmla="*/ 2 w 462"/>
                  <a:gd name="T61" fmla="*/ 81 h 570"/>
                  <a:gd name="T62" fmla="*/ 2 w 462"/>
                  <a:gd name="T63" fmla="*/ 78 h 570"/>
                  <a:gd name="T64" fmla="*/ 4 w 462"/>
                  <a:gd name="T65" fmla="*/ 75 h 570"/>
                  <a:gd name="T66" fmla="*/ 4 w 462"/>
                  <a:gd name="T67" fmla="*/ 74 h 570"/>
                  <a:gd name="T68" fmla="*/ 8 w 462"/>
                  <a:gd name="T69" fmla="*/ 69 h 570"/>
                  <a:gd name="T70" fmla="*/ 9 w 462"/>
                  <a:gd name="T71" fmla="*/ 66 h 570"/>
                  <a:gd name="T72" fmla="*/ 10 w 462"/>
                  <a:gd name="T73" fmla="*/ 64 h 570"/>
                  <a:gd name="T74" fmla="*/ 12 w 462"/>
                  <a:gd name="T75" fmla="*/ 62 h 570"/>
                  <a:gd name="T76" fmla="*/ 14 w 462"/>
                  <a:gd name="T77" fmla="*/ 59 h 570"/>
                  <a:gd name="T78" fmla="*/ 18 w 462"/>
                  <a:gd name="T79" fmla="*/ 55 h 570"/>
                  <a:gd name="T80" fmla="*/ 21 w 462"/>
                  <a:gd name="T81" fmla="*/ 53 h 570"/>
                  <a:gd name="T82" fmla="*/ 24 w 462"/>
                  <a:gd name="T83" fmla="*/ 50 h 570"/>
                  <a:gd name="T84" fmla="*/ 26 w 462"/>
                  <a:gd name="T85" fmla="*/ 48 h 570"/>
                  <a:gd name="T86" fmla="*/ 28 w 462"/>
                  <a:gd name="T87" fmla="*/ 46 h 570"/>
                  <a:gd name="T88" fmla="*/ 31 w 462"/>
                  <a:gd name="T89" fmla="*/ 44 h 570"/>
                  <a:gd name="T90" fmla="*/ 36 w 462"/>
                  <a:gd name="T91" fmla="*/ 40 h 570"/>
                  <a:gd name="T92" fmla="*/ 40 w 462"/>
                  <a:gd name="T93" fmla="*/ 38 h 570"/>
                  <a:gd name="T94" fmla="*/ 44 w 462"/>
                  <a:gd name="T95" fmla="*/ 35 h 570"/>
                  <a:gd name="T96" fmla="*/ 47 w 462"/>
                  <a:gd name="T97" fmla="*/ 33 h 570"/>
                  <a:gd name="T98" fmla="*/ 51 w 462"/>
                  <a:gd name="T99" fmla="*/ 31 h 570"/>
                  <a:gd name="T100" fmla="*/ 56 w 462"/>
                  <a:gd name="T101" fmla="*/ 28 h 570"/>
                  <a:gd name="T102" fmla="*/ 63 w 462"/>
                  <a:gd name="T103" fmla="*/ 25 h 570"/>
                  <a:gd name="T104" fmla="*/ 69 w 462"/>
                  <a:gd name="T105" fmla="*/ 23 h 570"/>
                  <a:gd name="T106" fmla="*/ 73 w 462"/>
                  <a:gd name="T107" fmla="*/ 21 h 570"/>
                  <a:gd name="T108" fmla="*/ 79 w 462"/>
                  <a:gd name="T109" fmla="*/ 18 h 570"/>
                  <a:gd name="T110" fmla="*/ 85 w 462"/>
                  <a:gd name="T111" fmla="*/ 16 h 570"/>
                  <a:gd name="T112" fmla="*/ 97 w 462"/>
                  <a:gd name="T113" fmla="*/ 12 h 570"/>
                  <a:gd name="T114" fmla="*/ 102 w 462"/>
                  <a:gd name="T115" fmla="*/ 11 h 570"/>
                  <a:gd name="T116" fmla="*/ 112 w 462"/>
                  <a:gd name="T117" fmla="*/ 8 h 570"/>
                  <a:gd name="T118" fmla="*/ 118 w 462"/>
                  <a:gd name="T119" fmla="*/ 6 h 570"/>
                  <a:gd name="T120" fmla="*/ 125 w 462"/>
                  <a:gd name="T121" fmla="*/ 5 h 570"/>
                  <a:gd name="T122" fmla="*/ 132 w 462"/>
                  <a:gd name="T123" fmla="*/ 4 h 570"/>
                  <a:gd name="T124" fmla="*/ 141 w 462"/>
                  <a:gd name="T125" fmla="*/ 2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570"/>
                  <a:gd name="T191" fmla="*/ 462 w 462"/>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4" y="484"/>
                    </a:lnTo>
                    <a:lnTo>
                      <a:pt x="172" y="484"/>
                    </a:lnTo>
                    <a:lnTo>
                      <a:pt x="171" y="482"/>
                    </a:lnTo>
                    <a:lnTo>
                      <a:pt x="172" y="484"/>
                    </a:lnTo>
                    <a:lnTo>
                      <a:pt x="174" y="484"/>
                    </a:lnTo>
                    <a:lnTo>
                      <a:pt x="176"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2" y="466"/>
                    </a:lnTo>
                    <a:lnTo>
                      <a:pt x="140" y="466"/>
                    </a:lnTo>
                    <a:lnTo>
                      <a:pt x="140" y="464"/>
                    </a:lnTo>
                    <a:lnTo>
                      <a:pt x="140" y="466"/>
                    </a:lnTo>
                    <a:lnTo>
                      <a:pt x="142" y="466"/>
                    </a:lnTo>
                    <a:lnTo>
                      <a:pt x="144" y="468"/>
                    </a:lnTo>
                    <a:lnTo>
                      <a:pt x="146" y="468"/>
                    </a:lnTo>
                    <a:close/>
                    <a:moveTo>
                      <a:pt x="136" y="463"/>
                    </a:moveTo>
                    <a:lnTo>
                      <a:pt x="136" y="463"/>
                    </a:lnTo>
                    <a:lnTo>
                      <a:pt x="134" y="463"/>
                    </a:lnTo>
                    <a:lnTo>
                      <a:pt x="132" y="463"/>
                    </a:lnTo>
                    <a:lnTo>
                      <a:pt x="132" y="461"/>
                    </a:lnTo>
                    <a:lnTo>
                      <a:pt x="130" y="461"/>
                    </a:lnTo>
                    <a:lnTo>
                      <a:pt x="132" y="461"/>
                    </a:lnTo>
                    <a:lnTo>
                      <a:pt x="132" y="463"/>
                    </a:lnTo>
                    <a:lnTo>
                      <a:pt x="134" y="463"/>
                    </a:lnTo>
                    <a:lnTo>
                      <a:pt x="136" y="463"/>
                    </a:lnTo>
                    <a:close/>
                    <a:moveTo>
                      <a:pt x="128" y="459"/>
                    </a:moveTo>
                    <a:lnTo>
                      <a:pt x="126"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6" y="457"/>
                    </a:lnTo>
                    <a:lnTo>
                      <a:pt x="128" y="459"/>
                    </a:lnTo>
                    <a:close/>
                    <a:moveTo>
                      <a:pt x="115" y="451"/>
                    </a:moveTo>
                    <a:lnTo>
                      <a:pt x="113" y="449"/>
                    </a:lnTo>
                    <a:lnTo>
                      <a:pt x="111" y="449"/>
                    </a:lnTo>
                    <a:lnTo>
                      <a:pt x="111" y="447"/>
                    </a:lnTo>
                    <a:lnTo>
                      <a:pt x="109" y="447"/>
                    </a:lnTo>
                    <a:lnTo>
                      <a:pt x="111" y="447"/>
                    </a:lnTo>
                    <a:lnTo>
                      <a:pt x="111" y="449"/>
                    </a:lnTo>
                    <a:lnTo>
                      <a:pt x="113" y="449"/>
                    </a:lnTo>
                    <a:lnTo>
                      <a:pt x="115" y="451"/>
                    </a:lnTo>
                    <a:close/>
                    <a:moveTo>
                      <a:pt x="105" y="445"/>
                    </a:moveTo>
                    <a:lnTo>
                      <a:pt x="105" y="443"/>
                    </a:lnTo>
                    <a:lnTo>
                      <a:pt x="103" y="443"/>
                    </a:lnTo>
                    <a:lnTo>
                      <a:pt x="103" y="441"/>
                    </a:lnTo>
                    <a:lnTo>
                      <a:pt x="101" y="441"/>
                    </a:lnTo>
                    <a:lnTo>
                      <a:pt x="103" y="441"/>
                    </a:lnTo>
                    <a:lnTo>
                      <a:pt x="103" y="443"/>
                    </a:lnTo>
                    <a:lnTo>
                      <a:pt x="105" y="443"/>
                    </a:lnTo>
                    <a:lnTo>
                      <a:pt x="105" y="445"/>
                    </a:lnTo>
                    <a:close/>
                    <a:moveTo>
                      <a:pt x="98" y="439"/>
                    </a:moveTo>
                    <a:lnTo>
                      <a:pt x="98" y="438"/>
                    </a:lnTo>
                    <a:lnTo>
                      <a:pt x="96" y="438"/>
                    </a:lnTo>
                    <a:lnTo>
                      <a:pt x="94" y="436"/>
                    </a:lnTo>
                    <a:lnTo>
                      <a:pt x="92" y="434"/>
                    </a:lnTo>
                    <a:lnTo>
                      <a:pt x="90" y="434"/>
                    </a:lnTo>
                    <a:lnTo>
                      <a:pt x="92" y="434"/>
                    </a:lnTo>
                    <a:lnTo>
                      <a:pt x="94" y="436"/>
                    </a:lnTo>
                    <a:lnTo>
                      <a:pt x="96" y="438"/>
                    </a:lnTo>
                    <a:lnTo>
                      <a:pt x="98" y="438"/>
                    </a:lnTo>
                    <a:lnTo>
                      <a:pt x="98" y="439"/>
                    </a:lnTo>
                    <a:close/>
                    <a:moveTo>
                      <a:pt x="88" y="430"/>
                    </a:moveTo>
                    <a:lnTo>
                      <a:pt x="86" y="430"/>
                    </a:lnTo>
                    <a:lnTo>
                      <a:pt x="84" y="428"/>
                    </a:lnTo>
                    <a:lnTo>
                      <a:pt x="86" y="430"/>
                    </a:lnTo>
                    <a:lnTo>
                      <a:pt x="88" y="430"/>
                    </a:lnTo>
                    <a:close/>
                    <a:moveTo>
                      <a:pt x="80" y="424"/>
                    </a:moveTo>
                    <a:lnTo>
                      <a:pt x="80" y="424"/>
                    </a:lnTo>
                    <a:lnTo>
                      <a:pt x="78" y="424"/>
                    </a:lnTo>
                    <a:lnTo>
                      <a:pt x="78" y="422"/>
                    </a:lnTo>
                    <a:lnTo>
                      <a:pt x="77" y="422"/>
                    </a:lnTo>
                    <a:lnTo>
                      <a:pt x="78" y="422"/>
                    </a:lnTo>
                    <a:lnTo>
                      <a:pt x="78" y="424"/>
                    </a:lnTo>
                    <a:lnTo>
                      <a:pt x="80" y="424"/>
                    </a:lnTo>
                    <a:close/>
                    <a:moveTo>
                      <a:pt x="73" y="418"/>
                    </a:moveTo>
                    <a:lnTo>
                      <a:pt x="73" y="418"/>
                    </a:lnTo>
                    <a:lnTo>
                      <a:pt x="71" y="418"/>
                    </a:lnTo>
                    <a:lnTo>
                      <a:pt x="71" y="416"/>
                    </a:lnTo>
                    <a:lnTo>
                      <a:pt x="69" y="416"/>
                    </a:lnTo>
                    <a:lnTo>
                      <a:pt x="71" y="416"/>
                    </a:lnTo>
                    <a:lnTo>
                      <a:pt x="71" y="418"/>
                    </a:lnTo>
                    <a:lnTo>
                      <a:pt x="73" y="418"/>
                    </a:lnTo>
                    <a:close/>
                    <a:moveTo>
                      <a:pt x="65" y="411"/>
                    </a:moveTo>
                    <a:lnTo>
                      <a:pt x="63" y="411"/>
                    </a:lnTo>
                    <a:lnTo>
                      <a:pt x="63" y="409"/>
                    </a:lnTo>
                    <a:lnTo>
                      <a:pt x="61" y="409"/>
                    </a:lnTo>
                    <a:lnTo>
                      <a:pt x="63" y="409"/>
                    </a:lnTo>
                    <a:lnTo>
                      <a:pt x="63" y="411"/>
                    </a:lnTo>
                    <a:lnTo>
                      <a:pt x="65" y="411"/>
                    </a:lnTo>
                    <a:close/>
                    <a:moveTo>
                      <a:pt x="57" y="405"/>
                    </a:moveTo>
                    <a:lnTo>
                      <a:pt x="57" y="405"/>
                    </a:lnTo>
                    <a:lnTo>
                      <a:pt x="57" y="403"/>
                    </a:lnTo>
                    <a:lnTo>
                      <a:pt x="55" y="403"/>
                    </a:lnTo>
                    <a:lnTo>
                      <a:pt x="55" y="401"/>
                    </a:lnTo>
                    <a:lnTo>
                      <a:pt x="54" y="401"/>
                    </a:lnTo>
                    <a:lnTo>
                      <a:pt x="55" y="401"/>
                    </a:lnTo>
                    <a:lnTo>
                      <a:pt x="55" y="403"/>
                    </a:lnTo>
                    <a:lnTo>
                      <a:pt x="57" y="403"/>
                    </a:lnTo>
                    <a:lnTo>
                      <a:pt x="57" y="405"/>
                    </a:lnTo>
                    <a:close/>
                    <a:moveTo>
                      <a:pt x="52" y="399"/>
                    </a:moveTo>
                    <a:lnTo>
                      <a:pt x="52" y="397"/>
                    </a:lnTo>
                    <a:lnTo>
                      <a:pt x="50" y="397"/>
                    </a:lnTo>
                    <a:lnTo>
                      <a:pt x="50" y="395"/>
                    </a:lnTo>
                    <a:lnTo>
                      <a:pt x="48" y="395"/>
                    </a:lnTo>
                    <a:lnTo>
                      <a:pt x="50" y="395"/>
                    </a:lnTo>
                    <a:lnTo>
                      <a:pt x="50" y="397"/>
                    </a:lnTo>
                    <a:lnTo>
                      <a:pt x="52" y="397"/>
                    </a:lnTo>
                    <a:lnTo>
                      <a:pt x="52" y="399"/>
                    </a:lnTo>
                    <a:close/>
                    <a:moveTo>
                      <a:pt x="46" y="392"/>
                    </a:moveTo>
                    <a:lnTo>
                      <a:pt x="44" y="392"/>
                    </a:lnTo>
                    <a:lnTo>
                      <a:pt x="44" y="390"/>
                    </a:lnTo>
                    <a:lnTo>
                      <a:pt x="44" y="392"/>
                    </a:lnTo>
                    <a:lnTo>
                      <a:pt x="46" y="392"/>
                    </a:lnTo>
                    <a:close/>
                    <a:moveTo>
                      <a:pt x="38" y="384"/>
                    </a:moveTo>
                    <a:lnTo>
                      <a:pt x="38" y="384"/>
                    </a:lnTo>
                    <a:lnTo>
                      <a:pt x="38" y="382"/>
                    </a:lnTo>
                    <a:lnTo>
                      <a:pt x="36" y="382"/>
                    </a:lnTo>
                    <a:lnTo>
                      <a:pt x="38" y="382"/>
                    </a:lnTo>
                    <a:lnTo>
                      <a:pt x="38" y="384"/>
                    </a:lnTo>
                    <a:close/>
                    <a:moveTo>
                      <a:pt x="32" y="376"/>
                    </a:moveTo>
                    <a:lnTo>
                      <a:pt x="32" y="376"/>
                    </a:lnTo>
                    <a:lnTo>
                      <a:pt x="32" y="374"/>
                    </a:lnTo>
                    <a:lnTo>
                      <a:pt x="31" y="374"/>
                    </a:lnTo>
                    <a:lnTo>
                      <a:pt x="32" y="374"/>
                    </a:lnTo>
                    <a:lnTo>
                      <a:pt x="32" y="376"/>
                    </a:lnTo>
                    <a:close/>
                    <a:moveTo>
                      <a:pt x="29" y="370"/>
                    </a:moveTo>
                    <a:lnTo>
                      <a:pt x="29" y="370"/>
                    </a:lnTo>
                    <a:lnTo>
                      <a:pt x="29" y="368"/>
                    </a:lnTo>
                    <a:lnTo>
                      <a:pt x="27" y="368"/>
                    </a:lnTo>
                    <a:lnTo>
                      <a:pt x="29" y="368"/>
                    </a:lnTo>
                    <a:lnTo>
                      <a:pt x="29" y="370"/>
                    </a:lnTo>
                    <a:close/>
                    <a:moveTo>
                      <a:pt x="23" y="361"/>
                    </a:moveTo>
                    <a:lnTo>
                      <a:pt x="23" y="361"/>
                    </a:lnTo>
                    <a:lnTo>
                      <a:pt x="23" y="359"/>
                    </a:lnTo>
                    <a:lnTo>
                      <a:pt x="21" y="359"/>
                    </a:lnTo>
                    <a:lnTo>
                      <a:pt x="23" y="359"/>
                    </a:lnTo>
                    <a:lnTo>
                      <a:pt x="23" y="361"/>
                    </a:lnTo>
                    <a:close/>
                    <a:moveTo>
                      <a:pt x="19" y="355"/>
                    </a:moveTo>
                    <a:lnTo>
                      <a:pt x="19" y="355"/>
                    </a:lnTo>
                    <a:lnTo>
                      <a:pt x="19" y="353"/>
                    </a:lnTo>
                    <a:lnTo>
                      <a:pt x="17" y="353"/>
                    </a:lnTo>
                    <a:lnTo>
                      <a:pt x="17" y="351"/>
                    </a:lnTo>
                    <a:lnTo>
                      <a:pt x="17" y="353"/>
                    </a:lnTo>
                    <a:lnTo>
                      <a:pt x="19" y="353"/>
                    </a:lnTo>
                    <a:lnTo>
                      <a:pt x="19" y="355"/>
                    </a:lnTo>
                    <a:close/>
                    <a:moveTo>
                      <a:pt x="15" y="347"/>
                    </a:moveTo>
                    <a:lnTo>
                      <a:pt x="15" y="347"/>
                    </a:lnTo>
                    <a:lnTo>
                      <a:pt x="15" y="345"/>
                    </a:lnTo>
                    <a:lnTo>
                      <a:pt x="13" y="345"/>
                    </a:lnTo>
                    <a:lnTo>
                      <a:pt x="15" y="345"/>
                    </a:lnTo>
                    <a:lnTo>
                      <a:pt x="15" y="347"/>
                    </a:lnTo>
                    <a:close/>
                    <a:moveTo>
                      <a:pt x="11" y="340"/>
                    </a:moveTo>
                    <a:lnTo>
                      <a:pt x="11" y="340"/>
                    </a:lnTo>
                    <a:lnTo>
                      <a:pt x="11" y="338"/>
                    </a:lnTo>
                    <a:lnTo>
                      <a:pt x="11" y="340"/>
                    </a:lnTo>
                    <a:close/>
                    <a:moveTo>
                      <a:pt x="9" y="332"/>
                    </a:moveTo>
                    <a:lnTo>
                      <a:pt x="7" y="332"/>
                    </a:lnTo>
                    <a:lnTo>
                      <a:pt x="7" y="330"/>
                    </a:lnTo>
                    <a:lnTo>
                      <a:pt x="7" y="332"/>
                    </a:lnTo>
                    <a:lnTo>
                      <a:pt x="9" y="332"/>
                    </a:lnTo>
                    <a:close/>
                    <a:moveTo>
                      <a:pt x="6" y="324"/>
                    </a:moveTo>
                    <a:lnTo>
                      <a:pt x="6" y="324"/>
                    </a:lnTo>
                    <a:lnTo>
                      <a:pt x="6" y="322"/>
                    </a:lnTo>
                    <a:lnTo>
                      <a:pt x="6" y="324"/>
                    </a:lnTo>
                    <a:close/>
                    <a:moveTo>
                      <a:pt x="4" y="319"/>
                    </a:moveTo>
                    <a:lnTo>
                      <a:pt x="4" y="317"/>
                    </a:lnTo>
                    <a:lnTo>
                      <a:pt x="4" y="315"/>
                    </a:lnTo>
                    <a:lnTo>
                      <a:pt x="4" y="317"/>
                    </a:lnTo>
                    <a:lnTo>
                      <a:pt x="4" y="319"/>
                    </a:lnTo>
                    <a:close/>
                    <a:moveTo>
                      <a:pt x="2" y="309"/>
                    </a:moveTo>
                    <a:lnTo>
                      <a:pt x="2" y="309"/>
                    </a:lnTo>
                    <a:lnTo>
                      <a:pt x="2" y="307"/>
                    </a:lnTo>
                    <a:lnTo>
                      <a:pt x="2" y="309"/>
                    </a:lnTo>
                    <a:close/>
                    <a:moveTo>
                      <a:pt x="2" y="301"/>
                    </a:moveTo>
                    <a:lnTo>
                      <a:pt x="2" y="301"/>
                    </a:lnTo>
                    <a:lnTo>
                      <a:pt x="2" y="299"/>
                    </a:lnTo>
                    <a:lnTo>
                      <a:pt x="2" y="301"/>
                    </a:lnTo>
                    <a:close/>
                    <a:moveTo>
                      <a:pt x="0" y="294"/>
                    </a:moveTo>
                    <a:lnTo>
                      <a:pt x="0" y="294"/>
                    </a:lnTo>
                    <a:lnTo>
                      <a:pt x="0" y="292"/>
                    </a:lnTo>
                    <a:lnTo>
                      <a:pt x="0" y="294"/>
                    </a:lnTo>
                    <a:close/>
                    <a:moveTo>
                      <a:pt x="0" y="278"/>
                    </a:moveTo>
                    <a:lnTo>
                      <a:pt x="0" y="278"/>
                    </a:lnTo>
                    <a:lnTo>
                      <a:pt x="0" y="276"/>
                    </a:lnTo>
                    <a:lnTo>
                      <a:pt x="0" y="278"/>
                    </a:lnTo>
                    <a:close/>
                    <a:moveTo>
                      <a:pt x="2" y="271"/>
                    </a:moveTo>
                    <a:lnTo>
                      <a:pt x="2" y="271"/>
                    </a:lnTo>
                    <a:lnTo>
                      <a:pt x="2" y="269"/>
                    </a:lnTo>
                    <a:lnTo>
                      <a:pt x="2" y="271"/>
                    </a:lnTo>
                    <a:close/>
                    <a:moveTo>
                      <a:pt x="2" y="263"/>
                    </a:moveTo>
                    <a:lnTo>
                      <a:pt x="2" y="263"/>
                    </a:lnTo>
                    <a:lnTo>
                      <a:pt x="2" y="261"/>
                    </a:lnTo>
                    <a:lnTo>
                      <a:pt x="2" y="263"/>
                    </a:lnTo>
                    <a:close/>
                    <a:moveTo>
                      <a:pt x="4" y="255"/>
                    </a:moveTo>
                    <a:lnTo>
                      <a:pt x="4" y="253"/>
                    </a:lnTo>
                    <a:lnTo>
                      <a:pt x="4" y="255"/>
                    </a:lnTo>
                    <a:close/>
                    <a:moveTo>
                      <a:pt x="6" y="248"/>
                    </a:moveTo>
                    <a:lnTo>
                      <a:pt x="6" y="248"/>
                    </a:lnTo>
                    <a:lnTo>
                      <a:pt x="6" y="246"/>
                    </a:lnTo>
                    <a:lnTo>
                      <a:pt x="6" y="248"/>
                    </a:lnTo>
                    <a:close/>
                    <a:moveTo>
                      <a:pt x="7" y="240"/>
                    </a:moveTo>
                    <a:lnTo>
                      <a:pt x="7" y="240"/>
                    </a:lnTo>
                    <a:lnTo>
                      <a:pt x="7" y="238"/>
                    </a:lnTo>
                    <a:lnTo>
                      <a:pt x="9" y="238"/>
                    </a:lnTo>
                    <a:lnTo>
                      <a:pt x="7" y="238"/>
                    </a:lnTo>
                    <a:lnTo>
                      <a:pt x="7" y="240"/>
                    </a:lnTo>
                    <a:close/>
                    <a:moveTo>
                      <a:pt x="11" y="232"/>
                    </a:moveTo>
                    <a:lnTo>
                      <a:pt x="11" y="230"/>
                    </a:lnTo>
                    <a:lnTo>
                      <a:pt x="11" y="232"/>
                    </a:lnTo>
                    <a:close/>
                    <a:moveTo>
                      <a:pt x="13" y="225"/>
                    </a:moveTo>
                    <a:lnTo>
                      <a:pt x="15" y="225"/>
                    </a:lnTo>
                    <a:lnTo>
                      <a:pt x="15" y="223"/>
                    </a:lnTo>
                    <a:lnTo>
                      <a:pt x="15" y="225"/>
                    </a:lnTo>
                    <a:lnTo>
                      <a:pt x="13" y="225"/>
                    </a:lnTo>
                    <a:close/>
                    <a:moveTo>
                      <a:pt x="17" y="217"/>
                    </a:moveTo>
                    <a:lnTo>
                      <a:pt x="17" y="217"/>
                    </a:lnTo>
                    <a:lnTo>
                      <a:pt x="19" y="217"/>
                    </a:lnTo>
                    <a:lnTo>
                      <a:pt x="19" y="215"/>
                    </a:lnTo>
                    <a:lnTo>
                      <a:pt x="19" y="217"/>
                    </a:lnTo>
                    <a:lnTo>
                      <a:pt x="17" y="217"/>
                    </a:lnTo>
                    <a:close/>
                    <a:moveTo>
                      <a:pt x="21" y="211"/>
                    </a:moveTo>
                    <a:lnTo>
                      <a:pt x="21" y="211"/>
                    </a:lnTo>
                    <a:lnTo>
                      <a:pt x="23" y="209"/>
                    </a:lnTo>
                    <a:lnTo>
                      <a:pt x="21" y="211"/>
                    </a:lnTo>
                    <a:close/>
                    <a:moveTo>
                      <a:pt x="27" y="202"/>
                    </a:moveTo>
                    <a:lnTo>
                      <a:pt x="27" y="202"/>
                    </a:lnTo>
                    <a:lnTo>
                      <a:pt x="29" y="202"/>
                    </a:lnTo>
                    <a:lnTo>
                      <a:pt x="29" y="200"/>
                    </a:lnTo>
                    <a:lnTo>
                      <a:pt x="29" y="202"/>
                    </a:lnTo>
                    <a:lnTo>
                      <a:pt x="27" y="202"/>
                    </a:lnTo>
                    <a:close/>
                    <a:moveTo>
                      <a:pt x="31" y="196"/>
                    </a:moveTo>
                    <a:lnTo>
                      <a:pt x="32" y="196"/>
                    </a:lnTo>
                    <a:lnTo>
                      <a:pt x="32" y="194"/>
                    </a:lnTo>
                    <a:lnTo>
                      <a:pt x="32" y="196"/>
                    </a:lnTo>
                    <a:lnTo>
                      <a:pt x="31" y="196"/>
                    </a:lnTo>
                    <a:close/>
                    <a:moveTo>
                      <a:pt x="36" y="188"/>
                    </a:moveTo>
                    <a:lnTo>
                      <a:pt x="36" y="188"/>
                    </a:lnTo>
                    <a:lnTo>
                      <a:pt x="38" y="188"/>
                    </a:lnTo>
                    <a:lnTo>
                      <a:pt x="38" y="186"/>
                    </a:lnTo>
                    <a:lnTo>
                      <a:pt x="38" y="188"/>
                    </a:lnTo>
                    <a:lnTo>
                      <a:pt x="36" y="188"/>
                    </a:lnTo>
                    <a:close/>
                    <a:moveTo>
                      <a:pt x="44" y="180"/>
                    </a:moveTo>
                    <a:lnTo>
                      <a:pt x="44" y="180"/>
                    </a:lnTo>
                    <a:lnTo>
                      <a:pt x="44" y="178"/>
                    </a:lnTo>
                    <a:lnTo>
                      <a:pt x="44" y="180"/>
                    </a:lnTo>
                    <a:close/>
                    <a:moveTo>
                      <a:pt x="50" y="175"/>
                    </a:moveTo>
                    <a:lnTo>
                      <a:pt x="50" y="175"/>
                    </a:lnTo>
                    <a:lnTo>
                      <a:pt x="50" y="173"/>
                    </a:lnTo>
                    <a:lnTo>
                      <a:pt x="52" y="173"/>
                    </a:lnTo>
                    <a:lnTo>
                      <a:pt x="50" y="173"/>
                    </a:lnTo>
                    <a:lnTo>
                      <a:pt x="50" y="175"/>
                    </a:lnTo>
                    <a:close/>
                    <a:moveTo>
                      <a:pt x="55" y="169"/>
                    </a:moveTo>
                    <a:lnTo>
                      <a:pt x="55" y="167"/>
                    </a:lnTo>
                    <a:lnTo>
                      <a:pt x="57" y="167"/>
                    </a:lnTo>
                    <a:lnTo>
                      <a:pt x="57" y="165"/>
                    </a:lnTo>
                    <a:lnTo>
                      <a:pt x="57" y="167"/>
                    </a:lnTo>
                    <a:lnTo>
                      <a:pt x="55" y="167"/>
                    </a:lnTo>
                    <a:lnTo>
                      <a:pt x="55" y="169"/>
                    </a:lnTo>
                    <a:close/>
                    <a:moveTo>
                      <a:pt x="61" y="161"/>
                    </a:moveTo>
                    <a:lnTo>
                      <a:pt x="61" y="161"/>
                    </a:lnTo>
                    <a:lnTo>
                      <a:pt x="63" y="161"/>
                    </a:lnTo>
                    <a:lnTo>
                      <a:pt x="63" y="159"/>
                    </a:lnTo>
                    <a:lnTo>
                      <a:pt x="63" y="161"/>
                    </a:lnTo>
                    <a:lnTo>
                      <a:pt x="61" y="161"/>
                    </a:lnTo>
                    <a:close/>
                    <a:moveTo>
                      <a:pt x="69" y="154"/>
                    </a:moveTo>
                    <a:lnTo>
                      <a:pt x="71" y="154"/>
                    </a:lnTo>
                    <a:lnTo>
                      <a:pt x="71" y="152"/>
                    </a:lnTo>
                    <a:lnTo>
                      <a:pt x="73" y="152"/>
                    </a:lnTo>
                    <a:lnTo>
                      <a:pt x="71" y="152"/>
                    </a:lnTo>
                    <a:lnTo>
                      <a:pt x="71" y="154"/>
                    </a:lnTo>
                    <a:lnTo>
                      <a:pt x="69" y="154"/>
                    </a:lnTo>
                    <a:close/>
                    <a:moveTo>
                      <a:pt x="77" y="148"/>
                    </a:moveTo>
                    <a:lnTo>
                      <a:pt x="77" y="148"/>
                    </a:lnTo>
                    <a:lnTo>
                      <a:pt x="78" y="148"/>
                    </a:lnTo>
                    <a:lnTo>
                      <a:pt x="78" y="146"/>
                    </a:lnTo>
                    <a:lnTo>
                      <a:pt x="80" y="146"/>
                    </a:lnTo>
                    <a:lnTo>
                      <a:pt x="78" y="146"/>
                    </a:lnTo>
                    <a:lnTo>
                      <a:pt x="78" y="148"/>
                    </a:lnTo>
                    <a:lnTo>
                      <a:pt x="77" y="148"/>
                    </a:lnTo>
                    <a:close/>
                    <a:moveTo>
                      <a:pt x="84" y="142"/>
                    </a:moveTo>
                    <a:lnTo>
                      <a:pt x="84" y="142"/>
                    </a:lnTo>
                    <a:lnTo>
                      <a:pt x="84" y="140"/>
                    </a:lnTo>
                    <a:lnTo>
                      <a:pt x="86" y="140"/>
                    </a:lnTo>
                    <a:lnTo>
                      <a:pt x="88" y="140"/>
                    </a:lnTo>
                    <a:lnTo>
                      <a:pt x="86" y="140"/>
                    </a:lnTo>
                    <a:lnTo>
                      <a:pt x="84" y="140"/>
                    </a:lnTo>
                    <a:lnTo>
                      <a:pt x="84" y="142"/>
                    </a:lnTo>
                    <a:close/>
                    <a:moveTo>
                      <a:pt x="94" y="134"/>
                    </a:moveTo>
                    <a:lnTo>
                      <a:pt x="94" y="134"/>
                    </a:lnTo>
                    <a:lnTo>
                      <a:pt x="96" y="134"/>
                    </a:lnTo>
                    <a:lnTo>
                      <a:pt x="96" y="132"/>
                    </a:lnTo>
                    <a:lnTo>
                      <a:pt x="98" y="132"/>
                    </a:lnTo>
                    <a:lnTo>
                      <a:pt x="98" y="131"/>
                    </a:lnTo>
                    <a:lnTo>
                      <a:pt x="98" y="132"/>
                    </a:lnTo>
                    <a:lnTo>
                      <a:pt x="96" y="132"/>
                    </a:lnTo>
                    <a:lnTo>
                      <a:pt x="96" y="134"/>
                    </a:lnTo>
                    <a:lnTo>
                      <a:pt x="94" y="134"/>
                    </a:lnTo>
                    <a:close/>
                    <a:moveTo>
                      <a:pt x="101" y="129"/>
                    </a:moveTo>
                    <a:lnTo>
                      <a:pt x="101" y="129"/>
                    </a:lnTo>
                    <a:lnTo>
                      <a:pt x="103" y="129"/>
                    </a:lnTo>
                    <a:lnTo>
                      <a:pt x="103" y="127"/>
                    </a:lnTo>
                    <a:lnTo>
                      <a:pt x="105" y="127"/>
                    </a:lnTo>
                    <a:lnTo>
                      <a:pt x="105" y="125"/>
                    </a:lnTo>
                    <a:lnTo>
                      <a:pt x="105" y="127"/>
                    </a:lnTo>
                    <a:lnTo>
                      <a:pt x="103" y="127"/>
                    </a:lnTo>
                    <a:lnTo>
                      <a:pt x="103" y="129"/>
                    </a:lnTo>
                    <a:lnTo>
                      <a:pt x="101" y="129"/>
                    </a:lnTo>
                    <a:close/>
                    <a:moveTo>
                      <a:pt x="109" y="123"/>
                    </a:moveTo>
                    <a:lnTo>
                      <a:pt x="111" y="123"/>
                    </a:lnTo>
                    <a:lnTo>
                      <a:pt x="111" y="121"/>
                    </a:lnTo>
                    <a:lnTo>
                      <a:pt x="113" y="121"/>
                    </a:lnTo>
                    <a:lnTo>
                      <a:pt x="115" y="121"/>
                    </a:lnTo>
                    <a:lnTo>
                      <a:pt x="113" y="121"/>
                    </a:lnTo>
                    <a:lnTo>
                      <a:pt x="111" y="121"/>
                    </a:lnTo>
                    <a:lnTo>
                      <a:pt x="111" y="123"/>
                    </a:lnTo>
                    <a:lnTo>
                      <a:pt x="109" y="123"/>
                    </a:lnTo>
                    <a:close/>
                    <a:moveTo>
                      <a:pt x="119" y="117"/>
                    </a:moveTo>
                    <a:lnTo>
                      <a:pt x="119" y="117"/>
                    </a:lnTo>
                    <a:lnTo>
                      <a:pt x="121" y="115"/>
                    </a:lnTo>
                    <a:lnTo>
                      <a:pt x="123" y="115"/>
                    </a:lnTo>
                    <a:lnTo>
                      <a:pt x="125" y="113"/>
                    </a:lnTo>
                    <a:lnTo>
                      <a:pt x="126" y="113"/>
                    </a:lnTo>
                    <a:lnTo>
                      <a:pt x="126" y="111"/>
                    </a:lnTo>
                    <a:lnTo>
                      <a:pt x="126" y="113"/>
                    </a:lnTo>
                    <a:lnTo>
                      <a:pt x="125" y="113"/>
                    </a:lnTo>
                    <a:lnTo>
                      <a:pt x="123" y="115"/>
                    </a:lnTo>
                    <a:lnTo>
                      <a:pt x="121" y="115"/>
                    </a:lnTo>
                    <a:lnTo>
                      <a:pt x="119" y="117"/>
                    </a:lnTo>
                    <a:close/>
                    <a:moveTo>
                      <a:pt x="130" y="109"/>
                    </a:moveTo>
                    <a:lnTo>
                      <a:pt x="130" y="109"/>
                    </a:lnTo>
                    <a:lnTo>
                      <a:pt x="132" y="109"/>
                    </a:lnTo>
                    <a:lnTo>
                      <a:pt x="132" y="107"/>
                    </a:lnTo>
                    <a:lnTo>
                      <a:pt x="134" y="107"/>
                    </a:lnTo>
                    <a:lnTo>
                      <a:pt x="136" y="107"/>
                    </a:lnTo>
                    <a:lnTo>
                      <a:pt x="134" y="107"/>
                    </a:lnTo>
                    <a:lnTo>
                      <a:pt x="132" y="107"/>
                    </a:lnTo>
                    <a:lnTo>
                      <a:pt x="132" y="109"/>
                    </a:lnTo>
                    <a:lnTo>
                      <a:pt x="130" y="109"/>
                    </a:lnTo>
                    <a:close/>
                    <a:moveTo>
                      <a:pt x="140" y="104"/>
                    </a:moveTo>
                    <a:lnTo>
                      <a:pt x="140" y="104"/>
                    </a:lnTo>
                    <a:lnTo>
                      <a:pt x="142" y="104"/>
                    </a:lnTo>
                    <a:lnTo>
                      <a:pt x="144" y="102"/>
                    </a:lnTo>
                    <a:lnTo>
                      <a:pt x="142"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4" y="86"/>
                    </a:lnTo>
                    <a:lnTo>
                      <a:pt x="176" y="84"/>
                    </a:lnTo>
                    <a:lnTo>
                      <a:pt x="178" y="84"/>
                    </a:lnTo>
                    <a:lnTo>
                      <a:pt x="176" y="84"/>
                    </a:lnTo>
                    <a:lnTo>
                      <a:pt x="174" y="86"/>
                    </a:lnTo>
                    <a:lnTo>
                      <a:pt x="172" y="86"/>
                    </a:lnTo>
                    <a:close/>
                    <a:moveTo>
                      <a:pt x="182" y="83"/>
                    </a:moveTo>
                    <a:lnTo>
                      <a:pt x="182" y="83"/>
                    </a:lnTo>
                    <a:lnTo>
                      <a:pt x="184" y="83"/>
                    </a:lnTo>
                    <a:lnTo>
                      <a:pt x="184" y="81"/>
                    </a:lnTo>
                    <a:lnTo>
                      <a:pt x="186" y="81"/>
                    </a:lnTo>
                    <a:lnTo>
                      <a:pt x="188" y="81"/>
                    </a:lnTo>
                    <a:lnTo>
                      <a:pt x="188" y="79"/>
                    </a:lnTo>
                    <a:lnTo>
                      <a:pt x="188" y="81"/>
                    </a:lnTo>
                    <a:lnTo>
                      <a:pt x="186" y="81"/>
                    </a:lnTo>
                    <a:lnTo>
                      <a:pt x="184" y="81"/>
                    </a:lnTo>
                    <a:lnTo>
                      <a:pt x="184" y="83"/>
                    </a:lnTo>
                    <a:lnTo>
                      <a:pt x="182" y="83"/>
                    </a:lnTo>
                    <a:close/>
                    <a:moveTo>
                      <a:pt x="190" y="79"/>
                    </a:moveTo>
                    <a:lnTo>
                      <a:pt x="192" y="77"/>
                    </a:lnTo>
                    <a:lnTo>
                      <a:pt x="194" y="77"/>
                    </a:lnTo>
                    <a:lnTo>
                      <a:pt x="195" y="77"/>
                    </a:lnTo>
                    <a:lnTo>
                      <a:pt x="197" y="75"/>
                    </a:lnTo>
                    <a:lnTo>
                      <a:pt x="199" y="75"/>
                    </a:lnTo>
                    <a:lnTo>
                      <a:pt x="201" y="73"/>
                    </a:lnTo>
                    <a:lnTo>
                      <a:pt x="203"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11" y="69"/>
                    </a:lnTo>
                    <a:lnTo>
                      <a:pt x="213" y="69"/>
                    </a:lnTo>
                    <a:lnTo>
                      <a:pt x="213" y="67"/>
                    </a:lnTo>
                    <a:lnTo>
                      <a:pt x="213" y="69"/>
                    </a:lnTo>
                    <a:lnTo>
                      <a:pt x="211" y="69"/>
                    </a:lnTo>
                    <a:lnTo>
                      <a:pt x="209" y="69"/>
                    </a:lnTo>
                    <a:lnTo>
                      <a:pt x="209" y="71"/>
                    </a:lnTo>
                    <a:lnTo>
                      <a:pt x="207" y="71"/>
                    </a:lnTo>
                    <a:close/>
                    <a:moveTo>
                      <a:pt x="219" y="65"/>
                    </a:moveTo>
                    <a:lnTo>
                      <a:pt x="219" y="65"/>
                    </a:lnTo>
                    <a:lnTo>
                      <a:pt x="220" y="65"/>
                    </a:lnTo>
                    <a:lnTo>
                      <a:pt x="222" y="65"/>
                    </a:lnTo>
                    <a:lnTo>
                      <a:pt x="222" y="63"/>
                    </a:lnTo>
                    <a:lnTo>
                      <a:pt x="224" y="63"/>
                    </a:lnTo>
                    <a:lnTo>
                      <a:pt x="222" y="63"/>
                    </a:lnTo>
                    <a:lnTo>
                      <a:pt x="222" y="65"/>
                    </a:lnTo>
                    <a:lnTo>
                      <a:pt x="220"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61" y="50"/>
                    </a:lnTo>
                    <a:lnTo>
                      <a:pt x="263" y="50"/>
                    </a:lnTo>
                    <a:lnTo>
                      <a:pt x="263" y="48"/>
                    </a:lnTo>
                    <a:lnTo>
                      <a:pt x="265" y="48"/>
                    </a:lnTo>
                    <a:lnTo>
                      <a:pt x="263" y="48"/>
                    </a:lnTo>
                    <a:lnTo>
                      <a:pt x="263" y="50"/>
                    </a:lnTo>
                    <a:lnTo>
                      <a:pt x="261" y="50"/>
                    </a:lnTo>
                    <a:lnTo>
                      <a:pt x="259" y="50"/>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3" y="36"/>
                    </a:lnTo>
                    <a:lnTo>
                      <a:pt x="305" y="36"/>
                    </a:lnTo>
                    <a:lnTo>
                      <a:pt x="305" y="35"/>
                    </a:lnTo>
                    <a:lnTo>
                      <a:pt x="307" y="35"/>
                    </a:lnTo>
                    <a:lnTo>
                      <a:pt x="305" y="35"/>
                    </a:lnTo>
                    <a:lnTo>
                      <a:pt x="305" y="36"/>
                    </a:lnTo>
                    <a:lnTo>
                      <a:pt x="303" y="36"/>
                    </a:lnTo>
                    <a:lnTo>
                      <a:pt x="301" y="36"/>
                    </a:lnTo>
                    <a:lnTo>
                      <a:pt x="299" y="36"/>
                    </a:lnTo>
                    <a:lnTo>
                      <a:pt x="299" y="38"/>
                    </a:lnTo>
                    <a:lnTo>
                      <a:pt x="297" y="38"/>
                    </a:lnTo>
                    <a:close/>
                    <a:moveTo>
                      <a:pt x="311" y="35"/>
                    </a:moveTo>
                    <a:lnTo>
                      <a:pt x="311" y="35"/>
                    </a:lnTo>
                    <a:lnTo>
                      <a:pt x="313" y="33"/>
                    </a:lnTo>
                    <a:lnTo>
                      <a:pt x="314" y="33"/>
                    </a:lnTo>
                    <a:lnTo>
                      <a:pt x="316" y="33"/>
                    </a:lnTo>
                    <a:lnTo>
                      <a:pt x="318" y="33"/>
                    </a:lnTo>
                    <a:lnTo>
                      <a:pt x="318" y="31"/>
                    </a:lnTo>
                    <a:lnTo>
                      <a:pt x="318" y="33"/>
                    </a:lnTo>
                    <a:lnTo>
                      <a:pt x="316" y="33"/>
                    </a:lnTo>
                    <a:lnTo>
                      <a:pt x="314" y="33"/>
                    </a:lnTo>
                    <a:lnTo>
                      <a:pt x="313" y="33"/>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60" y="21"/>
                    </a:lnTo>
                    <a:lnTo>
                      <a:pt x="362" y="21"/>
                    </a:lnTo>
                    <a:lnTo>
                      <a:pt x="362" y="19"/>
                    </a:lnTo>
                    <a:lnTo>
                      <a:pt x="364" y="19"/>
                    </a:lnTo>
                    <a:lnTo>
                      <a:pt x="362" y="19"/>
                    </a:lnTo>
                    <a:lnTo>
                      <a:pt x="362" y="21"/>
                    </a:lnTo>
                    <a:lnTo>
                      <a:pt x="360" y="21"/>
                    </a:lnTo>
                    <a:lnTo>
                      <a:pt x="359" y="21"/>
                    </a:lnTo>
                    <a:lnTo>
                      <a:pt x="357"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5" y="10"/>
                    </a:lnTo>
                    <a:lnTo>
                      <a:pt x="407" y="10"/>
                    </a:lnTo>
                    <a:lnTo>
                      <a:pt x="408" y="10"/>
                    </a:lnTo>
                    <a:lnTo>
                      <a:pt x="410" y="10"/>
                    </a:lnTo>
                    <a:lnTo>
                      <a:pt x="412" y="10"/>
                    </a:lnTo>
                    <a:lnTo>
                      <a:pt x="410" y="10"/>
                    </a:lnTo>
                    <a:lnTo>
                      <a:pt x="408" y="10"/>
                    </a:lnTo>
                    <a:lnTo>
                      <a:pt x="407" y="10"/>
                    </a:lnTo>
                    <a:lnTo>
                      <a:pt x="405" y="10"/>
                    </a:lnTo>
                    <a:lnTo>
                      <a:pt x="403" y="12"/>
                    </a:lnTo>
                    <a:lnTo>
                      <a:pt x="401" y="12"/>
                    </a:lnTo>
                    <a:close/>
                    <a:moveTo>
                      <a:pt x="414" y="10"/>
                    </a:moveTo>
                    <a:lnTo>
                      <a:pt x="414" y="8"/>
                    </a:lnTo>
                    <a:lnTo>
                      <a:pt x="416" y="8"/>
                    </a:lnTo>
                    <a:lnTo>
                      <a:pt x="418" y="8"/>
                    </a:lnTo>
                    <a:lnTo>
                      <a:pt x="420" y="8"/>
                    </a:lnTo>
                    <a:lnTo>
                      <a:pt x="422" y="8"/>
                    </a:lnTo>
                    <a:lnTo>
                      <a:pt x="424" y="8"/>
                    </a:lnTo>
                    <a:lnTo>
                      <a:pt x="424" y="6"/>
                    </a:lnTo>
                    <a:lnTo>
                      <a:pt x="424" y="8"/>
                    </a:lnTo>
                    <a:lnTo>
                      <a:pt x="422" y="8"/>
                    </a:lnTo>
                    <a:lnTo>
                      <a:pt x="420"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p:spPr>
            <p:txBody>
              <a:bodyPr/>
              <a:lstStyle/>
              <a:p>
                <a:endParaRPr lang="en-US"/>
              </a:p>
            </p:txBody>
          </p:sp>
          <p:sp>
            <p:nvSpPr>
              <p:cNvPr id="43096" name="Freeform 129"/>
              <p:cNvSpPr>
                <a:spLocks noChangeAspect="1"/>
              </p:cNvSpPr>
              <p:nvPr/>
            </p:nvSpPr>
            <p:spPr bwMode="auto">
              <a:xfrm>
                <a:off x="2674" y="1082"/>
                <a:ext cx="992" cy="993"/>
              </a:xfrm>
              <a:custGeom>
                <a:avLst/>
                <a:gdLst>
                  <a:gd name="T0" fmla="*/ 521 w 3033"/>
                  <a:gd name="T1" fmla="*/ 1 h 3034"/>
                  <a:gd name="T2" fmla="*/ 559 w 3033"/>
                  <a:gd name="T3" fmla="*/ 4 h 3034"/>
                  <a:gd name="T4" fmla="*/ 596 w 3033"/>
                  <a:gd name="T5" fmla="*/ 10 h 3034"/>
                  <a:gd name="T6" fmla="*/ 666 w 3033"/>
                  <a:gd name="T7" fmla="*/ 30 h 3034"/>
                  <a:gd name="T8" fmla="*/ 732 w 3033"/>
                  <a:gd name="T9" fmla="*/ 60 h 3034"/>
                  <a:gd name="T10" fmla="*/ 792 w 3033"/>
                  <a:gd name="T11" fmla="*/ 99 h 3034"/>
                  <a:gd name="T12" fmla="*/ 846 w 3033"/>
                  <a:gd name="T13" fmla="*/ 146 h 3034"/>
                  <a:gd name="T14" fmla="*/ 894 w 3033"/>
                  <a:gd name="T15" fmla="*/ 200 h 3034"/>
                  <a:gd name="T16" fmla="*/ 932 w 3033"/>
                  <a:gd name="T17" fmla="*/ 260 h 3034"/>
                  <a:gd name="T18" fmla="*/ 962 w 3033"/>
                  <a:gd name="T19" fmla="*/ 326 h 3034"/>
                  <a:gd name="T20" fmla="*/ 982 w 3033"/>
                  <a:gd name="T21" fmla="*/ 397 h 3034"/>
                  <a:gd name="T22" fmla="*/ 988 w 3033"/>
                  <a:gd name="T23" fmla="*/ 433 h 3034"/>
                  <a:gd name="T24" fmla="*/ 991 w 3033"/>
                  <a:gd name="T25" fmla="*/ 471 h 3034"/>
                  <a:gd name="T26" fmla="*/ 992 w 3033"/>
                  <a:gd name="T27" fmla="*/ 509 h 3034"/>
                  <a:gd name="T28" fmla="*/ 989 w 3033"/>
                  <a:gd name="T29" fmla="*/ 547 h 3034"/>
                  <a:gd name="T30" fmla="*/ 984 w 3033"/>
                  <a:gd name="T31" fmla="*/ 584 h 3034"/>
                  <a:gd name="T32" fmla="*/ 969 w 3033"/>
                  <a:gd name="T33" fmla="*/ 644 h 3034"/>
                  <a:gd name="T34" fmla="*/ 943 w 3033"/>
                  <a:gd name="T35" fmla="*/ 712 h 3034"/>
                  <a:gd name="T36" fmla="*/ 907 w 3033"/>
                  <a:gd name="T37" fmla="*/ 774 h 3034"/>
                  <a:gd name="T38" fmla="*/ 863 w 3033"/>
                  <a:gd name="T39" fmla="*/ 830 h 3034"/>
                  <a:gd name="T40" fmla="*/ 811 w 3033"/>
                  <a:gd name="T41" fmla="*/ 879 h 3034"/>
                  <a:gd name="T42" fmla="*/ 753 w 3033"/>
                  <a:gd name="T43" fmla="*/ 921 h 3034"/>
                  <a:gd name="T44" fmla="*/ 689 w 3033"/>
                  <a:gd name="T45" fmla="*/ 954 h 3034"/>
                  <a:gd name="T46" fmla="*/ 620 w 3033"/>
                  <a:gd name="T47" fmla="*/ 977 h 3034"/>
                  <a:gd name="T48" fmla="*/ 572 w 3033"/>
                  <a:gd name="T49" fmla="*/ 987 h 3034"/>
                  <a:gd name="T50" fmla="*/ 534 w 3033"/>
                  <a:gd name="T51" fmla="*/ 992 h 3034"/>
                  <a:gd name="T52" fmla="*/ 496 w 3033"/>
                  <a:gd name="T53" fmla="*/ 993 h 3034"/>
                  <a:gd name="T54" fmla="*/ 458 w 3033"/>
                  <a:gd name="T55" fmla="*/ 992 h 3034"/>
                  <a:gd name="T56" fmla="*/ 420 w 3033"/>
                  <a:gd name="T57" fmla="*/ 987 h 3034"/>
                  <a:gd name="T58" fmla="*/ 372 w 3033"/>
                  <a:gd name="T59" fmla="*/ 977 h 3034"/>
                  <a:gd name="T60" fmla="*/ 303 w 3033"/>
                  <a:gd name="T61" fmla="*/ 954 h 3034"/>
                  <a:gd name="T62" fmla="*/ 239 w 3033"/>
                  <a:gd name="T63" fmla="*/ 921 h 3034"/>
                  <a:gd name="T64" fmla="*/ 181 w 3033"/>
                  <a:gd name="T65" fmla="*/ 879 h 3034"/>
                  <a:gd name="T66" fmla="*/ 129 w 3033"/>
                  <a:gd name="T67" fmla="*/ 830 h 3034"/>
                  <a:gd name="T68" fmla="*/ 85 w 3033"/>
                  <a:gd name="T69" fmla="*/ 774 h 3034"/>
                  <a:gd name="T70" fmla="*/ 49 w 3033"/>
                  <a:gd name="T71" fmla="*/ 712 h 3034"/>
                  <a:gd name="T72" fmla="*/ 23 w 3033"/>
                  <a:gd name="T73" fmla="*/ 644 h 3034"/>
                  <a:gd name="T74" fmla="*/ 8 w 3033"/>
                  <a:gd name="T75" fmla="*/ 584 h 3034"/>
                  <a:gd name="T76" fmla="*/ 3 w 3033"/>
                  <a:gd name="T77" fmla="*/ 547 h 3034"/>
                  <a:gd name="T78" fmla="*/ 0 w 3033"/>
                  <a:gd name="T79" fmla="*/ 509 h 3034"/>
                  <a:gd name="T80" fmla="*/ 1 w 3033"/>
                  <a:gd name="T81" fmla="*/ 471 h 3034"/>
                  <a:gd name="T82" fmla="*/ 4 w 3033"/>
                  <a:gd name="T83" fmla="*/ 433 h 3034"/>
                  <a:gd name="T84" fmla="*/ 10 w 3033"/>
                  <a:gd name="T85" fmla="*/ 397 h 3034"/>
                  <a:gd name="T86" fmla="*/ 30 w 3033"/>
                  <a:gd name="T87" fmla="*/ 326 h 3034"/>
                  <a:gd name="T88" fmla="*/ 60 w 3033"/>
                  <a:gd name="T89" fmla="*/ 260 h 3034"/>
                  <a:gd name="T90" fmla="*/ 98 w 3033"/>
                  <a:gd name="T91" fmla="*/ 200 h 3034"/>
                  <a:gd name="T92" fmla="*/ 146 w 3033"/>
                  <a:gd name="T93" fmla="*/ 146 h 3034"/>
                  <a:gd name="T94" fmla="*/ 200 w 3033"/>
                  <a:gd name="T95" fmla="*/ 99 h 3034"/>
                  <a:gd name="T96" fmla="*/ 260 w 3033"/>
                  <a:gd name="T97" fmla="*/ 60 h 3034"/>
                  <a:gd name="T98" fmla="*/ 326 w 3033"/>
                  <a:gd name="T99" fmla="*/ 30 h 3034"/>
                  <a:gd name="T100" fmla="*/ 396 w 3033"/>
                  <a:gd name="T101" fmla="*/ 10 h 3034"/>
                  <a:gd name="T102" fmla="*/ 433 w 3033"/>
                  <a:gd name="T103" fmla="*/ 4 h 3034"/>
                  <a:gd name="T104" fmla="*/ 471 w 3033"/>
                  <a:gd name="T105" fmla="*/ 1 h 3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33"/>
                  <a:gd name="T160" fmla="*/ 0 h 3034"/>
                  <a:gd name="T161" fmla="*/ 3033 w 3033"/>
                  <a:gd name="T162" fmla="*/ 3034 h 3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9966"/>
                  </a:gs>
                  <a:gs pos="100000">
                    <a:srgbClr val="004E4C"/>
                  </a:gs>
                </a:gsLst>
                <a:lin ang="2700000" scaled="1"/>
              </a:gradFill>
              <a:ln w="9525">
                <a:noFill/>
                <a:round/>
                <a:headEnd/>
                <a:tailEnd/>
              </a:ln>
            </p:spPr>
            <p:txBody>
              <a:bodyPr/>
              <a:lstStyle/>
              <a:p>
                <a:endParaRPr lang="en-US"/>
              </a:p>
            </p:txBody>
          </p:sp>
          <p:sp>
            <p:nvSpPr>
              <p:cNvPr id="43097" name="Freeform 130"/>
              <p:cNvSpPr>
                <a:spLocks noChangeAspect="1"/>
              </p:cNvSpPr>
              <p:nvPr/>
            </p:nvSpPr>
            <p:spPr bwMode="auto">
              <a:xfrm>
                <a:off x="2674" y="1082"/>
                <a:ext cx="498" cy="993"/>
              </a:xfrm>
              <a:custGeom>
                <a:avLst/>
                <a:gdLst>
                  <a:gd name="T0" fmla="*/ 496 w 1523"/>
                  <a:gd name="T1" fmla="*/ 0 h 3034"/>
                  <a:gd name="T2" fmla="*/ 497 w 1523"/>
                  <a:gd name="T3" fmla="*/ 0 h 3034"/>
                  <a:gd name="T4" fmla="*/ 497 w 1523"/>
                  <a:gd name="T5" fmla="*/ 0 h 3034"/>
                  <a:gd name="T6" fmla="*/ 498 w 1523"/>
                  <a:gd name="T7" fmla="*/ 0 h 3034"/>
                  <a:gd name="T8" fmla="*/ 498 w 1523"/>
                  <a:gd name="T9" fmla="*/ 993 h 3034"/>
                  <a:gd name="T10" fmla="*/ 497 w 1523"/>
                  <a:gd name="T11" fmla="*/ 993 h 3034"/>
                  <a:gd name="T12" fmla="*/ 497 w 1523"/>
                  <a:gd name="T13" fmla="*/ 993 h 3034"/>
                  <a:gd name="T14" fmla="*/ 496 w 1523"/>
                  <a:gd name="T15" fmla="*/ 993 h 3034"/>
                  <a:gd name="T16" fmla="*/ 496 w 1523"/>
                  <a:gd name="T17" fmla="*/ 993 h 3034"/>
                  <a:gd name="T18" fmla="*/ 471 w 1523"/>
                  <a:gd name="T19" fmla="*/ 992 h 3034"/>
                  <a:gd name="T20" fmla="*/ 445 w 1523"/>
                  <a:gd name="T21" fmla="*/ 990 h 3034"/>
                  <a:gd name="T22" fmla="*/ 420 w 1523"/>
                  <a:gd name="T23" fmla="*/ 987 h 3034"/>
                  <a:gd name="T24" fmla="*/ 396 w 1523"/>
                  <a:gd name="T25" fmla="*/ 983 h 3034"/>
                  <a:gd name="T26" fmla="*/ 349 w 1523"/>
                  <a:gd name="T27" fmla="*/ 970 h 3034"/>
                  <a:gd name="T28" fmla="*/ 303 w 1523"/>
                  <a:gd name="T29" fmla="*/ 954 h 3034"/>
                  <a:gd name="T30" fmla="*/ 260 w 1523"/>
                  <a:gd name="T31" fmla="*/ 933 h 3034"/>
                  <a:gd name="T32" fmla="*/ 219 w 1523"/>
                  <a:gd name="T33" fmla="*/ 908 h 3034"/>
                  <a:gd name="T34" fmla="*/ 181 w 1523"/>
                  <a:gd name="T35" fmla="*/ 879 h 3034"/>
                  <a:gd name="T36" fmla="*/ 146 w 1523"/>
                  <a:gd name="T37" fmla="*/ 847 h 3034"/>
                  <a:gd name="T38" fmla="*/ 113 w 1523"/>
                  <a:gd name="T39" fmla="*/ 812 h 3034"/>
                  <a:gd name="T40" fmla="*/ 85 w 1523"/>
                  <a:gd name="T41" fmla="*/ 774 h 3034"/>
                  <a:gd name="T42" fmla="*/ 60 w 1523"/>
                  <a:gd name="T43" fmla="*/ 733 h 3034"/>
                  <a:gd name="T44" fmla="*/ 39 w 1523"/>
                  <a:gd name="T45" fmla="*/ 690 h 3034"/>
                  <a:gd name="T46" fmla="*/ 23 w 1523"/>
                  <a:gd name="T47" fmla="*/ 644 h 3034"/>
                  <a:gd name="T48" fmla="*/ 10 w 1523"/>
                  <a:gd name="T49" fmla="*/ 596 h 3034"/>
                  <a:gd name="T50" fmla="*/ 6 w 1523"/>
                  <a:gd name="T51" fmla="*/ 572 h 3034"/>
                  <a:gd name="T52" fmla="*/ 3 w 1523"/>
                  <a:gd name="T53" fmla="*/ 547 h 3034"/>
                  <a:gd name="T54" fmla="*/ 1 w 1523"/>
                  <a:gd name="T55" fmla="*/ 522 h 3034"/>
                  <a:gd name="T56" fmla="*/ 0 w 1523"/>
                  <a:gd name="T57" fmla="*/ 497 h 3034"/>
                  <a:gd name="T58" fmla="*/ 1 w 1523"/>
                  <a:gd name="T59" fmla="*/ 471 h 3034"/>
                  <a:gd name="T60" fmla="*/ 3 w 1523"/>
                  <a:gd name="T61" fmla="*/ 446 h 3034"/>
                  <a:gd name="T62" fmla="*/ 6 w 1523"/>
                  <a:gd name="T63" fmla="*/ 421 h 3034"/>
                  <a:gd name="T64" fmla="*/ 10 w 1523"/>
                  <a:gd name="T65" fmla="*/ 397 h 3034"/>
                  <a:gd name="T66" fmla="*/ 23 w 1523"/>
                  <a:gd name="T67" fmla="*/ 349 h 3034"/>
                  <a:gd name="T68" fmla="*/ 39 w 1523"/>
                  <a:gd name="T69" fmla="*/ 303 h 3034"/>
                  <a:gd name="T70" fmla="*/ 60 w 1523"/>
                  <a:gd name="T71" fmla="*/ 260 h 3034"/>
                  <a:gd name="T72" fmla="*/ 85 w 1523"/>
                  <a:gd name="T73" fmla="*/ 219 h 3034"/>
                  <a:gd name="T74" fmla="*/ 113 w 1523"/>
                  <a:gd name="T75" fmla="*/ 181 h 3034"/>
                  <a:gd name="T76" fmla="*/ 146 w 1523"/>
                  <a:gd name="T77" fmla="*/ 146 h 3034"/>
                  <a:gd name="T78" fmla="*/ 181 w 1523"/>
                  <a:gd name="T79" fmla="*/ 114 h 3034"/>
                  <a:gd name="T80" fmla="*/ 219 w 1523"/>
                  <a:gd name="T81" fmla="*/ 85 h 3034"/>
                  <a:gd name="T82" fmla="*/ 260 w 1523"/>
                  <a:gd name="T83" fmla="*/ 60 h 3034"/>
                  <a:gd name="T84" fmla="*/ 303 w 1523"/>
                  <a:gd name="T85" fmla="*/ 39 h 3034"/>
                  <a:gd name="T86" fmla="*/ 349 w 1523"/>
                  <a:gd name="T87" fmla="*/ 23 h 3034"/>
                  <a:gd name="T88" fmla="*/ 396 w 1523"/>
                  <a:gd name="T89" fmla="*/ 10 h 3034"/>
                  <a:gd name="T90" fmla="*/ 420 w 1523"/>
                  <a:gd name="T91" fmla="*/ 6 h 3034"/>
                  <a:gd name="T92" fmla="*/ 445 w 1523"/>
                  <a:gd name="T93" fmla="*/ 3 h 3034"/>
                  <a:gd name="T94" fmla="*/ 471 w 1523"/>
                  <a:gd name="T95" fmla="*/ 1 h 3034"/>
                  <a:gd name="T96" fmla="*/ 496 w 1523"/>
                  <a:gd name="T97" fmla="*/ 0 h 30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3"/>
                  <a:gd name="T148" fmla="*/ 0 h 3034"/>
                  <a:gd name="T149" fmla="*/ 1523 w 1523"/>
                  <a:gd name="T150" fmla="*/ 3034 h 30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3" h="3034">
                    <a:moveTo>
                      <a:pt x="1517" y="0"/>
                    </a:moveTo>
                    <a:lnTo>
                      <a:pt x="1517" y="0"/>
                    </a:lnTo>
                    <a:lnTo>
                      <a:pt x="1519" y="0"/>
                    </a:lnTo>
                    <a:lnTo>
                      <a:pt x="1521" y="0"/>
                    </a:lnTo>
                    <a:lnTo>
                      <a:pt x="1523" y="0"/>
                    </a:lnTo>
                    <a:lnTo>
                      <a:pt x="1523" y="3034"/>
                    </a:lnTo>
                    <a:lnTo>
                      <a:pt x="1521" y="3034"/>
                    </a:lnTo>
                    <a:lnTo>
                      <a:pt x="1519"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CCCC"/>
                  </a:gs>
                  <a:gs pos="100000">
                    <a:srgbClr val="003A39"/>
                  </a:gs>
                </a:gsLst>
                <a:lin ang="5400000" scaled="1"/>
              </a:gradFill>
              <a:ln w="9525">
                <a:noFill/>
                <a:round/>
                <a:headEnd/>
                <a:tailEnd/>
              </a:ln>
            </p:spPr>
            <p:txBody>
              <a:bodyPr/>
              <a:lstStyle/>
              <a:p>
                <a:endParaRPr lang="en-US"/>
              </a:p>
            </p:txBody>
          </p:sp>
          <p:sp>
            <p:nvSpPr>
              <p:cNvPr id="43098" name="Freeform 131"/>
              <p:cNvSpPr>
                <a:spLocks noChangeAspect="1"/>
              </p:cNvSpPr>
              <p:nvPr/>
            </p:nvSpPr>
            <p:spPr bwMode="auto">
              <a:xfrm>
                <a:off x="2894" y="1082"/>
                <a:ext cx="278" cy="993"/>
              </a:xfrm>
              <a:custGeom>
                <a:avLst/>
                <a:gdLst>
                  <a:gd name="T0" fmla="*/ 277 w 850"/>
                  <a:gd name="T1" fmla="*/ 0 h 3034"/>
                  <a:gd name="T2" fmla="*/ 277 w 850"/>
                  <a:gd name="T3" fmla="*/ 0 h 3034"/>
                  <a:gd name="T4" fmla="*/ 278 w 850"/>
                  <a:gd name="T5" fmla="*/ 0 h 3034"/>
                  <a:gd name="T6" fmla="*/ 278 w 850"/>
                  <a:gd name="T7" fmla="*/ 0 h 3034"/>
                  <a:gd name="T8" fmla="*/ 278 w 850"/>
                  <a:gd name="T9" fmla="*/ 993 h 3034"/>
                  <a:gd name="T10" fmla="*/ 278 w 850"/>
                  <a:gd name="T11" fmla="*/ 993 h 3034"/>
                  <a:gd name="T12" fmla="*/ 277 w 850"/>
                  <a:gd name="T13" fmla="*/ 993 h 3034"/>
                  <a:gd name="T14" fmla="*/ 277 w 850"/>
                  <a:gd name="T15" fmla="*/ 993 h 3034"/>
                  <a:gd name="T16" fmla="*/ 277 w 850"/>
                  <a:gd name="T17" fmla="*/ 993 h 3034"/>
                  <a:gd name="T18" fmla="*/ 263 w 850"/>
                  <a:gd name="T19" fmla="*/ 992 h 3034"/>
                  <a:gd name="T20" fmla="*/ 249 w 850"/>
                  <a:gd name="T21" fmla="*/ 990 h 3034"/>
                  <a:gd name="T22" fmla="*/ 222 w 850"/>
                  <a:gd name="T23" fmla="*/ 983 h 3034"/>
                  <a:gd name="T24" fmla="*/ 195 w 850"/>
                  <a:gd name="T25" fmla="*/ 970 h 3034"/>
                  <a:gd name="T26" fmla="*/ 169 w 850"/>
                  <a:gd name="T27" fmla="*/ 954 h 3034"/>
                  <a:gd name="T28" fmla="*/ 145 w 850"/>
                  <a:gd name="T29" fmla="*/ 933 h 3034"/>
                  <a:gd name="T30" fmla="*/ 122 w 850"/>
                  <a:gd name="T31" fmla="*/ 908 h 3034"/>
                  <a:gd name="T32" fmla="*/ 101 w 850"/>
                  <a:gd name="T33" fmla="*/ 879 h 3034"/>
                  <a:gd name="T34" fmla="*/ 82 w 850"/>
                  <a:gd name="T35" fmla="*/ 847 h 3034"/>
                  <a:gd name="T36" fmla="*/ 63 w 850"/>
                  <a:gd name="T37" fmla="*/ 812 h 3034"/>
                  <a:gd name="T38" fmla="*/ 48 w 850"/>
                  <a:gd name="T39" fmla="*/ 774 h 3034"/>
                  <a:gd name="T40" fmla="*/ 34 w 850"/>
                  <a:gd name="T41" fmla="*/ 733 h 3034"/>
                  <a:gd name="T42" fmla="*/ 22 w 850"/>
                  <a:gd name="T43" fmla="*/ 690 h 3034"/>
                  <a:gd name="T44" fmla="*/ 13 w 850"/>
                  <a:gd name="T45" fmla="*/ 644 h 3034"/>
                  <a:gd name="T46" fmla="*/ 6 w 850"/>
                  <a:gd name="T47" fmla="*/ 596 h 3034"/>
                  <a:gd name="T48" fmla="*/ 2 w 850"/>
                  <a:gd name="T49" fmla="*/ 547 h 3034"/>
                  <a:gd name="T50" fmla="*/ 0 w 850"/>
                  <a:gd name="T51" fmla="*/ 497 h 3034"/>
                  <a:gd name="T52" fmla="*/ 2 w 850"/>
                  <a:gd name="T53" fmla="*/ 446 h 3034"/>
                  <a:gd name="T54" fmla="*/ 6 w 850"/>
                  <a:gd name="T55" fmla="*/ 397 h 3034"/>
                  <a:gd name="T56" fmla="*/ 13 w 850"/>
                  <a:gd name="T57" fmla="*/ 349 h 3034"/>
                  <a:gd name="T58" fmla="*/ 22 w 850"/>
                  <a:gd name="T59" fmla="*/ 303 h 3034"/>
                  <a:gd name="T60" fmla="*/ 34 w 850"/>
                  <a:gd name="T61" fmla="*/ 260 h 3034"/>
                  <a:gd name="T62" fmla="*/ 48 w 850"/>
                  <a:gd name="T63" fmla="*/ 219 h 3034"/>
                  <a:gd name="T64" fmla="*/ 63 w 850"/>
                  <a:gd name="T65" fmla="*/ 181 h 3034"/>
                  <a:gd name="T66" fmla="*/ 82 w 850"/>
                  <a:gd name="T67" fmla="*/ 146 h 3034"/>
                  <a:gd name="T68" fmla="*/ 101 w 850"/>
                  <a:gd name="T69" fmla="*/ 114 h 3034"/>
                  <a:gd name="T70" fmla="*/ 122 w 850"/>
                  <a:gd name="T71" fmla="*/ 85 h 3034"/>
                  <a:gd name="T72" fmla="*/ 145 w 850"/>
                  <a:gd name="T73" fmla="*/ 60 h 3034"/>
                  <a:gd name="T74" fmla="*/ 169 w 850"/>
                  <a:gd name="T75" fmla="*/ 39 h 3034"/>
                  <a:gd name="T76" fmla="*/ 195 w 850"/>
                  <a:gd name="T77" fmla="*/ 23 h 3034"/>
                  <a:gd name="T78" fmla="*/ 222 w 850"/>
                  <a:gd name="T79" fmla="*/ 10 h 3034"/>
                  <a:gd name="T80" fmla="*/ 249 w 850"/>
                  <a:gd name="T81" fmla="*/ 3 h 3034"/>
                  <a:gd name="T82" fmla="*/ 263 w 850"/>
                  <a:gd name="T83" fmla="*/ 1 h 3034"/>
                  <a:gd name="T84" fmla="*/ 277 w 850"/>
                  <a:gd name="T85" fmla="*/ 0 h 30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0"/>
                  <a:gd name="T130" fmla="*/ 0 h 3034"/>
                  <a:gd name="T131" fmla="*/ 850 w 850"/>
                  <a:gd name="T132" fmla="*/ 3034 h 30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0" h="3034">
                    <a:moveTo>
                      <a:pt x="846" y="0"/>
                    </a:moveTo>
                    <a:lnTo>
                      <a:pt x="846" y="0"/>
                    </a:lnTo>
                    <a:lnTo>
                      <a:pt x="848" y="0"/>
                    </a:lnTo>
                    <a:lnTo>
                      <a:pt x="850" y="0"/>
                    </a:lnTo>
                    <a:lnTo>
                      <a:pt x="850" y="3034"/>
                    </a:lnTo>
                    <a:lnTo>
                      <a:pt x="848"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gradFill rotWithShape="0">
                <a:gsLst>
                  <a:gs pos="0">
                    <a:srgbClr val="339933"/>
                  </a:gs>
                  <a:gs pos="100000">
                    <a:srgbClr val="1D591D"/>
                  </a:gs>
                </a:gsLst>
                <a:lin ang="0" scaled="1"/>
              </a:gradFill>
              <a:ln w="9525">
                <a:noFill/>
                <a:round/>
                <a:headEnd/>
                <a:tailEnd/>
              </a:ln>
            </p:spPr>
            <p:txBody>
              <a:bodyPr/>
              <a:lstStyle/>
              <a:p>
                <a:endParaRPr lang="en-US"/>
              </a:p>
            </p:txBody>
          </p:sp>
          <p:sp>
            <p:nvSpPr>
              <p:cNvPr id="43099" name="Freeform 132"/>
              <p:cNvSpPr>
                <a:spLocks noChangeAspect="1"/>
              </p:cNvSpPr>
              <p:nvPr/>
            </p:nvSpPr>
            <p:spPr bwMode="auto">
              <a:xfrm>
                <a:off x="3024" y="1241"/>
                <a:ext cx="148" cy="675"/>
              </a:xfrm>
              <a:custGeom>
                <a:avLst/>
                <a:gdLst>
                  <a:gd name="T0" fmla="*/ 147 w 453"/>
                  <a:gd name="T1" fmla="*/ 0 h 2066"/>
                  <a:gd name="T2" fmla="*/ 148 w 453"/>
                  <a:gd name="T3" fmla="*/ 0 h 2066"/>
                  <a:gd name="T4" fmla="*/ 148 w 453"/>
                  <a:gd name="T5" fmla="*/ 0 h 2066"/>
                  <a:gd name="T6" fmla="*/ 148 w 453"/>
                  <a:gd name="T7" fmla="*/ 0 h 2066"/>
                  <a:gd name="T8" fmla="*/ 148 w 453"/>
                  <a:gd name="T9" fmla="*/ 675 h 2066"/>
                  <a:gd name="T10" fmla="*/ 148 w 453"/>
                  <a:gd name="T11" fmla="*/ 675 h 2066"/>
                  <a:gd name="T12" fmla="*/ 148 w 453"/>
                  <a:gd name="T13" fmla="*/ 675 h 2066"/>
                  <a:gd name="T14" fmla="*/ 147 w 453"/>
                  <a:gd name="T15" fmla="*/ 675 h 2066"/>
                  <a:gd name="T16" fmla="*/ 147 w 453"/>
                  <a:gd name="T17" fmla="*/ 675 h 2066"/>
                  <a:gd name="T18" fmla="*/ 132 w 453"/>
                  <a:gd name="T19" fmla="*/ 673 h 2066"/>
                  <a:gd name="T20" fmla="*/ 118 w 453"/>
                  <a:gd name="T21" fmla="*/ 668 h 2066"/>
                  <a:gd name="T22" fmla="*/ 104 w 453"/>
                  <a:gd name="T23" fmla="*/ 660 h 2066"/>
                  <a:gd name="T24" fmla="*/ 90 w 453"/>
                  <a:gd name="T25" fmla="*/ 648 h 2066"/>
                  <a:gd name="T26" fmla="*/ 77 w 453"/>
                  <a:gd name="T27" fmla="*/ 634 h 2066"/>
                  <a:gd name="T28" fmla="*/ 65 w 453"/>
                  <a:gd name="T29" fmla="*/ 617 h 2066"/>
                  <a:gd name="T30" fmla="*/ 54 w 453"/>
                  <a:gd name="T31" fmla="*/ 598 h 2066"/>
                  <a:gd name="T32" fmla="*/ 43 w 453"/>
                  <a:gd name="T33" fmla="*/ 576 h 2066"/>
                  <a:gd name="T34" fmla="*/ 33 w 453"/>
                  <a:gd name="T35" fmla="*/ 552 h 2066"/>
                  <a:gd name="T36" fmla="*/ 25 w 453"/>
                  <a:gd name="T37" fmla="*/ 526 h 2066"/>
                  <a:gd name="T38" fmla="*/ 18 w 453"/>
                  <a:gd name="T39" fmla="*/ 498 h 2066"/>
                  <a:gd name="T40" fmla="*/ 11 w 453"/>
                  <a:gd name="T41" fmla="*/ 469 h 2066"/>
                  <a:gd name="T42" fmla="*/ 7 w 453"/>
                  <a:gd name="T43" fmla="*/ 437 h 2066"/>
                  <a:gd name="T44" fmla="*/ 3 w 453"/>
                  <a:gd name="T45" fmla="*/ 405 h 2066"/>
                  <a:gd name="T46" fmla="*/ 1 w 453"/>
                  <a:gd name="T47" fmla="*/ 372 h 2066"/>
                  <a:gd name="T48" fmla="*/ 0 w 453"/>
                  <a:gd name="T49" fmla="*/ 338 h 2066"/>
                  <a:gd name="T50" fmla="*/ 1 w 453"/>
                  <a:gd name="T51" fmla="*/ 303 h 2066"/>
                  <a:gd name="T52" fmla="*/ 3 w 453"/>
                  <a:gd name="T53" fmla="*/ 270 h 2066"/>
                  <a:gd name="T54" fmla="*/ 7 w 453"/>
                  <a:gd name="T55" fmla="*/ 238 h 2066"/>
                  <a:gd name="T56" fmla="*/ 11 w 453"/>
                  <a:gd name="T57" fmla="*/ 206 h 2066"/>
                  <a:gd name="T58" fmla="*/ 18 w 453"/>
                  <a:gd name="T59" fmla="*/ 177 h 2066"/>
                  <a:gd name="T60" fmla="*/ 25 w 453"/>
                  <a:gd name="T61" fmla="*/ 149 h 2066"/>
                  <a:gd name="T62" fmla="*/ 33 w 453"/>
                  <a:gd name="T63" fmla="*/ 123 h 2066"/>
                  <a:gd name="T64" fmla="*/ 43 w 453"/>
                  <a:gd name="T65" fmla="*/ 99 h 2066"/>
                  <a:gd name="T66" fmla="*/ 54 w 453"/>
                  <a:gd name="T67" fmla="*/ 77 h 2066"/>
                  <a:gd name="T68" fmla="*/ 65 w 453"/>
                  <a:gd name="T69" fmla="*/ 58 h 2066"/>
                  <a:gd name="T70" fmla="*/ 77 w 453"/>
                  <a:gd name="T71" fmla="*/ 41 h 2066"/>
                  <a:gd name="T72" fmla="*/ 90 w 453"/>
                  <a:gd name="T73" fmla="*/ 27 h 2066"/>
                  <a:gd name="T74" fmla="*/ 104 w 453"/>
                  <a:gd name="T75" fmla="*/ 15 h 2066"/>
                  <a:gd name="T76" fmla="*/ 118 w 453"/>
                  <a:gd name="T77" fmla="*/ 7 h 2066"/>
                  <a:gd name="T78" fmla="*/ 132 w 453"/>
                  <a:gd name="T79" fmla="*/ 2 h 2066"/>
                  <a:gd name="T80" fmla="*/ 147 w 453"/>
                  <a:gd name="T81" fmla="*/ 0 h 20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3"/>
                  <a:gd name="T124" fmla="*/ 0 h 2066"/>
                  <a:gd name="T125" fmla="*/ 453 w 453"/>
                  <a:gd name="T126" fmla="*/ 2066 h 20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3" h="2066">
                    <a:moveTo>
                      <a:pt x="451" y="0"/>
                    </a:moveTo>
                    <a:lnTo>
                      <a:pt x="451" y="0"/>
                    </a:lnTo>
                    <a:lnTo>
                      <a:pt x="453" y="0"/>
                    </a:lnTo>
                    <a:lnTo>
                      <a:pt x="453"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634221"/>
                  </a:gs>
                </a:gsLst>
                <a:lin ang="0" scaled="1"/>
              </a:gradFill>
              <a:ln w="9525">
                <a:noFill/>
                <a:round/>
                <a:headEnd/>
                <a:tailEnd/>
              </a:ln>
            </p:spPr>
            <p:txBody>
              <a:bodyPr/>
              <a:lstStyle/>
              <a:p>
                <a:endParaRPr lang="en-US"/>
              </a:p>
            </p:txBody>
          </p:sp>
          <p:sp>
            <p:nvSpPr>
              <p:cNvPr id="43100" name="Freeform 133"/>
              <p:cNvSpPr>
                <a:spLocks noChangeAspect="1"/>
              </p:cNvSpPr>
              <p:nvPr/>
            </p:nvSpPr>
            <p:spPr bwMode="auto">
              <a:xfrm>
                <a:off x="3172" y="1241"/>
                <a:ext cx="336" cy="675"/>
              </a:xfrm>
              <a:custGeom>
                <a:avLst/>
                <a:gdLst>
                  <a:gd name="T0" fmla="*/ 18 w 1027"/>
                  <a:gd name="T1" fmla="*/ 1 h 2066"/>
                  <a:gd name="T2" fmla="*/ 52 w 1027"/>
                  <a:gd name="T3" fmla="*/ 4 h 2066"/>
                  <a:gd name="T4" fmla="*/ 84 w 1027"/>
                  <a:gd name="T5" fmla="*/ 11 h 2066"/>
                  <a:gd name="T6" fmla="*/ 115 w 1027"/>
                  <a:gd name="T7" fmla="*/ 21 h 2066"/>
                  <a:gd name="T8" fmla="*/ 146 w 1027"/>
                  <a:gd name="T9" fmla="*/ 34 h 2066"/>
                  <a:gd name="T10" fmla="*/ 174 w 1027"/>
                  <a:gd name="T11" fmla="*/ 49 h 2066"/>
                  <a:gd name="T12" fmla="*/ 201 w 1027"/>
                  <a:gd name="T13" fmla="*/ 68 h 2066"/>
                  <a:gd name="T14" fmla="*/ 226 w 1027"/>
                  <a:gd name="T15" fmla="*/ 89 h 2066"/>
                  <a:gd name="T16" fmla="*/ 249 w 1027"/>
                  <a:gd name="T17" fmla="*/ 111 h 2066"/>
                  <a:gd name="T18" fmla="*/ 269 w 1027"/>
                  <a:gd name="T19" fmla="*/ 137 h 2066"/>
                  <a:gd name="T20" fmla="*/ 287 w 1027"/>
                  <a:gd name="T21" fmla="*/ 163 h 2066"/>
                  <a:gd name="T22" fmla="*/ 303 w 1027"/>
                  <a:gd name="T23" fmla="*/ 192 h 2066"/>
                  <a:gd name="T24" fmla="*/ 315 w 1027"/>
                  <a:gd name="T25" fmla="*/ 222 h 2066"/>
                  <a:gd name="T26" fmla="*/ 325 w 1027"/>
                  <a:gd name="T27" fmla="*/ 254 h 2066"/>
                  <a:gd name="T28" fmla="*/ 332 w 1027"/>
                  <a:gd name="T29" fmla="*/ 287 h 2066"/>
                  <a:gd name="T30" fmla="*/ 335 w 1027"/>
                  <a:gd name="T31" fmla="*/ 320 h 2066"/>
                  <a:gd name="T32" fmla="*/ 335 w 1027"/>
                  <a:gd name="T33" fmla="*/ 355 h 2066"/>
                  <a:gd name="T34" fmla="*/ 332 w 1027"/>
                  <a:gd name="T35" fmla="*/ 388 h 2066"/>
                  <a:gd name="T36" fmla="*/ 325 w 1027"/>
                  <a:gd name="T37" fmla="*/ 421 h 2066"/>
                  <a:gd name="T38" fmla="*/ 315 w 1027"/>
                  <a:gd name="T39" fmla="*/ 453 h 2066"/>
                  <a:gd name="T40" fmla="*/ 303 w 1027"/>
                  <a:gd name="T41" fmla="*/ 483 h 2066"/>
                  <a:gd name="T42" fmla="*/ 287 w 1027"/>
                  <a:gd name="T43" fmla="*/ 512 h 2066"/>
                  <a:gd name="T44" fmla="*/ 269 w 1027"/>
                  <a:gd name="T45" fmla="*/ 538 h 2066"/>
                  <a:gd name="T46" fmla="*/ 249 w 1027"/>
                  <a:gd name="T47" fmla="*/ 564 h 2066"/>
                  <a:gd name="T48" fmla="*/ 226 w 1027"/>
                  <a:gd name="T49" fmla="*/ 586 h 2066"/>
                  <a:gd name="T50" fmla="*/ 201 w 1027"/>
                  <a:gd name="T51" fmla="*/ 607 h 2066"/>
                  <a:gd name="T52" fmla="*/ 174 w 1027"/>
                  <a:gd name="T53" fmla="*/ 626 h 2066"/>
                  <a:gd name="T54" fmla="*/ 146 w 1027"/>
                  <a:gd name="T55" fmla="*/ 641 h 2066"/>
                  <a:gd name="T56" fmla="*/ 115 w 1027"/>
                  <a:gd name="T57" fmla="*/ 654 h 2066"/>
                  <a:gd name="T58" fmla="*/ 84 w 1027"/>
                  <a:gd name="T59" fmla="*/ 664 h 2066"/>
                  <a:gd name="T60" fmla="*/ 52 w 1027"/>
                  <a:gd name="T61" fmla="*/ 671 h 2066"/>
                  <a:gd name="T62" fmla="*/ 18 w 1027"/>
                  <a:gd name="T63" fmla="*/ 674 h 2066"/>
                  <a:gd name="T64" fmla="*/ 0 w 1027"/>
                  <a:gd name="T65" fmla="*/ 0 h 20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7"/>
                  <a:gd name="T100" fmla="*/ 0 h 2066"/>
                  <a:gd name="T101" fmla="*/ 1027 w 1027"/>
                  <a:gd name="T102" fmla="*/ 2066 h 20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p:spPr>
            <p:txBody>
              <a:bodyPr/>
              <a:lstStyle/>
              <a:p>
                <a:endParaRPr lang="en-US"/>
              </a:p>
            </p:txBody>
          </p:sp>
          <p:sp>
            <p:nvSpPr>
              <p:cNvPr id="43101" name="Oval 134"/>
              <p:cNvSpPr>
                <a:spLocks noChangeAspect="1" noChangeArrowheads="1"/>
              </p:cNvSpPr>
              <p:nvPr/>
            </p:nvSpPr>
            <p:spPr bwMode="auto">
              <a:xfrm rot="-3257544">
                <a:off x="2661" y="1256"/>
                <a:ext cx="319" cy="122"/>
              </a:xfrm>
              <a:prstGeom prst="ellipse">
                <a:avLst/>
              </a:prstGeom>
              <a:solidFill>
                <a:schemeClr val="accent2"/>
              </a:solidFill>
              <a:ln w="9525">
                <a:noFill/>
                <a:round/>
                <a:headEnd/>
                <a:tailEnd/>
              </a:ln>
            </p:spPr>
            <p:txBody>
              <a:bodyPr wrap="none" anchor="ctr"/>
              <a:lstStyle/>
              <a:p>
                <a:endParaRPr lang="en-US">
                  <a:latin typeface="Trebuchet MS" pitchFamily="34" charset="0"/>
                </a:endParaRPr>
              </a:p>
            </p:txBody>
          </p:sp>
          <p:sp>
            <p:nvSpPr>
              <p:cNvPr id="43102" name="Oval 135"/>
              <p:cNvSpPr>
                <a:spLocks noChangeAspect="1" noChangeArrowheads="1"/>
              </p:cNvSpPr>
              <p:nvPr/>
            </p:nvSpPr>
            <p:spPr bwMode="auto">
              <a:xfrm rot="3122145" flipH="1">
                <a:off x="2698" y="1805"/>
                <a:ext cx="245" cy="94"/>
              </a:xfrm>
              <a:prstGeom prst="ellipse">
                <a:avLst/>
              </a:prstGeom>
              <a:gradFill rotWithShape="0">
                <a:gsLst>
                  <a:gs pos="0">
                    <a:srgbClr val="33CCCC"/>
                  </a:gs>
                  <a:gs pos="100000">
                    <a:srgbClr val="185E5E"/>
                  </a:gs>
                </a:gsLst>
                <a:lin ang="2700000" scaled="1"/>
              </a:gradFill>
              <a:ln w="9525">
                <a:noFill/>
                <a:round/>
                <a:headEnd/>
                <a:tailEnd/>
              </a:ln>
            </p:spPr>
            <p:txBody>
              <a:bodyPr wrap="none" anchor="ctr"/>
              <a:lstStyle/>
              <a:p>
                <a:endParaRPr lang="en-US">
                  <a:latin typeface="Trebuchet MS" pitchFamily="34" charset="0"/>
                </a:endParaRPr>
              </a:p>
            </p:txBody>
          </p:sp>
          <p:sp>
            <p:nvSpPr>
              <p:cNvPr id="43103" name="Oval 136"/>
              <p:cNvSpPr>
                <a:spLocks noChangeAspect="1" noChangeArrowheads="1"/>
              </p:cNvSpPr>
              <p:nvPr/>
            </p:nvSpPr>
            <p:spPr bwMode="auto">
              <a:xfrm rot="3236033" flipH="1">
                <a:off x="3412" y="1307"/>
                <a:ext cx="245" cy="148"/>
              </a:xfrm>
              <a:prstGeom prst="ellipse">
                <a:avLst/>
              </a:prstGeom>
              <a:gradFill rotWithShape="0">
                <a:gsLst>
                  <a:gs pos="0">
                    <a:srgbClr val="50D6D3"/>
                  </a:gs>
                  <a:gs pos="100000">
                    <a:srgbClr val="256362"/>
                  </a:gs>
                </a:gsLst>
                <a:lin ang="2700000" scaled="1"/>
              </a:gradFill>
              <a:ln w="9525">
                <a:noFill/>
                <a:round/>
                <a:headEnd/>
                <a:tailEnd/>
              </a:ln>
            </p:spPr>
            <p:txBody>
              <a:bodyPr wrap="none" anchor="ctr"/>
              <a:lstStyle/>
              <a:p>
                <a:endParaRPr lang="en-US">
                  <a:latin typeface="Trebuchet MS" pitchFamily="34" charset="0"/>
                </a:endParaRPr>
              </a:p>
            </p:txBody>
          </p:sp>
          <p:sp>
            <p:nvSpPr>
              <p:cNvPr id="43104" name="Oval 137"/>
              <p:cNvSpPr>
                <a:spLocks noChangeAspect="1" noChangeArrowheads="1"/>
              </p:cNvSpPr>
              <p:nvPr/>
            </p:nvSpPr>
            <p:spPr bwMode="auto">
              <a:xfrm rot="-2095845">
                <a:off x="3240" y="1851"/>
                <a:ext cx="319" cy="148"/>
              </a:xfrm>
              <a:prstGeom prst="ellipse">
                <a:avLst/>
              </a:prstGeom>
              <a:gradFill rotWithShape="0">
                <a:gsLst>
                  <a:gs pos="0">
                    <a:srgbClr val="50D6D3"/>
                  </a:gs>
                  <a:gs pos="100000">
                    <a:srgbClr val="256362"/>
                  </a:gs>
                </a:gsLst>
                <a:lin ang="2700000" scaled="1"/>
              </a:gradFill>
              <a:ln w="9525">
                <a:noFill/>
                <a:round/>
                <a:headEnd/>
                <a:tailEnd/>
              </a:ln>
            </p:spPr>
            <p:txBody>
              <a:bodyPr wrap="none" anchor="ctr"/>
              <a:lstStyle/>
              <a:p>
                <a:endParaRPr lang="en-US">
                  <a:latin typeface="Trebuchet MS" pitchFamily="34" charset="0"/>
                </a:endParaRPr>
              </a:p>
            </p:txBody>
          </p:sp>
        </p:grpSp>
        <p:grpSp>
          <p:nvGrpSpPr>
            <p:cNvPr id="43018" name="Group 138"/>
            <p:cNvGrpSpPr>
              <a:grpSpLocks noChangeAspect="1"/>
            </p:cNvGrpSpPr>
            <p:nvPr/>
          </p:nvGrpSpPr>
          <p:grpSpPr bwMode="auto">
            <a:xfrm>
              <a:off x="5134" y="991"/>
              <a:ext cx="989" cy="938"/>
              <a:chOff x="5015" y="1082"/>
              <a:chExt cx="1047" cy="993"/>
            </a:xfrm>
          </p:grpSpPr>
          <p:sp>
            <p:nvSpPr>
              <p:cNvPr id="43081" name="Oval 139"/>
              <p:cNvSpPr>
                <a:spLocks noChangeAspect="1" noChangeArrowheads="1"/>
              </p:cNvSpPr>
              <p:nvPr/>
            </p:nvSpPr>
            <p:spPr bwMode="auto">
              <a:xfrm>
                <a:off x="5015" y="1895"/>
                <a:ext cx="1047" cy="179"/>
              </a:xfrm>
              <a:prstGeom prst="ellipse">
                <a:avLst/>
              </a:prstGeom>
              <a:gradFill rotWithShape="0">
                <a:gsLst>
                  <a:gs pos="0">
                    <a:srgbClr val="0033CC"/>
                  </a:gs>
                  <a:gs pos="100000">
                    <a:srgbClr val="00297A"/>
                  </a:gs>
                </a:gsLst>
                <a:lin ang="5400000" scaled="1"/>
              </a:gradFill>
              <a:ln w="9525">
                <a:noFill/>
                <a:round/>
                <a:headEnd/>
                <a:tailEnd/>
              </a:ln>
            </p:spPr>
            <p:txBody>
              <a:bodyPr wrap="none" anchor="ctr"/>
              <a:lstStyle/>
              <a:p>
                <a:endParaRPr lang="en-US">
                  <a:latin typeface="Trebuchet MS" pitchFamily="34" charset="0"/>
                </a:endParaRPr>
              </a:p>
            </p:txBody>
          </p:sp>
          <p:sp>
            <p:nvSpPr>
              <p:cNvPr id="43082" name="Freeform 140"/>
              <p:cNvSpPr>
                <a:spLocks noChangeAspect="1" noEditPoints="1"/>
              </p:cNvSpPr>
              <p:nvPr/>
            </p:nvSpPr>
            <p:spPr bwMode="auto">
              <a:xfrm>
                <a:off x="5873" y="1485"/>
                <a:ext cx="151" cy="187"/>
              </a:xfrm>
              <a:custGeom>
                <a:avLst/>
                <a:gdLst>
                  <a:gd name="T0" fmla="*/ 122 w 462"/>
                  <a:gd name="T1" fmla="*/ 181 h 570"/>
                  <a:gd name="T2" fmla="*/ 76 w 462"/>
                  <a:gd name="T3" fmla="*/ 167 h 570"/>
                  <a:gd name="T4" fmla="*/ 59 w 462"/>
                  <a:gd name="T5" fmla="*/ 160 h 570"/>
                  <a:gd name="T6" fmla="*/ 57 w 462"/>
                  <a:gd name="T7" fmla="*/ 159 h 570"/>
                  <a:gd name="T8" fmla="*/ 54 w 462"/>
                  <a:gd name="T9" fmla="*/ 157 h 570"/>
                  <a:gd name="T10" fmla="*/ 44 w 462"/>
                  <a:gd name="T11" fmla="*/ 152 h 570"/>
                  <a:gd name="T12" fmla="*/ 41 w 462"/>
                  <a:gd name="T13" fmla="*/ 150 h 570"/>
                  <a:gd name="T14" fmla="*/ 36 w 462"/>
                  <a:gd name="T15" fmla="*/ 147 h 570"/>
                  <a:gd name="T16" fmla="*/ 33 w 462"/>
                  <a:gd name="T17" fmla="*/ 145 h 570"/>
                  <a:gd name="T18" fmla="*/ 31 w 462"/>
                  <a:gd name="T19" fmla="*/ 143 h 570"/>
                  <a:gd name="T20" fmla="*/ 28 w 462"/>
                  <a:gd name="T21" fmla="*/ 141 h 570"/>
                  <a:gd name="T22" fmla="*/ 24 w 462"/>
                  <a:gd name="T23" fmla="*/ 137 h 570"/>
                  <a:gd name="T24" fmla="*/ 21 w 462"/>
                  <a:gd name="T25" fmla="*/ 134 h 570"/>
                  <a:gd name="T26" fmla="*/ 18 w 462"/>
                  <a:gd name="T27" fmla="*/ 132 h 570"/>
                  <a:gd name="T28" fmla="*/ 16 w 462"/>
                  <a:gd name="T29" fmla="*/ 130 h 570"/>
                  <a:gd name="T30" fmla="*/ 14 w 462"/>
                  <a:gd name="T31" fmla="*/ 129 h 570"/>
                  <a:gd name="T32" fmla="*/ 12 w 462"/>
                  <a:gd name="T33" fmla="*/ 126 h 570"/>
                  <a:gd name="T34" fmla="*/ 9 w 462"/>
                  <a:gd name="T35" fmla="*/ 121 h 570"/>
                  <a:gd name="T36" fmla="*/ 8 w 462"/>
                  <a:gd name="T37" fmla="*/ 118 h 570"/>
                  <a:gd name="T38" fmla="*/ 6 w 462"/>
                  <a:gd name="T39" fmla="*/ 115 h 570"/>
                  <a:gd name="T40" fmla="*/ 5 w 462"/>
                  <a:gd name="T41" fmla="*/ 113 h 570"/>
                  <a:gd name="T42" fmla="*/ 4 w 462"/>
                  <a:gd name="T43" fmla="*/ 112 h 570"/>
                  <a:gd name="T44" fmla="*/ 2 w 462"/>
                  <a:gd name="T45" fmla="*/ 106 h 570"/>
                  <a:gd name="T46" fmla="*/ 1 w 462"/>
                  <a:gd name="T47" fmla="*/ 104 h 570"/>
                  <a:gd name="T48" fmla="*/ 1 w 462"/>
                  <a:gd name="T49" fmla="*/ 101 h 570"/>
                  <a:gd name="T50" fmla="*/ 1 w 462"/>
                  <a:gd name="T51" fmla="*/ 98 h 570"/>
                  <a:gd name="T52" fmla="*/ 0 w 462"/>
                  <a:gd name="T53" fmla="*/ 96 h 570"/>
                  <a:gd name="T54" fmla="*/ 0 w 462"/>
                  <a:gd name="T55" fmla="*/ 91 h 570"/>
                  <a:gd name="T56" fmla="*/ 1 w 462"/>
                  <a:gd name="T57" fmla="*/ 86 h 570"/>
                  <a:gd name="T58" fmla="*/ 1 w 462"/>
                  <a:gd name="T59" fmla="*/ 83 h 570"/>
                  <a:gd name="T60" fmla="*/ 2 w 462"/>
                  <a:gd name="T61" fmla="*/ 81 h 570"/>
                  <a:gd name="T62" fmla="*/ 2 w 462"/>
                  <a:gd name="T63" fmla="*/ 78 h 570"/>
                  <a:gd name="T64" fmla="*/ 4 w 462"/>
                  <a:gd name="T65" fmla="*/ 75 h 570"/>
                  <a:gd name="T66" fmla="*/ 4 w 462"/>
                  <a:gd name="T67" fmla="*/ 74 h 570"/>
                  <a:gd name="T68" fmla="*/ 8 w 462"/>
                  <a:gd name="T69" fmla="*/ 69 h 570"/>
                  <a:gd name="T70" fmla="*/ 9 w 462"/>
                  <a:gd name="T71" fmla="*/ 66 h 570"/>
                  <a:gd name="T72" fmla="*/ 10 w 462"/>
                  <a:gd name="T73" fmla="*/ 64 h 570"/>
                  <a:gd name="T74" fmla="*/ 12 w 462"/>
                  <a:gd name="T75" fmla="*/ 62 h 570"/>
                  <a:gd name="T76" fmla="*/ 14 w 462"/>
                  <a:gd name="T77" fmla="*/ 59 h 570"/>
                  <a:gd name="T78" fmla="*/ 18 w 462"/>
                  <a:gd name="T79" fmla="*/ 55 h 570"/>
                  <a:gd name="T80" fmla="*/ 21 w 462"/>
                  <a:gd name="T81" fmla="*/ 53 h 570"/>
                  <a:gd name="T82" fmla="*/ 24 w 462"/>
                  <a:gd name="T83" fmla="*/ 50 h 570"/>
                  <a:gd name="T84" fmla="*/ 26 w 462"/>
                  <a:gd name="T85" fmla="*/ 48 h 570"/>
                  <a:gd name="T86" fmla="*/ 28 w 462"/>
                  <a:gd name="T87" fmla="*/ 46 h 570"/>
                  <a:gd name="T88" fmla="*/ 31 w 462"/>
                  <a:gd name="T89" fmla="*/ 44 h 570"/>
                  <a:gd name="T90" fmla="*/ 36 w 462"/>
                  <a:gd name="T91" fmla="*/ 40 h 570"/>
                  <a:gd name="T92" fmla="*/ 40 w 462"/>
                  <a:gd name="T93" fmla="*/ 38 h 570"/>
                  <a:gd name="T94" fmla="*/ 44 w 462"/>
                  <a:gd name="T95" fmla="*/ 35 h 570"/>
                  <a:gd name="T96" fmla="*/ 47 w 462"/>
                  <a:gd name="T97" fmla="*/ 33 h 570"/>
                  <a:gd name="T98" fmla="*/ 51 w 462"/>
                  <a:gd name="T99" fmla="*/ 31 h 570"/>
                  <a:gd name="T100" fmla="*/ 56 w 462"/>
                  <a:gd name="T101" fmla="*/ 28 h 570"/>
                  <a:gd name="T102" fmla="*/ 63 w 462"/>
                  <a:gd name="T103" fmla="*/ 25 h 570"/>
                  <a:gd name="T104" fmla="*/ 69 w 462"/>
                  <a:gd name="T105" fmla="*/ 23 h 570"/>
                  <a:gd name="T106" fmla="*/ 73 w 462"/>
                  <a:gd name="T107" fmla="*/ 21 h 570"/>
                  <a:gd name="T108" fmla="*/ 79 w 462"/>
                  <a:gd name="T109" fmla="*/ 18 h 570"/>
                  <a:gd name="T110" fmla="*/ 85 w 462"/>
                  <a:gd name="T111" fmla="*/ 16 h 570"/>
                  <a:gd name="T112" fmla="*/ 97 w 462"/>
                  <a:gd name="T113" fmla="*/ 12 h 570"/>
                  <a:gd name="T114" fmla="*/ 102 w 462"/>
                  <a:gd name="T115" fmla="*/ 11 h 570"/>
                  <a:gd name="T116" fmla="*/ 112 w 462"/>
                  <a:gd name="T117" fmla="*/ 8 h 570"/>
                  <a:gd name="T118" fmla="*/ 118 w 462"/>
                  <a:gd name="T119" fmla="*/ 6 h 570"/>
                  <a:gd name="T120" fmla="*/ 125 w 462"/>
                  <a:gd name="T121" fmla="*/ 5 h 570"/>
                  <a:gd name="T122" fmla="*/ 132 w 462"/>
                  <a:gd name="T123" fmla="*/ 4 h 570"/>
                  <a:gd name="T124" fmla="*/ 141 w 462"/>
                  <a:gd name="T125" fmla="*/ 2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570"/>
                  <a:gd name="T191" fmla="*/ 462 w 462"/>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4" y="484"/>
                    </a:lnTo>
                    <a:lnTo>
                      <a:pt x="172" y="484"/>
                    </a:lnTo>
                    <a:lnTo>
                      <a:pt x="171" y="482"/>
                    </a:lnTo>
                    <a:lnTo>
                      <a:pt x="172" y="484"/>
                    </a:lnTo>
                    <a:lnTo>
                      <a:pt x="174" y="484"/>
                    </a:lnTo>
                    <a:lnTo>
                      <a:pt x="176"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2" y="466"/>
                    </a:lnTo>
                    <a:lnTo>
                      <a:pt x="140" y="466"/>
                    </a:lnTo>
                    <a:lnTo>
                      <a:pt x="140" y="464"/>
                    </a:lnTo>
                    <a:lnTo>
                      <a:pt x="140" y="466"/>
                    </a:lnTo>
                    <a:lnTo>
                      <a:pt x="142" y="466"/>
                    </a:lnTo>
                    <a:lnTo>
                      <a:pt x="144" y="468"/>
                    </a:lnTo>
                    <a:lnTo>
                      <a:pt x="146" y="468"/>
                    </a:lnTo>
                    <a:close/>
                    <a:moveTo>
                      <a:pt x="136" y="463"/>
                    </a:moveTo>
                    <a:lnTo>
                      <a:pt x="136" y="463"/>
                    </a:lnTo>
                    <a:lnTo>
                      <a:pt x="134" y="463"/>
                    </a:lnTo>
                    <a:lnTo>
                      <a:pt x="132" y="463"/>
                    </a:lnTo>
                    <a:lnTo>
                      <a:pt x="132" y="461"/>
                    </a:lnTo>
                    <a:lnTo>
                      <a:pt x="130" y="461"/>
                    </a:lnTo>
                    <a:lnTo>
                      <a:pt x="132" y="461"/>
                    </a:lnTo>
                    <a:lnTo>
                      <a:pt x="132" y="463"/>
                    </a:lnTo>
                    <a:lnTo>
                      <a:pt x="134" y="463"/>
                    </a:lnTo>
                    <a:lnTo>
                      <a:pt x="136" y="463"/>
                    </a:lnTo>
                    <a:close/>
                    <a:moveTo>
                      <a:pt x="128" y="459"/>
                    </a:moveTo>
                    <a:lnTo>
                      <a:pt x="126"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6" y="457"/>
                    </a:lnTo>
                    <a:lnTo>
                      <a:pt x="128" y="459"/>
                    </a:lnTo>
                    <a:close/>
                    <a:moveTo>
                      <a:pt x="115" y="451"/>
                    </a:moveTo>
                    <a:lnTo>
                      <a:pt x="113" y="449"/>
                    </a:lnTo>
                    <a:lnTo>
                      <a:pt x="111" y="449"/>
                    </a:lnTo>
                    <a:lnTo>
                      <a:pt x="111" y="447"/>
                    </a:lnTo>
                    <a:lnTo>
                      <a:pt x="109" y="447"/>
                    </a:lnTo>
                    <a:lnTo>
                      <a:pt x="111" y="447"/>
                    </a:lnTo>
                    <a:lnTo>
                      <a:pt x="111" y="449"/>
                    </a:lnTo>
                    <a:lnTo>
                      <a:pt x="113" y="449"/>
                    </a:lnTo>
                    <a:lnTo>
                      <a:pt x="115" y="451"/>
                    </a:lnTo>
                    <a:close/>
                    <a:moveTo>
                      <a:pt x="105" y="445"/>
                    </a:moveTo>
                    <a:lnTo>
                      <a:pt x="105" y="443"/>
                    </a:lnTo>
                    <a:lnTo>
                      <a:pt x="103" y="443"/>
                    </a:lnTo>
                    <a:lnTo>
                      <a:pt x="103" y="441"/>
                    </a:lnTo>
                    <a:lnTo>
                      <a:pt x="101" y="441"/>
                    </a:lnTo>
                    <a:lnTo>
                      <a:pt x="103" y="441"/>
                    </a:lnTo>
                    <a:lnTo>
                      <a:pt x="103" y="443"/>
                    </a:lnTo>
                    <a:lnTo>
                      <a:pt x="105" y="443"/>
                    </a:lnTo>
                    <a:lnTo>
                      <a:pt x="105" y="445"/>
                    </a:lnTo>
                    <a:close/>
                    <a:moveTo>
                      <a:pt x="98" y="439"/>
                    </a:moveTo>
                    <a:lnTo>
                      <a:pt x="98" y="438"/>
                    </a:lnTo>
                    <a:lnTo>
                      <a:pt x="96" y="438"/>
                    </a:lnTo>
                    <a:lnTo>
                      <a:pt x="94" y="436"/>
                    </a:lnTo>
                    <a:lnTo>
                      <a:pt x="92" y="434"/>
                    </a:lnTo>
                    <a:lnTo>
                      <a:pt x="90" y="434"/>
                    </a:lnTo>
                    <a:lnTo>
                      <a:pt x="92" y="434"/>
                    </a:lnTo>
                    <a:lnTo>
                      <a:pt x="94" y="436"/>
                    </a:lnTo>
                    <a:lnTo>
                      <a:pt x="96" y="438"/>
                    </a:lnTo>
                    <a:lnTo>
                      <a:pt x="98" y="438"/>
                    </a:lnTo>
                    <a:lnTo>
                      <a:pt x="98" y="439"/>
                    </a:lnTo>
                    <a:close/>
                    <a:moveTo>
                      <a:pt x="88" y="430"/>
                    </a:moveTo>
                    <a:lnTo>
                      <a:pt x="86" y="430"/>
                    </a:lnTo>
                    <a:lnTo>
                      <a:pt x="84" y="428"/>
                    </a:lnTo>
                    <a:lnTo>
                      <a:pt x="86" y="430"/>
                    </a:lnTo>
                    <a:lnTo>
                      <a:pt x="88" y="430"/>
                    </a:lnTo>
                    <a:close/>
                    <a:moveTo>
                      <a:pt x="80" y="424"/>
                    </a:moveTo>
                    <a:lnTo>
                      <a:pt x="80" y="424"/>
                    </a:lnTo>
                    <a:lnTo>
                      <a:pt x="78" y="424"/>
                    </a:lnTo>
                    <a:lnTo>
                      <a:pt x="78" y="422"/>
                    </a:lnTo>
                    <a:lnTo>
                      <a:pt x="77" y="422"/>
                    </a:lnTo>
                    <a:lnTo>
                      <a:pt x="78" y="422"/>
                    </a:lnTo>
                    <a:lnTo>
                      <a:pt x="78" y="424"/>
                    </a:lnTo>
                    <a:lnTo>
                      <a:pt x="80" y="424"/>
                    </a:lnTo>
                    <a:close/>
                    <a:moveTo>
                      <a:pt x="73" y="418"/>
                    </a:moveTo>
                    <a:lnTo>
                      <a:pt x="73" y="418"/>
                    </a:lnTo>
                    <a:lnTo>
                      <a:pt x="71" y="418"/>
                    </a:lnTo>
                    <a:lnTo>
                      <a:pt x="71" y="416"/>
                    </a:lnTo>
                    <a:lnTo>
                      <a:pt x="69" y="416"/>
                    </a:lnTo>
                    <a:lnTo>
                      <a:pt x="71" y="416"/>
                    </a:lnTo>
                    <a:lnTo>
                      <a:pt x="71" y="418"/>
                    </a:lnTo>
                    <a:lnTo>
                      <a:pt x="73" y="418"/>
                    </a:lnTo>
                    <a:close/>
                    <a:moveTo>
                      <a:pt x="65" y="411"/>
                    </a:moveTo>
                    <a:lnTo>
                      <a:pt x="63" y="411"/>
                    </a:lnTo>
                    <a:lnTo>
                      <a:pt x="63" y="409"/>
                    </a:lnTo>
                    <a:lnTo>
                      <a:pt x="61" y="409"/>
                    </a:lnTo>
                    <a:lnTo>
                      <a:pt x="63" y="409"/>
                    </a:lnTo>
                    <a:lnTo>
                      <a:pt x="63" y="411"/>
                    </a:lnTo>
                    <a:lnTo>
                      <a:pt x="65" y="411"/>
                    </a:lnTo>
                    <a:close/>
                    <a:moveTo>
                      <a:pt x="57" y="405"/>
                    </a:moveTo>
                    <a:lnTo>
                      <a:pt x="57" y="405"/>
                    </a:lnTo>
                    <a:lnTo>
                      <a:pt x="57" y="403"/>
                    </a:lnTo>
                    <a:lnTo>
                      <a:pt x="55" y="403"/>
                    </a:lnTo>
                    <a:lnTo>
                      <a:pt x="55" y="401"/>
                    </a:lnTo>
                    <a:lnTo>
                      <a:pt x="54" y="401"/>
                    </a:lnTo>
                    <a:lnTo>
                      <a:pt x="55" y="401"/>
                    </a:lnTo>
                    <a:lnTo>
                      <a:pt x="55" y="403"/>
                    </a:lnTo>
                    <a:lnTo>
                      <a:pt x="57" y="403"/>
                    </a:lnTo>
                    <a:lnTo>
                      <a:pt x="57" y="405"/>
                    </a:lnTo>
                    <a:close/>
                    <a:moveTo>
                      <a:pt x="52" y="399"/>
                    </a:moveTo>
                    <a:lnTo>
                      <a:pt x="52" y="397"/>
                    </a:lnTo>
                    <a:lnTo>
                      <a:pt x="50" y="397"/>
                    </a:lnTo>
                    <a:lnTo>
                      <a:pt x="50" y="395"/>
                    </a:lnTo>
                    <a:lnTo>
                      <a:pt x="48" y="395"/>
                    </a:lnTo>
                    <a:lnTo>
                      <a:pt x="50" y="395"/>
                    </a:lnTo>
                    <a:lnTo>
                      <a:pt x="50" y="397"/>
                    </a:lnTo>
                    <a:lnTo>
                      <a:pt x="52" y="397"/>
                    </a:lnTo>
                    <a:lnTo>
                      <a:pt x="52" y="399"/>
                    </a:lnTo>
                    <a:close/>
                    <a:moveTo>
                      <a:pt x="46" y="392"/>
                    </a:moveTo>
                    <a:lnTo>
                      <a:pt x="44" y="392"/>
                    </a:lnTo>
                    <a:lnTo>
                      <a:pt x="44" y="390"/>
                    </a:lnTo>
                    <a:lnTo>
                      <a:pt x="44" y="392"/>
                    </a:lnTo>
                    <a:lnTo>
                      <a:pt x="46" y="392"/>
                    </a:lnTo>
                    <a:close/>
                    <a:moveTo>
                      <a:pt x="38" y="384"/>
                    </a:moveTo>
                    <a:lnTo>
                      <a:pt x="38" y="384"/>
                    </a:lnTo>
                    <a:lnTo>
                      <a:pt x="38" y="382"/>
                    </a:lnTo>
                    <a:lnTo>
                      <a:pt x="36" y="382"/>
                    </a:lnTo>
                    <a:lnTo>
                      <a:pt x="38" y="382"/>
                    </a:lnTo>
                    <a:lnTo>
                      <a:pt x="38" y="384"/>
                    </a:lnTo>
                    <a:close/>
                    <a:moveTo>
                      <a:pt x="32" y="376"/>
                    </a:moveTo>
                    <a:lnTo>
                      <a:pt x="32" y="376"/>
                    </a:lnTo>
                    <a:lnTo>
                      <a:pt x="32" y="374"/>
                    </a:lnTo>
                    <a:lnTo>
                      <a:pt x="31" y="374"/>
                    </a:lnTo>
                    <a:lnTo>
                      <a:pt x="32" y="374"/>
                    </a:lnTo>
                    <a:lnTo>
                      <a:pt x="32" y="376"/>
                    </a:lnTo>
                    <a:close/>
                    <a:moveTo>
                      <a:pt x="29" y="370"/>
                    </a:moveTo>
                    <a:lnTo>
                      <a:pt x="29" y="370"/>
                    </a:lnTo>
                    <a:lnTo>
                      <a:pt x="29" y="368"/>
                    </a:lnTo>
                    <a:lnTo>
                      <a:pt x="27" y="368"/>
                    </a:lnTo>
                    <a:lnTo>
                      <a:pt x="29" y="368"/>
                    </a:lnTo>
                    <a:lnTo>
                      <a:pt x="29" y="370"/>
                    </a:lnTo>
                    <a:close/>
                    <a:moveTo>
                      <a:pt x="23" y="361"/>
                    </a:moveTo>
                    <a:lnTo>
                      <a:pt x="23" y="361"/>
                    </a:lnTo>
                    <a:lnTo>
                      <a:pt x="23" y="359"/>
                    </a:lnTo>
                    <a:lnTo>
                      <a:pt x="21" y="359"/>
                    </a:lnTo>
                    <a:lnTo>
                      <a:pt x="23" y="359"/>
                    </a:lnTo>
                    <a:lnTo>
                      <a:pt x="23" y="361"/>
                    </a:lnTo>
                    <a:close/>
                    <a:moveTo>
                      <a:pt x="19" y="355"/>
                    </a:moveTo>
                    <a:lnTo>
                      <a:pt x="19" y="355"/>
                    </a:lnTo>
                    <a:lnTo>
                      <a:pt x="19" y="353"/>
                    </a:lnTo>
                    <a:lnTo>
                      <a:pt x="17" y="353"/>
                    </a:lnTo>
                    <a:lnTo>
                      <a:pt x="17" y="351"/>
                    </a:lnTo>
                    <a:lnTo>
                      <a:pt x="17" y="353"/>
                    </a:lnTo>
                    <a:lnTo>
                      <a:pt x="19" y="353"/>
                    </a:lnTo>
                    <a:lnTo>
                      <a:pt x="19" y="355"/>
                    </a:lnTo>
                    <a:close/>
                    <a:moveTo>
                      <a:pt x="15" y="347"/>
                    </a:moveTo>
                    <a:lnTo>
                      <a:pt x="15" y="347"/>
                    </a:lnTo>
                    <a:lnTo>
                      <a:pt x="15" y="345"/>
                    </a:lnTo>
                    <a:lnTo>
                      <a:pt x="13" y="345"/>
                    </a:lnTo>
                    <a:lnTo>
                      <a:pt x="15" y="345"/>
                    </a:lnTo>
                    <a:lnTo>
                      <a:pt x="15" y="347"/>
                    </a:lnTo>
                    <a:close/>
                    <a:moveTo>
                      <a:pt x="11" y="340"/>
                    </a:moveTo>
                    <a:lnTo>
                      <a:pt x="11" y="340"/>
                    </a:lnTo>
                    <a:lnTo>
                      <a:pt x="11" y="338"/>
                    </a:lnTo>
                    <a:lnTo>
                      <a:pt x="11" y="340"/>
                    </a:lnTo>
                    <a:close/>
                    <a:moveTo>
                      <a:pt x="9" y="332"/>
                    </a:moveTo>
                    <a:lnTo>
                      <a:pt x="7" y="332"/>
                    </a:lnTo>
                    <a:lnTo>
                      <a:pt x="7" y="330"/>
                    </a:lnTo>
                    <a:lnTo>
                      <a:pt x="7" y="332"/>
                    </a:lnTo>
                    <a:lnTo>
                      <a:pt x="9" y="332"/>
                    </a:lnTo>
                    <a:close/>
                    <a:moveTo>
                      <a:pt x="6" y="324"/>
                    </a:moveTo>
                    <a:lnTo>
                      <a:pt x="6" y="324"/>
                    </a:lnTo>
                    <a:lnTo>
                      <a:pt x="6" y="322"/>
                    </a:lnTo>
                    <a:lnTo>
                      <a:pt x="6" y="324"/>
                    </a:lnTo>
                    <a:close/>
                    <a:moveTo>
                      <a:pt x="4" y="319"/>
                    </a:moveTo>
                    <a:lnTo>
                      <a:pt x="4" y="317"/>
                    </a:lnTo>
                    <a:lnTo>
                      <a:pt x="4" y="315"/>
                    </a:lnTo>
                    <a:lnTo>
                      <a:pt x="4" y="317"/>
                    </a:lnTo>
                    <a:lnTo>
                      <a:pt x="4" y="319"/>
                    </a:lnTo>
                    <a:close/>
                    <a:moveTo>
                      <a:pt x="2" y="309"/>
                    </a:moveTo>
                    <a:lnTo>
                      <a:pt x="2" y="309"/>
                    </a:lnTo>
                    <a:lnTo>
                      <a:pt x="2" y="307"/>
                    </a:lnTo>
                    <a:lnTo>
                      <a:pt x="2" y="309"/>
                    </a:lnTo>
                    <a:close/>
                    <a:moveTo>
                      <a:pt x="2" y="301"/>
                    </a:moveTo>
                    <a:lnTo>
                      <a:pt x="2" y="301"/>
                    </a:lnTo>
                    <a:lnTo>
                      <a:pt x="2" y="299"/>
                    </a:lnTo>
                    <a:lnTo>
                      <a:pt x="2" y="301"/>
                    </a:lnTo>
                    <a:close/>
                    <a:moveTo>
                      <a:pt x="0" y="294"/>
                    </a:moveTo>
                    <a:lnTo>
                      <a:pt x="0" y="294"/>
                    </a:lnTo>
                    <a:lnTo>
                      <a:pt x="0" y="292"/>
                    </a:lnTo>
                    <a:lnTo>
                      <a:pt x="0" y="294"/>
                    </a:lnTo>
                    <a:close/>
                    <a:moveTo>
                      <a:pt x="0" y="278"/>
                    </a:moveTo>
                    <a:lnTo>
                      <a:pt x="0" y="278"/>
                    </a:lnTo>
                    <a:lnTo>
                      <a:pt x="0" y="276"/>
                    </a:lnTo>
                    <a:lnTo>
                      <a:pt x="0" y="278"/>
                    </a:lnTo>
                    <a:close/>
                    <a:moveTo>
                      <a:pt x="2" y="271"/>
                    </a:moveTo>
                    <a:lnTo>
                      <a:pt x="2" y="271"/>
                    </a:lnTo>
                    <a:lnTo>
                      <a:pt x="2" y="269"/>
                    </a:lnTo>
                    <a:lnTo>
                      <a:pt x="2" y="271"/>
                    </a:lnTo>
                    <a:close/>
                    <a:moveTo>
                      <a:pt x="2" y="263"/>
                    </a:moveTo>
                    <a:lnTo>
                      <a:pt x="2" y="263"/>
                    </a:lnTo>
                    <a:lnTo>
                      <a:pt x="2" y="261"/>
                    </a:lnTo>
                    <a:lnTo>
                      <a:pt x="2" y="263"/>
                    </a:lnTo>
                    <a:close/>
                    <a:moveTo>
                      <a:pt x="4" y="255"/>
                    </a:moveTo>
                    <a:lnTo>
                      <a:pt x="4" y="253"/>
                    </a:lnTo>
                    <a:lnTo>
                      <a:pt x="4" y="255"/>
                    </a:lnTo>
                    <a:close/>
                    <a:moveTo>
                      <a:pt x="6" y="248"/>
                    </a:moveTo>
                    <a:lnTo>
                      <a:pt x="6" y="248"/>
                    </a:lnTo>
                    <a:lnTo>
                      <a:pt x="6" y="246"/>
                    </a:lnTo>
                    <a:lnTo>
                      <a:pt x="6" y="248"/>
                    </a:lnTo>
                    <a:close/>
                    <a:moveTo>
                      <a:pt x="7" y="240"/>
                    </a:moveTo>
                    <a:lnTo>
                      <a:pt x="7" y="240"/>
                    </a:lnTo>
                    <a:lnTo>
                      <a:pt x="7" y="238"/>
                    </a:lnTo>
                    <a:lnTo>
                      <a:pt x="9" y="238"/>
                    </a:lnTo>
                    <a:lnTo>
                      <a:pt x="7" y="238"/>
                    </a:lnTo>
                    <a:lnTo>
                      <a:pt x="7" y="240"/>
                    </a:lnTo>
                    <a:close/>
                    <a:moveTo>
                      <a:pt x="11" y="232"/>
                    </a:moveTo>
                    <a:lnTo>
                      <a:pt x="11" y="230"/>
                    </a:lnTo>
                    <a:lnTo>
                      <a:pt x="11" y="232"/>
                    </a:lnTo>
                    <a:close/>
                    <a:moveTo>
                      <a:pt x="13" y="225"/>
                    </a:moveTo>
                    <a:lnTo>
                      <a:pt x="15" y="225"/>
                    </a:lnTo>
                    <a:lnTo>
                      <a:pt x="15" y="223"/>
                    </a:lnTo>
                    <a:lnTo>
                      <a:pt x="15" y="225"/>
                    </a:lnTo>
                    <a:lnTo>
                      <a:pt x="13" y="225"/>
                    </a:lnTo>
                    <a:close/>
                    <a:moveTo>
                      <a:pt x="17" y="217"/>
                    </a:moveTo>
                    <a:lnTo>
                      <a:pt x="17" y="217"/>
                    </a:lnTo>
                    <a:lnTo>
                      <a:pt x="19" y="217"/>
                    </a:lnTo>
                    <a:lnTo>
                      <a:pt x="19" y="215"/>
                    </a:lnTo>
                    <a:lnTo>
                      <a:pt x="19" y="217"/>
                    </a:lnTo>
                    <a:lnTo>
                      <a:pt x="17" y="217"/>
                    </a:lnTo>
                    <a:close/>
                    <a:moveTo>
                      <a:pt x="21" y="211"/>
                    </a:moveTo>
                    <a:lnTo>
                      <a:pt x="21" y="211"/>
                    </a:lnTo>
                    <a:lnTo>
                      <a:pt x="23" y="209"/>
                    </a:lnTo>
                    <a:lnTo>
                      <a:pt x="21" y="211"/>
                    </a:lnTo>
                    <a:close/>
                    <a:moveTo>
                      <a:pt x="27" y="202"/>
                    </a:moveTo>
                    <a:lnTo>
                      <a:pt x="27" y="202"/>
                    </a:lnTo>
                    <a:lnTo>
                      <a:pt x="29" y="202"/>
                    </a:lnTo>
                    <a:lnTo>
                      <a:pt x="29" y="200"/>
                    </a:lnTo>
                    <a:lnTo>
                      <a:pt x="29" y="202"/>
                    </a:lnTo>
                    <a:lnTo>
                      <a:pt x="27" y="202"/>
                    </a:lnTo>
                    <a:close/>
                    <a:moveTo>
                      <a:pt x="31" y="196"/>
                    </a:moveTo>
                    <a:lnTo>
                      <a:pt x="32" y="196"/>
                    </a:lnTo>
                    <a:lnTo>
                      <a:pt x="32" y="194"/>
                    </a:lnTo>
                    <a:lnTo>
                      <a:pt x="32" y="196"/>
                    </a:lnTo>
                    <a:lnTo>
                      <a:pt x="31" y="196"/>
                    </a:lnTo>
                    <a:close/>
                    <a:moveTo>
                      <a:pt x="36" y="188"/>
                    </a:moveTo>
                    <a:lnTo>
                      <a:pt x="36" y="188"/>
                    </a:lnTo>
                    <a:lnTo>
                      <a:pt x="38" y="188"/>
                    </a:lnTo>
                    <a:lnTo>
                      <a:pt x="38" y="186"/>
                    </a:lnTo>
                    <a:lnTo>
                      <a:pt x="38" y="188"/>
                    </a:lnTo>
                    <a:lnTo>
                      <a:pt x="36" y="188"/>
                    </a:lnTo>
                    <a:close/>
                    <a:moveTo>
                      <a:pt x="44" y="180"/>
                    </a:moveTo>
                    <a:lnTo>
                      <a:pt x="44" y="180"/>
                    </a:lnTo>
                    <a:lnTo>
                      <a:pt x="44" y="178"/>
                    </a:lnTo>
                    <a:lnTo>
                      <a:pt x="44" y="180"/>
                    </a:lnTo>
                    <a:close/>
                    <a:moveTo>
                      <a:pt x="50" y="175"/>
                    </a:moveTo>
                    <a:lnTo>
                      <a:pt x="50" y="175"/>
                    </a:lnTo>
                    <a:lnTo>
                      <a:pt x="50" y="173"/>
                    </a:lnTo>
                    <a:lnTo>
                      <a:pt x="52" y="173"/>
                    </a:lnTo>
                    <a:lnTo>
                      <a:pt x="50" y="173"/>
                    </a:lnTo>
                    <a:lnTo>
                      <a:pt x="50" y="175"/>
                    </a:lnTo>
                    <a:close/>
                    <a:moveTo>
                      <a:pt x="55" y="169"/>
                    </a:moveTo>
                    <a:lnTo>
                      <a:pt x="55" y="167"/>
                    </a:lnTo>
                    <a:lnTo>
                      <a:pt x="57" y="167"/>
                    </a:lnTo>
                    <a:lnTo>
                      <a:pt x="57" y="165"/>
                    </a:lnTo>
                    <a:lnTo>
                      <a:pt x="57" y="167"/>
                    </a:lnTo>
                    <a:lnTo>
                      <a:pt x="55" y="167"/>
                    </a:lnTo>
                    <a:lnTo>
                      <a:pt x="55" y="169"/>
                    </a:lnTo>
                    <a:close/>
                    <a:moveTo>
                      <a:pt x="61" y="161"/>
                    </a:moveTo>
                    <a:lnTo>
                      <a:pt x="61" y="161"/>
                    </a:lnTo>
                    <a:lnTo>
                      <a:pt x="63" y="161"/>
                    </a:lnTo>
                    <a:lnTo>
                      <a:pt x="63" y="159"/>
                    </a:lnTo>
                    <a:lnTo>
                      <a:pt x="63" y="161"/>
                    </a:lnTo>
                    <a:lnTo>
                      <a:pt x="61" y="161"/>
                    </a:lnTo>
                    <a:close/>
                    <a:moveTo>
                      <a:pt x="69" y="154"/>
                    </a:moveTo>
                    <a:lnTo>
                      <a:pt x="71" y="154"/>
                    </a:lnTo>
                    <a:lnTo>
                      <a:pt x="71" y="152"/>
                    </a:lnTo>
                    <a:lnTo>
                      <a:pt x="73" y="152"/>
                    </a:lnTo>
                    <a:lnTo>
                      <a:pt x="71" y="152"/>
                    </a:lnTo>
                    <a:lnTo>
                      <a:pt x="71" y="154"/>
                    </a:lnTo>
                    <a:lnTo>
                      <a:pt x="69" y="154"/>
                    </a:lnTo>
                    <a:close/>
                    <a:moveTo>
                      <a:pt x="77" y="148"/>
                    </a:moveTo>
                    <a:lnTo>
                      <a:pt x="77" y="148"/>
                    </a:lnTo>
                    <a:lnTo>
                      <a:pt x="78" y="148"/>
                    </a:lnTo>
                    <a:lnTo>
                      <a:pt x="78" y="146"/>
                    </a:lnTo>
                    <a:lnTo>
                      <a:pt x="80" y="146"/>
                    </a:lnTo>
                    <a:lnTo>
                      <a:pt x="78" y="146"/>
                    </a:lnTo>
                    <a:lnTo>
                      <a:pt x="78" y="148"/>
                    </a:lnTo>
                    <a:lnTo>
                      <a:pt x="77" y="148"/>
                    </a:lnTo>
                    <a:close/>
                    <a:moveTo>
                      <a:pt x="84" y="142"/>
                    </a:moveTo>
                    <a:lnTo>
                      <a:pt x="84" y="142"/>
                    </a:lnTo>
                    <a:lnTo>
                      <a:pt x="84" y="140"/>
                    </a:lnTo>
                    <a:lnTo>
                      <a:pt x="86" y="140"/>
                    </a:lnTo>
                    <a:lnTo>
                      <a:pt x="88" y="140"/>
                    </a:lnTo>
                    <a:lnTo>
                      <a:pt x="86" y="140"/>
                    </a:lnTo>
                    <a:lnTo>
                      <a:pt x="84" y="140"/>
                    </a:lnTo>
                    <a:lnTo>
                      <a:pt x="84" y="142"/>
                    </a:lnTo>
                    <a:close/>
                    <a:moveTo>
                      <a:pt x="94" y="134"/>
                    </a:moveTo>
                    <a:lnTo>
                      <a:pt x="94" y="134"/>
                    </a:lnTo>
                    <a:lnTo>
                      <a:pt x="96" y="134"/>
                    </a:lnTo>
                    <a:lnTo>
                      <a:pt x="96" y="132"/>
                    </a:lnTo>
                    <a:lnTo>
                      <a:pt x="98" y="132"/>
                    </a:lnTo>
                    <a:lnTo>
                      <a:pt x="98" y="131"/>
                    </a:lnTo>
                    <a:lnTo>
                      <a:pt x="98" y="132"/>
                    </a:lnTo>
                    <a:lnTo>
                      <a:pt x="96" y="132"/>
                    </a:lnTo>
                    <a:lnTo>
                      <a:pt x="96" y="134"/>
                    </a:lnTo>
                    <a:lnTo>
                      <a:pt x="94" y="134"/>
                    </a:lnTo>
                    <a:close/>
                    <a:moveTo>
                      <a:pt x="101" y="129"/>
                    </a:moveTo>
                    <a:lnTo>
                      <a:pt x="101" y="129"/>
                    </a:lnTo>
                    <a:lnTo>
                      <a:pt x="103" y="129"/>
                    </a:lnTo>
                    <a:lnTo>
                      <a:pt x="103" y="127"/>
                    </a:lnTo>
                    <a:lnTo>
                      <a:pt x="105" y="127"/>
                    </a:lnTo>
                    <a:lnTo>
                      <a:pt x="105" y="125"/>
                    </a:lnTo>
                    <a:lnTo>
                      <a:pt x="105" y="127"/>
                    </a:lnTo>
                    <a:lnTo>
                      <a:pt x="103" y="127"/>
                    </a:lnTo>
                    <a:lnTo>
                      <a:pt x="103" y="129"/>
                    </a:lnTo>
                    <a:lnTo>
                      <a:pt x="101" y="129"/>
                    </a:lnTo>
                    <a:close/>
                    <a:moveTo>
                      <a:pt x="109" y="123"/>
                    </a:moveTo>
                    <a:lnTo>
                      <a:pt x="111" y="123"/>
                    </a:lnTo>
                    <a:lnTo>
                      <a:pt x="111" y="121"/>
                    </a:lnTo>
                    <a:lnTo>
                      <a:pt x="113" y="121"/>
                    </a:lnTo>
                    <a:lnTo>
                      <a:pt x="115" y="121"/>
                    </a:lnTo>
                    <a:lnTo>
                      <a:pt x="113" y="121"/>
                    </a:lnTo>
                    <a:lnTo>
                      <a:pt x="111" y="121"/>
                    </a:lnTo>
                    <a:lnTo>
                      <a:pt x="111" y="123"/>
                    </a:lnTo>
                    <a:lnTo>
                      <a:pt x="109" y="123"/>
                    </a:lnTo>
                    <a:close/>
                    <a:moveTo>
                      <a:pt x="119" y="117"/>
                    </a:moveTo>
                    <a:lnTo>
                      <a:pt x="119" y="117"/>
                    </a:lnTo>
                    <a:lnTo>
                      <a:pt x="121" y="115"/>
                    </a:lnTo>
                    <a:lnTo>
                      <a:pt x="123" y="115"/>
                    </a:lnTo>
                    <a:lnTo>
                      <a:pt x="125" y="113"/>
                    </a:lnTo>
                    <a:lnTo>
                      <a:pt x="126" y="113"/>
                    </a:lnTo>
                    <a:lnTo>
                      <a:pt x="126" y="111"/>
                    </a:lnTo>
                    <a:lnTo>
                      <a:pt x="126" y="113"/>
                    </a:lnTo>
                    <a:lnTo>
                      <a:pt x="125" y="113"/>
                    </a:lnTo>
                    <a:lnTo>
                      <a:pt x="123" y="115"/>
                    </a:lnTo>
                    <a:lnTo>
                      <a:pt x="121" y="115"/>
                    </a:lnTo>
                    <a:lnTo>
                      <a:pt x="119" y="117"/>
                    </a:lnTo>
                    <a:close/>
                    <a:moveTo>
                      <a:pt x="130" y="109"/>
                    </a:moveTo>
                    <a:lnTo>
                      <a:pt x="130" y="109"/>
                    </a:lnTo>
                    <a:lnTo>
                      <a:pt x="132" y="109"/>
                    </a:lnTo>
                    <a:lnTo>
                      <a:pt x="132" y="107"/>
                    </a:lnTo>
                    <a:lnTo>
                      <a:pt x="134" y="107"/>
                    </a:lnTo>
                    <a:lnTo>
                      <a:pt x="136" y="107"/>
                    </a:lnTo>
                    <a:lnTo>
                      <a:pt x="134" y="107"/>
                    </a:lnTo>
                    <a:lnTo>
                      <a:pt x="132" y="107"/>
                    </a:lnTo>
                    <a:lnTo>
                      <a:pt x="132" y="109"/>
                    </a:lnTo>
                    <a:lnTo>
                      <a:pt x="130" y="109"/>
                    </a:lnTo>
                    <a:close/>
                    <a:moveTo>
                      <a:pt x="140" y="104"/>
                    </a:moveTo>
                    <a:lnTo>
                      <a:pt x="140" y="104"/>
                    </a:lnTo>
                    <a:lnTo>
                      <a:pt x="142" y="104"/>
                    </a:lnTo>
                    <a:lnTo>
                      <a:pt x="144" y="102"/>
                    </a:lnTo>
                    <a:lnTo>
                      <a:pt x="142"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4" y="86"/>
                    </a:lnTo>
                    <a:lnTo>
                      <a:pt x="176" y="84"/>
                    </a:lnTo>
                    <a:lnTo>
                      <a:pt x="178" y="84"/>
                    </a:lnTo>
                    <a:lnTo>
                      <a:pt x="176" y="84"/>
                    </a:lnTo>
                    <a:lnTo>
                      <a:pt x="174" y="86"/>
                    </a:lnTo>
                    <a:lnTo>
                      <a:pt x="172" y="86"/>
                    </a:lnTo>
                    <a:close/>
                    <a:moveTo>
                      <a:pt x="182" y="83"/>
                    </a:moveTo>
                    <a:lnTo>
                      <a:pt x="182" y="83"/>
                    </a:lnTo>
                    <a:lnTo>
                      <a:pt x="184" y="83"/>
                    </a:lnTo>
                    <a:lnTo>
                      <a:pt x="184" y="81"/>
                    </a:lnTo>
                    <a:lnTo>
                      <a:pt x="186" y="81"/>
                    </a:lnTo>
                    <a:lnTo>
                      <a:pt x="188" y="81"/>
                    </a:lnTo>
                    <a:lnTo>
                      <a:pt x="188" y="79"/>
                    </a:lnTo>
                    <a:lnTo>
                      <a:pt x="188" y="81"/>
                    </a:lnTo>
                    <a:lnTo>
                      <a:pt x="186" y="81"/>
                    </a:lnTo>
                    <a:lnTo>
                      <a:pt x="184" y="81"/>
                    </a:lnTo>
                    <a:lnTo>
                      <a:pt x="184" y="83"/>
                    </a:lnTo>
                    <a:lnTo>
                      <a:pt x="182" y="83"/>
                    </a:lnTo>
                    <a:close/>
                    <a:moveTo>
                      <a:pt x="190" y="79"/>
                    </a:moveTo>
                    <a:lnTo>
                      <a:pt x="192" y="77"/>
                    </a:lnTo>
                    <a:lnTo>
                      <a:pt x="194" y="77"/>
                    </a:lnTo>
                    <a:lnTo>
                      <a:pt x="195" y="77"/>
                    </a:lnTo>
                    <a:lnTo>
                      <a:pt x="197" y="75"/>
                    </a:lnTo>
                    <a:lnTo>
                      <a:pt x="199" y="75"/>
                    </a:lnTo>
                    <a:lnTo>
                      <a:pt x="201" y="73"/>
                    </a:lnTo>
                    <a:lnTo>
                      <a:pt x="203"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11" y="69"/>
                    </a:lnTo>
                    <a:lnTo>
                      <a:pt x="213" y="69"/>
                    </a:lnTo>
                    <a:lnTo>
                      <a:pt x="213" y="67"/>
                    </a:lnTo>
                    <a:lnTo>
                      <a:pt x="213" y="69"/>
                    </a:lnTo>
                    <a:lnTo>
                      <a:pt x="211" y="69"/>
                    </a:lnTo>
                    <a:lnTo>
                      <a:pt x="209" y="69"/>
                    </a:lnTo>
                    <a:lnTo>
                      <a:pt x="209" y="71"/>
                    </a:lnTo>
                    <a:lnTo>
                      <a:pt x="207" y="71"/>
                    </a:lnTo>
                    <a:close/>
                    <a:moveTo>
                      <a:pt x="219" y="65"/>
                    </a:moveTo>
                    <a:lnTo>
                      <a:pt x="219" y="65"/>
                    </a:lnTo>
                    <a:lnTo>
                      <a:pt x="220" y="65"/>
                    </a:lnTo>
                    <a:lnTo>
                      <a:pt x="222" y="65"/>
                    </a:lnTo>
                    <a:lnTo>
                      <a:pt x="222" y="63"/>
                    </a:lnTo>
                    <a:lnTo>
                      <a:pt x="224" y="63"/>
                    </a:lnTo>
                    <a:lnTo>
                      <a:pt x="222" y="63"/>
                    </a:lnTo>
                    <a:lnTo>
                      <a:pt x="222" y="65"/>
                    </a:lnTo>
                    <a:lnTo>
                      <a:pt x="220"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61" y="50"/>
                    </a:lnTo>
                    <a:lnTo>
                      <a:pt x="263" y="50"/>
                    </a:lnTo>
                    <a:lnTo>
                      <a:pt x="263" y="48"/>
                    </a:lnTo>
                    <a:lnTo>
                      <a:pt x="265" y="48"/>
                    </a:lnTo>
                    <a:lnTo>
                      <a:pt x="263" y="48"/>
                    </a:lnTo>
                    <a:lnTo>
                      <a:pt x="263" y="50"/>
                    </a:lnTo>
                    <a:lnTo>
                      <a:pt x="261" y="50"/>
                    </a:lnTo>
                    <a:lnTo>
                      <a:pt x="259" y="50"/>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3" y="36"/>
                    </a:lnTo>
                    <a:lnTo>
                      <a:pt x="305" y="36"/>
                    </a:lnTo>
                    <a:lnTo>
                      <a:pt x="305" y="35"/>
                    </a:lnTo>
                    <a:lnTo>
                      <a:pt x="307" y="35"/>
                    </a:lnTo>
                    <a:lnTo>
                      <a:pt x="305" y="35"/>
                    </a:lnTo>
                    <a:lnTo>
                      <a:pt x="305" y="36"/>
                    </a:lnTo>
                    <a:lnTo>
                      <a:pt x="303" y="36"/>
                    </a:lnTo>
                    <a:lnTo>
                      <a:pt x="301" y="36"/>
                    </a:lnTo>
                    <a:lnTo>
                      <a:pt x="299" y="36"/>
                    </a:lnTo>
                    <a:lnTo>
                      <a:pt x="299" y="38"/>
                    </a:lnTo>
                    <a:lnTo>
                      <a:pt x="297" y="38"/>
                    </a:lnTo>
                    <a:close/>
                    <a:moveTo>
                      <a:pt x="311" y="35"/>
                    </a:moveTo>
                    <a:lnTo>
                      <a:pt x="311" y="35"/>
                    </a:lnTo>
                    <a:lnTo>
                      <a:pt x="313" y="33"/>
                    </a:lnTo>
                    <a:lnTo>
                      <a:pt x="314" y="33"/>
                    </a:lnTo>
                    <a:lnTo>
                      <a:pt x="316" y="33"/>
                    </a:lnTo>
                    <a:lnTo>
                      <a:pt x="318" y="33"/>
                    </a:lnTo>
                    <a:lnTo>
                      <a:pt x="318" y="31"/>
                    </a:lnTo>
                    <a:lnTo>
                      <a:pt x="318" y="33"/>
                    </a:lnTo>
                    <a:lnTo>
                      <a:pt x="316" y="33"/>
                    </a:lnTo>
                    <a:lnTo>
                      <a:pt x="314" y="33"/>
                    </a:lnTo>
                    <a:lnTo>
                      <a:pt x="313" y="33"/>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60" y="21"/>
                    </a:lnTo>
                    <a:lnTo>
                      <a:pt x="362" y="21"/>
                    </a:lnTo>
                    <a:lnTo>
                      <a:pt x="362" y="19"/>
                    </a:lnTo>
                    <a:lnTo>
                      <a:pt x="364" y="19"/>
                    </a:lnTo>
                    <a:lnTo>
                      <a:pt x="362" y="19"/>
                    </a:lnTo>
                    <a:lnTo>
                      <a:pt x="362" y="21"/>
                    </a:lnTo>
                    <a:lnTo>
                      <a:pt x="360" y="21"/>
                    </a:lnTo>
                    <a:lnTo>
                      <a:pt x="359" y="21"/>
                    </a:lnTo>
                    <a:lnTo>
                      <a:pt x="357"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5" y="10"/>
                    </a:lnTo>
                    <a:lnTo>
                      <a:pt x="407" y="10"/>
                    </a:lnTo>
                    <a:lnTo>
                      <a:pt x="408" y="10"/>
                    </a:lnTo>
                    <a:lnTo>
                      <a:pt x="410" y="10"/>
                    </a:lnTo>
                    <a:lnTo>
                      <a:pt x="412" y="10"/>
                    </a:lnTo>
                    <a:lnTo>
                      <a:pt x="410" y="10"/>
                    </a:lnTo>
                    <a:lnTo>
                      <a:pt x="408" y="10"/>
                    </a:lnTo>
                    <a:lnTo>
                      <a:pt x="407" y="10"/>
                    </a:lnTo>
                    <a:lnTo>
                      <a:pt x="405" y="10"/>
                    </a:lnTo>
                    <a:lnTo>
                      <a:pt x="403" y="12"/>
                    </a:lnTo>
                    <a:lnTo>
                      <a:pt x="401" y="12"/>
                    </a:lnTo>
                    <a:close/>
                    <a:moveTo>
                      <a:pt x="414" y="10"/>
                    </a:moveTo>
                    <a:lnTo>
                      <a:pt x="414" y="8"/>
                    </a:lnTo>
                    <a:lnTo>
                      <a:pt x="416" y="8"/>
                    </a:lnTo>
                    <a:lnTo>
                      <a:pt x="418" y="8"/>
                    </a:lnTo>
                    <a:lnTo>
                      <a:pt x="420" y="8"/>
                    </a:lnTo>
                    <a:lnTo>
                      <a:pt x="422" y="8"/>
                    </a:lnTo>
                    <a:lnTo>
                      <a:pt x="424" y="8"/>
                    </a:lnTo>
                    <a:lnTo>
                      <a:pt x="424" y="6"/>
                    </a:lnTo>
                    <a:lnTo>
                      <a:pt x="424" y="8"/>
                    </a:lnTo>
                    <a:lnTo>
                      <a:pt x="422" y="8"/>
                    </a:lnTo>
                    <a:lnTo>
                      <a:pt x="420"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p:spPr>
            <p:txBody>
              <a:bodyPr/>
              <a:lstStyle/>
              <a:p>
                <a:endParaRPr lang="en-US"/>
              </a:p>
            </p:txBody>
          </p:sp>
          <p:sp>
            <p:nvSpPr>
              <p:cNvPr id="43083" name="Freeform 141"/>
              <p:cNvSpPr>
                <a:spLocks noChangeAspect="1"/>
              </p:cNvSpPr>
              <p:nvPr/>
            </p:nvSpPr>
            <p:spPr bwMode="auto">
              <a:xfrm>
                <a:off x="5041" y="1082"/>
                <a:ext cx="992" cy="993"/>
              </a:xfrm>
              <a:custGeom>
                <a:avLst/>
                <a:gdLst>
                  <a:gd name="T0" fmla="*/ 521 w 3033"/>
                  <a:gd name="T1" fmla="*/ 1 h 3034"/>
                  <a:gd name="T2" fmla="*/ 559 w 3033"/>
                  <a:gd name="T3" fmla="*/ 4 h 3034"/>
                  <a:gd name="T4" fmla="*/ 596 w 3033"/>
                  <a:gd name="T5" fmla="*/ 10 h 3034"/>
                  <a:gd name="T6" fmla="*/ 666 w 3033"/>
                  <a:gd name="T7" fmla="*/ 30 h 3034"/>
                  <a:gd name="T8" fmla="*/ 732 w 3033"/>
                  <a:gd name="T9" fmla="*/ 60 h 3034"/>
                  <a:gd name="T10" fmla="*/ 792 w 3033"/>
                  <a:gd name="T11" fmla="*/ 99 h 3034"/>
                  <a:gd name="T12" fmla="*/ 846 w 3033"/>
                  <a:gd name="T13" fmla="*/ 146 h 3034"/>
                  <a:gd name="T14" fmla="*/ 894 w 3033"/>
                  <a:gd name="T15" fmla="*/ 200 h 3034"/>
                  <a:gd name="T16" fmla="*/ 932 w 3033"/>
                  <a:gd name="T17" fmla="*/ 260 h 3034"/>
                  <a:gd name="T18" fmla="*/ 962 w 3033"/>
                  <a:gd name="T19" fmla="*/ 326 h 3034"/>
                  <a:gd name="T20" fmla="*/ 982 w 3033"/>
                  <a:gd name="T21" fmla="*/ 397 h 3034"/>
                  <a:gd name="T22" fmla="*/ 988 w 3033"/>
                  <a:gd name="T23" fmla="*/ 433 h 3034"/>
                  <a:gd name="T24" fmla="*/ 991 w 3033"/>
                  <a:gd name="T25" fmla="*/ 471 h 3034"/>
                  <a:gd name="T26" fmla="*/ 992 w 3033"/>
                  <a:gd name="T27" fmla="*/ 509 h 3034"/>
                  <a:gd name="T28" fmla="*/ 989 w 3033"/>
                  <a:gd name="T29" fmla="*/ 547 h 3034"/>
                  <a:gd name="T30" fmla="*/ 984 w 3033"/>
                  <a:gd name="T31" fmla="*/ 584 h 3034"/>
                  <a:gd name="T32" fmla="*/ 969 w 3033"/>
                  <a:gd name="T33" fmla="*/ 644 h 3034"/>
                  <a:gd name="T34" fmla="*/ 943 w 3033"/>
                  <a:gd name="T35" fmla="*/ 712 h 3034"/>
                  <a:gd name="T36" fmla="*/ 907 w 3033"/>
                  <a:gd name="T37" fmla="*/ 774 h 3034"/>
                  <a:gd name="T38" fmla="*/ 863 w 3033"/>
                  <a:gd name="T39" fmla="*/ 830 h 3034"/>
                  <a:gd name="T40" fmla="*/ 811 w 3033"/>
                  <a:gd name="T41" fmla="*/ 879 h 3034"/>
                  <a:gd name="T42" fmla="*/ 753 w 3033"/>
                  <a:gd name="T43" fmla="*/ 921 h 3034"/>
                  <a:gd name="T44" fmla="*/ 689 w 3033"/>
                  <a:gd name="T45" fmla="*/ 954 h 3034"/>
                  <a:gd name="T46" fmla="*/ 620 w 3033"/>
                  <a:gd name="T47" fmla="*/ 977 h 3034"/>
                  <a:gd name="T48" fmla="*/ 572 w 3033"/>
                  <a:gd name="T49" fmla="*/ 987 h 3034"/>
                  <a:gd name="T50" fmla="*/ 534 w 3033"/>
                  <a:gd name="T51" fmla="*/ 992 h 3034"/>
                  <a:gd name="T52" fmla="*/ 496 w 3033"/>
                  <a:gd name="T53" fmla="*/ 993 h 3034"/>
                  <a:gd name="T54" fmla="*/ 458 w 3033"/>
                  <a:gd name="T55" fmla="*/ 992 h 3034"/>
                  <a:gd name="T56" fmla="*/ 420 w 3033"/>
                  <a:gd name="T57" fmla="*/ 987 h 3034"/>
                  <a:gd name="T58" fmla="*/ 372 w 3033"/>
                  <a:gd name="T59" fmla="*/ 977 h 3034"/>
                  <a:gd name="T60" fmla="*/ 303 w 3033"/>
                  <a:gd name="T61" fmla="*/ 954 h 3034"/>
                  <a:gd name="T62" fmla="*/ 239 w 3033"/>
                  <a:gd name="T63" fmla="*/ 921 h 3034"/>
                  <a:gd name="T64" fmla="*/ 181 w 3033"/>
                  <a:gd name="T65" fmla="*/ 879 h 3034"/>
                  <a:gd name="T66" fmla="*/ 129 w 3033"/>
                  <a:gd name="T67" fmla="*/ 830 h 3034"/>
                  <a:gd name="T68" fmla="*/ 85 w 3033"/>
                  <a:gd name="T69" fmla="*/ 774 h 3034"/>
                  <a:gd name="T70" fmla="*/ 49 w 3033"/>
                  <a:gd name="T71" fmla="*/ 712 h 3034"/>
                  <a:gd name="T72" fmla="*/ 23 w 3033"/>
                  <a:gd name="T73" fmla="*/ 644 h 3034"/>
                  <a:gd name="T74" fmla="*/ 8 w 3033"/>
                  <a:gd name="T75" fmla="*/ 584 h 3034"/>
                  <a:gd name="T76" fmla="*/ 3 w 3033"/>
                  <a:gd name="T77" fmla="*/ 547 h 3034"/>
                  <a:gd name="T78" fmla="*/ 0 w 3033"/>
                  <a:gd name="T79" fmla="*/ 509 h 3034"/>
                  <a:gd name="T80" fmla="*/ 1 w 3033"/>
                  <a:gd name="T81" fmla="*/ 471 h 3034"/>
                  <a:gd name="T82" fmla="*/ 4 w 3033"/>
                  <a:gd name="T83" fmla="*/ 433 h 3034"/>
                  <a:gd name="T84" fmla="*/ 10 w 3033"/>
                  <a:gd name="T85" fmla="*/ 397 h 3034"/>
                  <a:gd name="T86" fmla="*/ 30 w 3033"/>
                  <a:gd name="T87" fmla="*/ 326 h 3034"/>
                  <a:gd name="T88" fmla="*/ 60 w 3033"/>
                  <a:gd name="T89" fmla="*/ 260 h 3034"/>
                  <a:gd name="T90" fmla="*/ 98 w 3033"/>
                  <a:gd name="T91" fmla="*/ 200 h 3034"/>
                  <a:gd name="T92" fmla="*/ 146 w 3033"/>
                  <a:gd name="T93" fmla="*/ 146 h 3034"/>
                  <a:gd name="T94" fmla="*/ 200 w 3033"/>
                  <a:gd name="T95" fmla="*/ 99 h 3034"/>
                  <a:gd name="T96" fmla="*/ 260 w 3033"/>
                  <a:gd name="T97" fmla="*/ 60 h 3034"/>
                  <a:gd name="T98" fmla="*/ 326 w 3033"/>
                  <a:gd name="T99" fmla="*/ 30 h 3034"/>
                  <a:gd name="T100" fmla="*/ 396 w 3033"/>
                  <a:gd name="T101" fmla="*/ 10 h 3034"/>
                  <a:gd name="T102" fmla="*/ 433 w 3033"/>
                  <a:gd name="T103" fmla="*/ 4 h 3034"/>
                  <a:gd name="T104" fmla="*/ 471 w 3033"/>
                  <a:gd name="T105" fmla="*/ 1 h 3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33"/>
                  <a:gd name="T160" fmla="*/ 0 h 3034"/>
                  <a:gd name="T161" fmla="*/ 3033 w 3033"/>
                  <a:gd name="T162" fmla="*/ 3034 h 3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9966"/>
                  </a:gs>
                  <a:gs pos="100000">
                    <a:srgbClr val="004E4C"/>
                  </a:gs>
                </a:gsLst>
                <a:lin ang="2700000" scaled="1"/>
              </a:gradFill>
              <a:ln w="9525">
                <a:noFill/>
                <a:round/>
                <a:headEnd/>
                <a:tailEnd/>
              </a:ln>
            </p:spPr>
            <p:txBody>
              <a:bodyPr/>
              <a:lstStyle/>
              <a:p>
                <a:endParaRPr lang="en-US"/>
              </a:p>
            </p:txBody>
          </p:sp>
          <p:sp>
            <p:nvSpPr>
              <p:cNvPr id="43084" name="Freeform 142"/>
              <p:cNvSpPr>
                <a:spLocks noChangeAspect="1"/>
              </p:cNvSpPr>
              <p:nvPr/>
            </p:nvSpPr>
            <p:spPr bwMode="auto">
              <a:xfrm>
                <a:off x="5041" y="1082"/>
                <a:ext cx="498" cy="993"/>
              </a:xfrm>
              <a:custGeom>
                <a:avLst/>
                <a:gdLst>
                  <a:gd name="T0" fmla="*/ 496 w 1523"/>
                  <a:gd name="T1" fmla="*/ 0 h 3034"/>
                  <a:gd name="T2" fmla="*/ 497 w 1523"/>
                  <a:gd name="T3" fmla="*/ 0 h 3034"/>
                  <a:gd name="T4" fmla="*/ 497 w 1523"/>
                  <a:gd name="T5" fmla="*/ 0 h 3034"/>
                  <a:gd name="T6" fmla="*/ 498 w 1523"/>
                  <a:gd name="T7" fmla="*/ 0 h 3034"/>
                  <a:gd name="T8" fmla="*/ 498 w 1523"/>
                  <a:gd name="T9" fmla="*/ 993 h 3034"/>
                  <a:gd name="T10" fmla="*/ 497 w 1523"/>
                  <a:gd name="T11" fmla="*/ 993 h 3034"/>
                  <a:gd name="T12" fmla="*/ 497 w 1523"/>
                  <a:gd name="T13" fmla="*/ 993 h 3034"/>
                  <a:gd name="T14" fmla="*/ 496 w 1523"/>
                  <a:gd name="T15" fmla="*/ 993 h 3034"/>
                  <a:gd name="T16" fmla="*/ 496 w 1523"/>
                  <a:gd name="T17" fmla="*/ 993 h 3034"/>
                  <a:gd name="T18" fmla="*/ 471 w 1523"/>
                  <a:gd name="T19" fmla="*/ 992 h 3034"/>
                  <a:gd name="T20" fmla="*/ 445 w 1523"/>
                  <a:gd name="T21" fmla="*/ 990 h 3034"/>
                  <a:gd name="T22" fmla="*/ 420 w 1523"/>
                  <a:gd name="T23" fmla="*/ 987 h 3034"/>
                  <a:gd name="T24" fmla="*/ 396 w 1523"/>
                  <a:gd name="T25" fmla="*/ 983 h 3034"/>
                  <a:gd name="T26" fmla="*/ 349 w 1523"/>
                  <a:gd name="T27" fmla="*/ 970 h 3034"/>
                  <a:gd name="T28" fmla="*/ 303 w 1523"/>
                  <a:gd name="T29" fmla="*/ 954 h 3034"/>
                  <a:gd name="T30" fmla="*/ 260 w 1523"/>
                  <a:gd name="T31" fmla="*/ 933 h 3034"/>
                  <a:gd name="T32" fmla="*/ 219 w 1523"/>
                  <a:gd name="T33" fmla="*/ 908 h 3034"/>
                  <a:gd name="T34" fmla="*/ 181 w 1523"/>
                  <a:gd name="T35" fmla="*/ 879 h 3034"/>
                  <a:gd name="T36" fmla="*/ 146 w 1523"/>
                  <a:gd name="T37" fmla="*/ 847 h 3034"/>
                  <a:gd name="T38" fmla="*/ 113 w 1523"/>
                  <a:gd name="T39" fmla="*/ 812 h 3034"/>
                  <a:gd name="T40" fmla="*/ 85 w 1523"/>
                  <a:gd name="T41" fmla="*/ 774 h 3034"/>
                  <a:gd name="T42" fmla="*/ 60 w 1523"/>
                  <a:gd name="T43" fmla="*/ 733 h 3034"/>
                  <a:gd name="T44" fmla="*/ 39 w 1523"/>
                  <a:gd name="T45" fmla="*/ 690 h 3034"/>
                  <a:gd name="T46" fmla="*/ 23 w 1523"/>
                  <a:gd name="T47" fmla="*/ 644 h 3034"/>
                  <a:gd name="T48" fmla="*/ 10 w 1523"/>
                  <a:gd name="T49" fmla="*/ 596 h 3034"/>
                  <a:gd name="T50" fmla="*/ 6 w 1523"/>
                  <a:gd name="T51" fmla="*/ 572 h 3034"/>
                  <a:gd name="T52" fmla="*/ 3 w 1523"/>
                  <a:gd name="T53" fmla="*/ 547 h 3034"/>
                  <a:gd name="T54" fmla="*/ 1 w 1523"/>
                  <a:gd name="T55" fmla="*/ 522 h 3034"/>
                  <a:gd name="T56" fmla="*/ 0 w 1523"/>
                  <a:gd name="T57" fmla="*/ 497 h 3034"/>
                  <a:gd name="T58" fmla="*/ 1 w 1523"/>
                  <a:gd name="T59" fmla="*/ 471 h 3034"/>
                  <a:gd name="T60" fmla="*/ 3 w 1523"/>
                  <a:gd name="T61" fmla="*/ 446 h 3034"/>
                  <a:gd name="T62" fmla="*/ 6 w 1523"/>
                  <a:gd name="T63" fmla="*/ 421 h 3034"/>
                  <a:gd name="T64" fmla="*/ 10 w 1523"/>
                  <a:gd name="T65" fmla="*/ 397 h 3034"/>
                  <a:gd name="T66" fmla="*/ 23 w 1523"/>
                  <a:gd name="T67" fmla="*/ 349 h 3034"/>
                  <a:gd name="T68" fmla="*/ 39 w 1523"/>
                  <a:gd name="T69" fmla="*/ 303 h 3034"/>
                  <a:gd name="T70" fmla="*/ 60 w 1523"/>
                  <a:gd name="T71" fmla="*/ 260 h 3034"/>
                  <a:gd name="T72" fmla="*/ 85 w 1523"/>
                  <a:gd name="T73" fmla="*/ 219 h 3034"/>
                  <a:gd name="T74" fmla="*/ 113 w 1523"/>
                  <a:gd name="T75" fmla="*/ 181 h 3034"/>
                  <a:gd name="T76" fmla="*/ 146 w 1523"/>
                  <a:gd name="T77" fmla="*/ 146 h 3034"/>
                  <a:gd name="T78" fmla="*/ 181 w 1523"/>
                  <a:gd name="T79" fmla="*/ 114 h 3034"/>
                  <a:gd name="T80" fmla="*/ 219 w 1523"/>
                  <a:gd name="T81" fmla="*/ 85 h 3034"/>
                  <a:gd name="T82" fmla="*/ 260 w 1523"/>
                  <a:gd name="T83" fmla="*/ 60 h 3034"/>
                  <a:gd name="T84" fmla="*/ 303 w 1523"/>
                  <a:gd name="T85" fmla="*/ 39 h 3034"/>
                  <a:gd name="T86" fmla="*/ 349 w 1523"/>
                  <a:gd name="T87" fmla="*/ 23 h 3034"/>
                  <a:gd name="T88" fmla="*/ 396 w 1523"/>
                  <a:gd name="T89" fmla="*/ 10 h 3034"/>
                  <a:gd name="T90" fmla="*/ 420 w 1523"/>
                  <a:gd name="T91" fmla="*/ 6 h 3034"/>
                  <a:gd name="T92" fmla="*/ 445 w 1523"/>
                  <a:gd name="T93" fmla="*/ 3 h 3034"/>
                  <a:gd name="T94" fmla="*/ 471 w 1523"/>
                  <a:gd name="T95" fmla="*/ 1 h 3034"/>
                  <a:gd name="T96" fmla="*/ 496 w 1523"/>
                  <a:gd name="T97" fmla="*/ 0 h 30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3"/>
                  <a:gd name="T148" fmla="*/ 0 h 3034"/>
                  <a:gd name="T149" fmla="*/ 1523 w 1523"/>
                  <a:gd name="T150" fmla="*/ 3034 h 30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3" h="3034">
                    <a:moveTo>
                      <a:pt x="1517" y="0"/>
                    </a:moveTo>
                    <a:lnTo>
                      <a:pt x="1517" y="0"/>
                    </a:lnTo>
                    <a:lnTo>
                      <a:pt x="1519" y="0"/>
                    </a:lnTo>
                    <a:lnTo>
                      <a:pt x="1521" y="0"/>
                    </a:lnTo>
                    <a:lnTo>
                      <a:pt x="1523" y="0"/>
                    </a:lnTo>
                    <a:lnTo>
                      <a:pt x="1523" y="3034"/>
                    </a:lnTo>
                    <a:lnTo>
                      <a:pt x="1521" y="3034"/>
                    </a:lnTo>
                    <a:lnTo>
                      <a:pt x="1519"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CCCC"/>
                  </a:gs>
                  <a:gs pos="100000">
                    <a:srgbClr val="003A39"/>
                  </a:gs>
                </a:gsLst>
                <a:lin ang="5400000" scaled="1"/>
              </a:gradFill>
              <a:ln w="9525">
                <a:noFill/>
                <a:round/>
                <a:headEnd/>
                <a:tailEnd/>
              </a:ln>
            </p:spPr>
            <p:txBody>
              <a:bodyPr/>
              <a:lstStyle/>
              <a:p>
                <a:endParaRPr lang="en-US"/>
              </a:p>
            </p:txBody>
          </p:sp>
          <p:sp>
            <p:nvSpPr>
              <p:cNvPr id="43085" name="Freeform 143"/>
              <p:cNvSpPr>
                <a:spLocks noChangeAspect="1"/>
              </p:cNvSpPr>
              <p:nvPr/>
            </p:nvSpPr>
            <p:spPr bwMode="auto">
              <a:xfrm>
                <a:off x="5261" y="1082"/>
                <a:ext cx="278" cy="993"/>
              </a:xfrm>
              <a:custGeom>
                <a:avLst/>
                <a:gdLst>
                  <a:gd name="T0" fmla="*/ 277 w 850"/>
                  <a:gd name="T1" fmla="*/ 0 h 3034"/>
                  <a:gd name="T2" fmla="*/ 277 w 850"/>
                  <a:gd name="T3" fmla="*/ 0 h 3034"/>
                  <a:gd name="T4" fmla="*/ 278 w 850"/>
                  <a:gd name="T5" fmla="*/ 0 h 3034"/>
                  <a:gd name="T6" fmla="*/ 278 w 850"/>
                  <a:gd name="T7" fmla="*/ 0 h 3034"/>
                  <a:gd name="T8" fmla="*/ 278 w 850"/>
                  <a:gd name="T9" fmla="*/ 993 h 3034"/>
                  <a:gd name="T10" fmla="*/ 278 w 850"/>
                  <a:gd name="T11" fmla="*/ 993 h 3034"/>
                  <a:gd name="T12" fmla="*/ 277 w 850"/>
                  <a:gd name="T13" fmla="*/ 993 h 3034"/>
                  <a:gd name="T14" fmla="*/ 277 w 850"/>
                  <a:gd name="T15" fmla="*/ 993 h 3034"/>
                  <a:gd name="T16" fmla="*/ 277 w 850"/>
                  <a:gd name="T17" fmla="*/ 993 h 3034"/>
                  <a:gd name="T18" fmla="*/ 263 w 850"/>
                  <a:gd name="T19" fmla="*/ 992 h 3034"/>
                  <a:gd name="T20" fmla="*/ 249 w 850"/>
                  <a:gd name="T21" fmla="*/ 990 h 3034"/>
                  <a:gd name="T22" fmla="*/ 222 w 850"/>
                  <a:gd name="T23" fmla="*/ 983 h 3034"/>
                  <a:gd name="T24" fmla="*/ 195 w 850"/>
                  <a:gd name="T25" fmla="*/ 970 h 3034"/>
                  <a:gd name="T26" fmla="*/ 169 w 850"/>
                  <a:gd name="T27" fmla="*/ 954 h 3034"/>
                  <a:gd name="T28" fmla="*/ 145 w 850"/>
                  <a:gd name="T29" fmla="*/ 933 h 3034"/>
                  <a:gd name="T30" fmla="*/ 122 w 850"/>
                  <a:gd name="T31" fmla="*/ 908 h 3034"/>
                  <a:gd name="T32" fmla="*/ 101 w 850"/>
                  <a:gd name="T33" fmla="*/ 879 h 3034"/>
                  <a:gd name="T34" fmla="*/ 82 w 850"/>
                  <a:gd name="T35" fmla="*/ 847 h 3034"/>
                  <a:gd name="T36" fmla="*/ 63 w 850"/>
                  <a:gd name="T37" fmla="*/ 812 h 3034"/>
                  <a:gd name="T38" fmla="*/ 48 w 850"/>
                  <a:gd name="T39" fmla="*/ 774 h 3034"/>
                  <a:gd name="T40" fmla="*/ 34 w 850"/>
                  <a:gd name="T41" fmla="*/ 733 h 3034"/>
                  <a:gd name="T42" fmla="*/ 22 w 850"/>
                  <a:gd name="T43" fmla="*/ 690 h 3034"/>
                  <a:gd name="T44" fmla="*/ 13 w 850"/>
                  <a:gd name="T45" fmla="*/ 644 h 3034"/>
                  <a:gd name="T46" fmla="*/ 6 w 850"/>
                  <a:gd name="T47" fmla="*/ 596 h 3034"/>
                  <a:gd name="T48" fmla="*/ 2 w 850"/>
                  <a:gd name="T49" fmla="*/ 547 h 3034"/>
                  <a:gd name="T50" fmla="*/ 0 w 850"/>
                  <a:gd name="T51" fmla="*/ 497 h 3034"/>
                  <a:gd name="T52" fmla="*/ 2 w 850"/>
                  <a:gd name="T53" fmla="*/ 446 h 3034"/>
                  <a:gd name="T54" fmla="*/ 6 w 850"/>
                  <a:gd name="T55" fmla="*/ 397 h 3034"/>
                  <a:gd name="T56" fmla="*/ 13 w 850"/>
                  <a:gd name="T57" fmla="*/ 349 h 3034"/>
                  <a:gd name="T58" fmla="*/ 22 w 850"/>
                  <a:gd name="T59" fmla="*/ 303 h 3034"/>
                  <a:gd name="T60" fmla="*/ 34 w 850"/>
                  <a:gd name="T61" fmla="*/ 260 h 3034"/>
                  <a:gd name="T62" fmla="*/ 48 w 850"/>
                  <a:gd name="T63" fmla="*/ 219 h 3034"/>
                  <a:gd name="T64" fmla="*/ 63 w 850"/>
                  <a:gd name="T65" fmla="*/ 181 h 3034"/>
                  <a:gd name="T66" fmla="*/ 82 w 850"/>
                  <a:gd name="T67" fmla="*/ 146 h 3034"/>
                  <a:gd name="T68" fmla="*/ 101 w 850"/>
                  <a:gd name="T69" fmla="*/ 114 h 3034"/>
                  <a:gd name="T70" fmla="*/ 122 w 850"/>
                  <a:gd name="T71" fmla="*/ 85 h 3034"/>
                  <a:gd name="T72" fmla="*/ 145 w 850"/>
                  <a:gd name="T73" fmla="*/ 60 h 3034"/>
                  <a:gd name="T74" fmla="*/ 169 w 850"/>
                  <a:gd name="T75" fmla="*/ 39 h 3034"/>
                  <a:gd name="T76" fmla="*/ 195 w 850"/>
                  <a:gd name="T77" fmla="*/ 23 h 3034"/>
                  <a:gd name="T78" fmla="*/ 222 w 850"/>
                  <a:gd name="T79" fmla="*/ 10 h 3034"/>
                  <a:gd name="T80" fmla="*/ 249 w 850"/>
                  <a:gd name="T81" fmla="*/ 3 h 3034"/>
                  <a:gd name="T82" fmla="*/ 263 w 850"/>
                  <a:gd name="T83" fmla="*/ 1 h 3034"/>
                  <a:gd name="T84" fmla="*/ 277 w 850"/>
                  <a:gd name="T85" fmla="*/ 0 h 30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0"/>
                  <a:gd name="T130" fmla="*/ 0 h 3034"/>
                  <a:gd name="T131" fmla="*/ 850 w 850"/>
                  <a:gd name="T132" fmla="*/ 3034 h 30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0" h="3034">
                    <a:moveTo>
                      <a:pt x="846" y="0"/>
                    </a:moveTo>
                    <a:lnTo>
                      <a:pt x="846" y="0"/>
                    </a:lnTo>
                    <a:lnTo>
                      <a:pt x="848" y="0"/>
                    </a:lnTo>
                    <a:lnTo>
                      <a:pt x="850" y="0"/>
                    </a:lnTo>
                    <a:lnTo>
                      <a:pt x="850" y="3034"/>
                    </a:lnTo>
                    <a:lnTo>
                      <a:pt x="848"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gradFill rotWithShape="0">
                <a:gsLst>
                  <a:gs pos="0">
                    <a:srgbClr val="339933"/>
                  </a:gs>
                  <a:gs pos="100000">
                    <a:srgbClr val="1D591D"/>
                  </a:gs>
                </a:gsLst>
                <a:lin ang="0" scaled="1"/>
              </a:gradFill>
              <a:ln w="9525">
                <a:noFill/>
                <a:round/>
                <a:headEnd/>
                <a:tailEnd/>
              </a:ln>
            </p:spPr>
            <p:txBody>
              <a:bodyPr/>
              <a:lstStyle/>
              <a:p>
                <a:endParaRPr lang="en-US"/>
              </a:p>
            </p:txBody>
          </p:sp>
          <p:sp>
            <p:nvSpPr>
              <p:cNvPr id="43086" name="Freeform 144"/>
              <p:cNvSpPr>
                <a:spLocks noChangeAspect="1"/>
              </p:cNvSpPr>
              <p:nvPr/>
            </p:nvSpPr>
            <p:spPr bwMode="auto">
              <a:xfrm>
                <a:off x="5391" y="1241"/>
                <a:ext cx="148" cy="675"/>
              </a:xfrm>
              <a:custGeom>
                <a:avLst/>
                <a:gdLst>
                  <a:gd name="T0" fmla="*/ 147 w 453"/>
                  <a:gd name="T1" fmla="*/ 0 h 2066"/>
                  <a:gd name="T2" fmla="*/ 148 w 453"/>
                  <a:gd name="T3" fmla="*/ 0 h 2066"/>
                  <a:gd name="T4" fmla="*/ 148 w 453"/>
                  <a:gd name="T5" fmla="*/ 0 h 2066"/>
                  <a:gd name="T6" fmla="*/ 148 w 453"/>
                  <a:gd name="T7" fmla="*/ 0 h 2066"/>
                  <a:gd name="T8" fmla="*/ 148 w 453"/>
                  <a:gd name="T9" fmla="*/ 675 h 2066"/>
                  <a:gd name="T10" fmla="*/ 148 w 453"/>
                  <a:gd name="T11" fmla="*/ 675 h 2066"/>
                  <a:gd name="T12" fmla="*/ 148 w 453"/>
                  <a:gd name="T13" fmla="*/ 675 h 2066"/>
                  <a:gd name="T14" fmla="*/ 147 w 453"/>
                  <a:gd name="T15" fmla="*/ 675 h 2066"/>
                  <a:gd name="T16" fmla="*/ 147 w 453"/>
                  <a:gd name="T17" fmla="*/ 675 h 2066"/>
                  <a:gd name="T18" fmla="*/ 132 w 453"/>
                  <a:gd name="T19" fmla="*/ 673 h 2066"/>
                  <a:gd name="T20" fmla="*/ 118 w 453"/>
                  <a:gd name="T21" fmla="*/ 668 h 2066"/>
                  <a:gd name="T22" fmla="*/ 104 w 453"/>
                  <a:gd name="T23" fmla="*/ 660 h 2066"/>
                  <a:gd name="T24" fmla="*/ 90 w 453"/>
                  <a:gd name="T25" fmla="*/ 648 h 2066"/>
                  <a:gd name="T26" fmla="*/ 77 w 453"/>
                  <a:gd name="T27" fmla="*/ 634 h 2066"/>
                  <a:gd name="T28" fmla="*/ 65 w 453"/>
                  <a:gd name="T29" fmla="*/ 617 h 2066"/>
                  <a:gd name="T30" fmla="*/ 54 w 453"/>
                  <a:gd name="T31" fmla="*/ 598 h 2066"/>
                  <a:gd name="T32" fmla="*/ 43 w 453"/>
                  <a:gd name="T33" fmla="*/ 576 h 2066"/>
                  <a:gd name="T34" fmla="*/ 33 w 453"/>
                  <a:gd name="T35" fmla="*/ 552 h 2066"/>
                  <a:gd name="T36" fmla="*/ 25 w 453"/>
                  <a:gd name="T37" fmla="*/ 526 h 2066"/>
                  <a:gd name="T38" fmla="*/ 18 w 453"/>
                  <a:gd name="T39" fmla="*/ 498 h 2066"/>
                  <a:gd name="T40" fmla="*/ 11 w 453"/>
                  <a:gd name="T41" fmla="*/ 469 h 2066"/>
                  <a:gd name="T42" fmla="*/ 7 w 453"/>
                  <a:gd name="T43" fmla="*/ 437 h 2066"/>
                  <a:gd name="T44" fmla="*/ 3 w 453"/>
                  <a:gd name="T45" fmla="*/ 405 h 2066"/>
                  <a:gd name="T46" fmla="*/ 1 w 453"/>
                  <a:gd name="T47" fmla="*/ 372 h 2066"/>
                  <a:gd name="T48" fmla="*/ 0 w 453"/>
                  <a:gd name="T49" fmla="*/ 338 h 2066"/>
                  <a:gd name="T50" fmla="*/ 1 w 453"/>
                  <a:gd name="T51" fmla="*/ 303 h 2066"/>
                  <a:gd name="T52" fmla="*/ 3 w 453"/>
                  <a:gd name="T53" fmla="*/ 270 h 2066"/>
                  <a:gd name="T54" fmla="*/ 7 w 453"/>
                  <a:gd name="T55" fmla="*/ 238 h 2066"/>
                  <a:gd name="T56" fmla="*/ 11 w 453"/>
                  <a:gd name="T57" fmla="*/ 206 h 2066"/>
                  <a:gd name="T58" fmla="*/ 18 w 453"/>
                  <a:gd name="T59" fmla="*/ 177 h 2066"/>
                  <a:gd name="T60" fmla="*/ 25 w 453"/>
                  <a:gd name="T61" fmla="*/ 149 h 2066"/>
                  <a:gd name="T62" fmla="*/ 33 w 453"/>
                  <a:gd name="T63" fmla="*/ 123 h 2066"/>
                  <a:gd name="T64" fmla="*/ 43 w 453"/>
                  <a:gd name="T65" fmla="*/ 99 h 2066"/>
                  <a:gd name="T66" fmla="*/ 54 w 453"/>
                  <a:gd name="T67" fmla="*/ 77 h 2066"/>
                  <a:gd name="T68" fmla="*/ 65 w 453"/>
                  <a:gd name="T69" fmla="*/ 58 h 2066"/>
                  <a:gd name="T70" fmla="*/ 77 w 453"/>
                  <a:gd name="T71" fmla="*/ 41 h 2066"/>
                  <a:gd name="T72" fmla="*/ 90 w 453"/>
                  <a:gd name="T73" fmla="*/ 27 h 2066"/>
                  <a:gd name="T74" fmla="*/ 104 w 453"/>
                  <a:gd name="T75" fmla="*/ 15 h 2066"/>
                  <a:gd name="T76" fmla="*/ 118 w 453"/>
                  <a:gd name="T77" fmla="*/ 7 h 2066"/>
                  <a:gd name="T78" fmla="*/ 132 w 453"/>
                  <a:gd name="T79" fmla="*/ 2 h 2066"/>
                  <a:gd name="T80" fmla="*/ 147 w 453"/>
                  <a:gd name="T81" fmla="*/ 0 h 20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3"/>
                  <a:gd name="T124" fmla="*/ 0 h 2066"/>
                  <a:gd name="T125" fmla="*/ 453 w 453"/>
                  <a:gd name="T126" fmla="*/ 2066 h 20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3" h="2066">
                    <a:moveTo>
                      <a:pt x="451" y="0"/>
                    </a:moveTo>
                    <a:lnTo>
                      <a:pt x="451" y="0"/>
                    </a:lnTo>
                    <a:lnTo>
                      <a:pt x="453" y="0"/>
                    </a:lnTo>
                    <a:lnTo>
                      <a:pt x="453"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634221"/>
                  </a:gs>
                </a:gsLst>
                <a:lin ang="0" scaled="1"/>
              </a:gradFill>
              <a:ln w="9525">
                <a:noFill/>
                <a:round/>
                <a:headEnd/>
                <a:tailEnd/>
              </a:ln>
            </p:spPr>
            <p:txBody>
              <a:bodyPr/>
              <a:lstStyle/>
              <a:p>
                <a:endParaRPr lang="en-US"/>
              </a:p>
            </p:txBody>
          </p:sp>
          <p:sp>
            <p:nvSpPr>
              <p:cNvPr id="43087" name="Freeform 145"/>
              <p:cNvSpPr>
                <a:spLocks noChangeAspect="1"/>
              </p:cNvSpPr>
              <p:nvPr/>
            </p:nvSpPr>
            <p:spPr bwMode="auto">
              <a:xfrm>
                <a:off x="5539" y="1241"/>
                <a:ext cx="336" cy="675"/>
              </a:xfrm>
              <a:custGeom>
                <a:avLst/>
                <a:gdLst>
                  <a:gd name="T0" fmla="*/ 18 w 1027"/>
                  <a:gd name="T1" fmla="*/ 1 h 2066"/>
                  <a:gd name="T2" fmla="*/ 52 w 1027"/>
                  <a:gd name="T3" fmla="*/ 4 h 2066"/>
                  <a:gd name="T4" fmla="*/ 84 w 1027"/>
                  <a:gd name="T5" fmla="*/ 11 h 2066"/>
                  <a:gd name="T6" fmla="*/ 115 w 1027"/>
                  <a:gd name="T7" fmla="*/ 21 h 2066"/>
                  <a:gd name="T8" fmla="*/ 146 w 1027"/>
                  <a:gd name="T9" fmla="*/ 34 h 2066"/>
                  <a:gd name="T10" fmla="*/ 174 w 1027"/>
                  <a:gd name="T11" fmla="*/ 49 h 2066"/>
                  <a:gd name="T12" fmla="*/ 201 w 1027"/>
                  <a:gd name="T13" fmla="*/ 68 h 2066"/>
                  <a:gd name="T14" fmla="*/ 226 w 1027"/>
                  <a:gd name="T15" fmla="*/ 89 h 2066"/>
                  <a:gd name="T16" fmla="*/ 249 w 1027"/>
                  <a:gd name="T17" fmla="*/ 111 h 2066"/>
                  <a:gd name="T18" fmla="*/ 269 w 1027"/>
                  <a:gd name="T19" fmla="*/ 137 h 2066"/>
                  <a:gd name="T20" fmla="*/ 287 w 1027"/>
                  <a:gd name="T21" fmla="*/ 163 h 2066"/>
                  <a:gd name="T22" fmla="*/ 303 w 1027"/>
                  <a:gd name="T23" fmla="*/ 192 h 2066"/>
                  <a:gd name="T24" fmla="*/ 315 w 1027"/>
                  <a:gd name="T25" fmla="*/ 222 h 2066"/>
                  <a:gd name="T26" fmla="*/ 325 w 1027"/>
                  <a:gd name="T27" fmla="*/ 254 h 2066"/>
                  <a:gd name="T28" fmla="*/ 332 w 1027"/>
                  <a:gd name="T29" fmla="*/ 287 h 2066"/>
                  <a:gd name="T30" fmla="*/ 335 w 1027"/>
                  <a:gd name="T31" fmla="*/ 320 h 2066"/>
                  <a:gd name="T32" fmla="*/ 335 w 1027"/>
                  <a:gd name="T33" fmla="*/ 355 h 2066"/>
                  <a:gd name="T34" fmla="*/ 332 w 1027"/>
                  <a:gd name="T35" fmla="*/ 388 h 2066"/>
                  <a:gd name="T36" fmla="*/ 325 w 1027"/>
                  <a:gd name="T37" fmla="*/ 421 h 2066"/>
                  <a:gd name="T38" fmla="*/ 315 w 1027"/>
                  <a:gd name="T39" fmla="*/ 453 h 2066"/>
                  <a:gd name="T40" fmla="*/ 303 w 1027"/>
                  <a:gd name="T41" fmla="*/ 483 h 2066"/>
                  <a:gd name="T42" fmla="*/ 287 w 1027"/>
                  <a:gd name="T43" fmla="*/ 512 h 2066"/>
                  <a:gd name="T44" fmla="*/ 269 w 1027"/>
                  <a:gd name="T45" fmla="*/ 538 h 2066"/>
                  <a:gd name="T46" fmla="*/ 249 w 1027"/>
                  <a:gd name="T47" fmla="*/ 564 h 2066"/>
                  <a:gd name="T48" fmla="*/ 226 w 1027"/>
                  <a:gd name="T49" fmla="*/ 586 h 2066"/>
                  <a:gd name="T50" fmla="*/ 201 w 1027"/>
                  <a:gd name="T51" fmla="*/ 607 h 2066"/>
                  <a:gd name="T52" fmla="*/ 174 w 1027"/>
                  <a:gd name="T53" fmla="*/ 626 h 2066"/>
                  <a:gd name="T54" fmla="*/ 146 w 1027"/>
                  <a:gd name="T55" fmla="*/ 641 h 2066"/>
                  <a:gd name="T56" fmla="*/ 115 w 1027"/>
                  <a:gd name="T57" fmla="*/ 654 h 2066"/>
                  <a:gd name="T58" fmla="*/ 84 w 1027"/>
                  <a:gd name="T59" fmla="*/ 664 h 2066"/>
                  <a:gd name="T60" fmla="*/ 52 w 1027"/>
                  <a:gd name="T61" fmla="*/ 671 h 2066"/>
                  <a:gd name="T62" fmla="*/ 18 w 1027"/>
                  <a:gd name="T63" fmla="*/ 674 h 2066"/>
                  <a:gd name="T64" fmla="*/ 0 w 1027"/>
                  <a:gd name="T65" fmla="*/ 0 h 20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7"/>
                  <a:gd name="T100" fmla="*/ 0 h 2066"/>
                  <a:gd name="T101" fmla="*/ 1027 w 1027"/>
                  <a:gd name="T102" fmla="*/ 2066 h 20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p:spPr>
            <p:txBody>
              <a:bodyPr/>
              <a:lstStyle/>
              <a:p>
                <a:endParaRPr lang="en-US"/>
              </a:p>
            </p:txBody>
          </p:sp>
          <p:sp>
            <p:nvSpPr>
              <p:cNvPr id="43088" name="Oval 146"/>
              <p:cNvSpPr>
                <a:spLocks noChangeAspect="1" noChangeArrowheads="1"/>
              </p:cNvSpPr>
              <p:nvPr/>
            </p:nvSpPr>
            <p:spPr bwMode="auto">
              <a:xfrm rot="-3257544">
                <a:off x="5028" y="1256"/>
                <a:ext cx="319" cy="122"/>
              </a:xfrm>
              <a:prstGeom prst="ellipse">
                <a:avLst/>
              </a:prstGeom>
              <a:gradFill rotWithShape="0">
                <a:gsLst>
                  <a:gs pos="0">
                    <a:srgbClr val="FF3399"/>
                  </a:gs>
                  <a:gs pos="100000">
                    <a:srgbClr val="64143C"/>
                  </a:gs>
                </a:gsLst>
                <a:lin ang="2700000" scaled="1"/>
              </a:gradFill>
              <a:ln w="9525">
                <a:noFill/>
                <a:round/>
                <a:headEnd/>
                <a:tailEnd/>
              </a:ln>
            </p:spPr>
            <p:txBody>
              <a:bodyPr wrap="none" anchor="ctr"/>
              <a:lstStyle/>
              <a:p>
                <a:endParaRPr lang="en-US">
                  <a:latin typeface="Trebuchet MS" pitchFamily="34" charset="0"/>
                </a:endParaRPr>
              </a:p>
            </p:txBody>
          </p:sp>
          <p:sp>
            <p:nvSpPr>
              <p:cNvPr id="43089" name="Oval 147"/>
              <p:cNvSpPr>
                <a:spLocks noChangeAspect="1" noChangeArrowheads="1"/>
              </p:cNvSpPr>
              <p:nvPr/>
            </p:nvSpPr>
            <p:spPr bwMode="auto">
              <a:xfrm rot="3122145" flipH="1">
                <a:off x="5065" y="1805"/>
                <a:ext cx="245" cy="94"/>
              </a:xfrm>
              <a:prstGeom prst="ellipse">
                <a:avLst/>
              </a:prstGeom>
              <a:gradFill rotWithShape="0">
                <a:gsLst>
                  <a:gs pos="0">
                    <a:srgbClr val="D60093"/>
                  </a:gs>
                  <a:gs pos="100000">
                    <a:srgbClr val="630044"/>
                  </a:gs>
                </a:gsLst>
                <a:lin ang="2700000" scaled="1"/>
              </a:gradFill>
              <a:ln w="9525">
                <a:noFill/>
                <a:round/>
                <a:headEnd/>
                <a:tailEnd/>
              </a:ln>
            </p:spPr>
            <p:txBody>
              <a:bodyPr wrap="none" anchor="ctr"/>
              <a:lstStyle/>
              <a:p>
                <a:endParaRPr lang="en-US">
                  <a:latin typeface="Trebuchet MS" pitchFamily="34" charset="0"/>
                </a:endParaRPr>
              </a:p>
            </p:txBody>
          </p:sp>
          <p:sp>
            <p:nvSpPr>
              <p:cNvPr id="43090" name="Oval 148"/>
              <p:cNvSpPr>
                <a:spLocks noChangeAspect="1" noChangeArrowheads="1"/>
              </p:cNvSpPr>
              <p:nvPr/>
            </p:nvSpPr>
            <p:spPr bwMode="auto">
              <a:xfrm rot="1853365" flipH="1">
                <a:off x="5622" y="1139"/>
                <a:ext cx="217" cy="141"/>
              </a:xfrm>
              <a:prstGeom prst="ellipse">
                <a:avLst/>
              </a:prstGeom>
              <a:gradFill rotWithShape="0">
                <a:gsLst>
                  <a:gs pos="0">
                    <a:srgbClr val="D60093"/>
                  </a:gs>
                  <a:gs pos="100000">
                    <a:srgbClr val="4E0036"/>
                  </a:gs>
                </a:gsLst>
                <a:lin ang="2700000" scaled="1"/>
              </a:gradFill>
              <a:ln w="9525">
                <a:noFill/>
                <a:round/>
                <a:headEnd/>
                <a:tailEnd/>
              </a:ln>
            </p:spPr>
            <p:txBody>
              <a:bodyPr wrap="none" anchor="ctr"/>
              <a:lstStyle/>
              <a:p>
                <a:endParaRPr lang="en-US">
                  <a:latin typeface="Trebuchet MS" pitchFamily="34" charset="0"/>
                </a:endParaRPr>
              </a:p>
            </p:txBody>
          </p:sp>
          <p:sp>
            <p:nvSpPr>
              <p:cNvPr id="43091" name="Oval 149"/>
              <p:cNvSpPr>
                <a:spLocks noChangeAspect="1" noChangeArrowheads="1"/>
              </p:cNvSpPr>
              <p:nvPr/>
            </p:nvSpPr>
            <p:spPr bwMode="auto">
              <a:xfrm rot="-2095845">
                <a:off x="5607" y="1851"/>
                <a:ext cx="319" cy="148"/>
              </a:xfrm>
              <a:prstGeom prst="ellipse">
                <a:avLst/>
              </a:prstGeom>
              <a:gradFill rotWithShape="0">
                <a:gsLst>
                  <a:gs pos="0">
                    <a:srgbClr val="D60093"/>
                  </a:gs>
                  <a:gs pos="100000">
                    <a:srgbClr val="3B0028"/>
                  </a:gs>
                </a:gsLst>
                <a:lin ang="2700000" scaled="1"/>
              </a:gradFill>
              <a:ln w="9525">
                <a:noFill/>
                <a:round/>
                <a:headEnd/>
                <a:tailEnd/>
              </a:ln>
            </p:spPr>
            <p:txBody>
              <a:bodyPr wrap="none" anchor="ctr"/>
              <a:lstStyle/>
              <a:p>
                <a:endParaRPr lang="en-US">
                  <a:latin typeface="Trebuchet MS" pitchFamily="34" charset="0"/>
                </a:endParaRPr>
              </a:p>
            </p:txBody>
          </p:sp>
          <p:sp>
            <p:nvSpPr>
              <p:cNvPr id="43092" name="Oval 150"/>
              <p:cNvSpPr>
                <a:spLocks noChangeAspect="1" noChangeArrowheads="1"/>
              </p:cNvSpPr>
              <p:nvPr/>
            </p:nvSpPr>
            <p:spPr bwMode="auto">
              <a:xfrm rot="4951238" flipH="1">
                <a:off x="5069" y="1558"/>
                <a:ext cx="211" cy="81"/>
              </a:xfrm>
              <a:prstGeom prst="ellipse">
                <a:avLst/>
              </a:prstGeom>
              <a:gradFill rotWithShape="0">
                <a:gsLst>
                  <a:gs pos="0">
                    <a:srgbClr val="D60093"/>
                  </a:gs>
                  <a:gs pos="100000">
                    <a:srgbClr val="630044"/>
                  </a:gs>
                </a:gsLst>
                <a:lin ang="2700000" scaled="1"/>
              </a:gradFill>
              <a:ln w="9525">
                <a:noFill/>
                <a:round/>
                <a:headEnd/>
                <a:tailEnd/>
              </a:ln>
            </p:spPr>
            <p:txBody>
              <a:bodyPr wrap="none" anchor="ctr"/>
              <a:lstStyle/>
              <a:p>
                <a:endParaRPr lang="en-US">
                  <a:latin typeface="Trebuchet MS" pitchFamily="34" charset="0"/>
                </a:endParaRPr>
              </a:p>
            </p:txBody>
          </p:sp>
          <p:sp>
            <p:nvSpPr>
              <p:cNvPr id="43093" name="Oval 151"/>
              <p:cNvSpPr>
                <a:spLocks noChangeAspect="1" noChangeArrowheads="1"/>
              </p:cNvSpPr>
              <p:nvPr/>
            </p:nvSpPr>
            <p:spPr bwMode="auto">
              <a:xfrm rot="4956688" flipH="1">
                <a:off x="5827" y="1457"/>
                <a:ext cx="245" cy="148"/>
              </a:xfrm>
              <a:prstGeom prst="ellipse">
                <a:avLst/>
              </a:prstGeom>
              <a:gradFill rotWithShape="0">
                <a:gsLst>
                  <a:gs pos="0">
                    <a:srgbClr val="D60093"/>
                  </a:gs>
                  <a:gs pos="100000">
                    <a:srgbClr val="4E0036"/>
                  </a:gs>
                </a:gsLst>
                <a:lin ang="2700000" scaled="1"/>
              </a:gradFill>
              <a:ln w="9525">
                <a:noFill/>
                <a:round/>
                <a:headEnd/>
                <a:tailEnd/>
              </a:ln>
            </p:spPr>
            <p:txBody>
              <a:bodyPr wrap="none" anchor="ctr"/>
              <a:lstStyle/>
              <a:p>
                <a:endParaRPr lang="en-US">
                  <a:latin typeface="Trebuchet MS" pitchFamily="34" charset="0"/>
                </a:endParaRPr>
              </a:p>
            </p:txBody>
          </p:sp>
        </p:grpSp>
        <p:sp>
          <p:nvSpPr>
            <p:cNvPr id="88216" name="Text Box 152"/>
            <p:cNvSpPr txBox="1">
              <a:spLocks noChangeAspect="1" noChangeArrowheads="1"/>
            </p:cNvSpPr>
            <p:nvPr/>
          </p:nvSpPr>
          <p:spPr bwMode="auto">
            <a:xfrm>
              <a:off x="3015" y="582"/>
              <a:ext cx="2974" cy="312"/>
            </a:xfrm>
            <a:prstGeom prst="rect">
              <a:avLst/>
            </a:prstGeom>
            <a:noFill/>
            <a:ln w="9525">
              <a:noFill/>
              <a:miter lim="800000"/>
              <a:headEnd/>
              <a:tailEnd/>
            </a:ln>
            <a:effectLst/>
          </p:spPr>
          <p:txBody>
            <a:bodyPr wrap="none" anchor="b">
              <a:spAutoFit/>
            </a:bodyPr>
            <a:lstStyle/>
            <a:p>
              <a:pPr algn="ctr" fontAlgn="auto">
                <a:spcBef>
                  <a:spcPts val="0"/>
                </a:spcBef>
                <a:spcAft>
                  <a:spcPts val="0"/>
                </a:spcAft>
                <a:defRPr/>
              </a:pPr>
              <a:r>
                <a:rPr lang="en-US" sz="2300">
                  <a:solidFill>
                    <a:srgbClr val="FFCC99"/>
                  </a:solidFill>
                  <a:effectLst>
                    <a:outerShdw blurRad="38100" dist="38100" dir="2700000" algn="tl">
                      <a:srgbClr val="000000"/>
                    </a:outerShdw>
                  </a:effectLst>
                  <a:latin typeface="Verdana" pitchFamily="34" charset="0"/>
                  <a:cs typeface="+mn-cs"/>
                </a:rPr>
                <a:t>Apolipoprotein Composition</a:t>
              </a:r>
            </a:p>
          </p:txBody>
        </p:sp>
        <p:sp>
          <p:nvSpPr>
            <p:cNvPr id="88217" name="Text Box 153"/>
            <p:cNvSpPr txBox="1">
              <a:spLocks noChangeAspect="1" noChangeArrowheads="1"/>
            </p:cNvSpPr>
            <p:nvPr/>
          </p:nvSpPr>
          <p:spPr bwMode="auto">
            <a:xfrm>
              <a:off x="2822" y="1937"/>
              <a:ext cx="916" cy="30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a:effectLst>
                    <a:outerShdw blurRad="38100" dist="38100" dir="2700000" algn="tl">
                      <a:srgbClr val="000000"/>
                    </a:outerShdw>
                  </a:effectLst>
                  <a:latin typeface="Verdana" pitchFamily="34" charset="0"/>
                  <a:cs typeface="+mn-cs"/>
                </a:rPr>
                <a:t>A-I HDL</a:t>
              </a:r>
            </a:p>
          </p:txBody>
        </p:sp>
        <p:sp>
          <p:nvSpPr>
            <p:cNvPr id="88218" name="Text Box 154"/>
            <p:cNvSpPr txBox="1">
              <a:spLocks noChangeAspect="1" noChangeArrowheads="1"/>
            </p:cNvSpPr>
            <p:nvPr/>
          </p:nvSpPr>
          <p:spPr bwMode="auto">
            <a:xfrm>
              <a:off x="3793" y="1937"/>
              <a:ext cx="1374" cy="5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2200">
                  <a:effectLst>
                    <a:outerShdw blurRad="38100" dist="38100" dir="2700000" algn="tl">
                      <a:srgbClr val="000000"/>
                    </a:outerShdw>
                  </a:effectLst>
                  <a:latin typeface="Verdana" pitchFamily="34" charset="0"/>
                  <a:cs typeface="+mn-cs"/>
                </a:rPr>
                <a:t>A-I/A-II HDL</a:t>
              </a:r>
            </a:p>
          </p:txBody>
        </p:sp>
        <p:sp>
          <p:nvSpPr>
            <p:cNvPr id="88219" name="Text Box 155"/>
            <p:cNvSpPr txBox="1">
              <a:spLocks noChangeAspect="1" noChangeArrowheads="1"/>
            </p:cNvSpPr>
            <p:nvPr/>
          </p:nvSpPr>
          <p:spPr bwMode="auto">
            <a:xfrm>
              <a:off x="5175" y="1937"/>
              <a:ext cx="998" cy="30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200">
                  <a:effectLst>
                    <a:outerShdw blurRad="38100" dist="38100" dir="2700000" algn="tl">
                      <a:srgbClr val="000000"/>
                    </a:outerShdw>
                  </a:effectLst>
                  <a:latin typeface="Verdana" pitchFamily="34" charset="0"/>
                  <a:cs typeface="+mn-cs"/>
                </a:rPr>
                <a:t>A-II HDL</a:t>
              </a:r>
            </a:p>
          </p:txBody>
        </p:sp>
        <p:grpSp>
          <p:nvGrpSpPr>
            <p:cNvPr id="43023" name="Group 156"/>
            <p:cNvGrpSpPr>
              <a:grpSpLocks noChangeAspect="1"/>
            </p:cNvGrpSpPr>
            <p:nvPr/>
          </p:nvGrpSpPr>
          <p:grpSpPr bwMode="auto">
            <a:xfrm>
              <a:off x="1463" y="1368"/>
              <a:ext cx="989" cy="938"/>
              <a:chOff x="1463" y="1368"/>
              <a:chExt cx="989" cy="938"/>
            </a:xfrm>
          </p:grpSpPr>
          <p:sp>
            <p:nvSpPr>
              <p:cNvPr id="43074" name="Oval 157"/>
              <p:cNvSpPr>
                <a:spLocks noChangeAspect="1" noChangeArrowheads="1"/>
              </p:cNvSpPr>
              <p:nvPr/>
            </p:nvSpPr>
            <p:spPr bwMode="auto">
              <a:xfrm>
                <a:off x="1463" y="2136"/>
                <a:ext cx="989" cy="169"/>
              </a:xfrm>
              <a:prstGeom prst="ellipse">
                <a:avLst/>
              </a:prstGeom>
              <a:gradFill rotWithShape="0">
                <a:gsLst>
                  <a:gs pos="0">
                    <a:srgbClr val="0033CC"/>
                  </a:gs>
                  <a:gs pos="100000">
                    <a:srgbClr val="00297A"/>
                  </a:gs>
                </a:gsLst>
                <a:lin ang="5400000" scaled="1"/>
              </a:gradFill>
              <a:ln w="9525">
                <a:noFill/>
                <a:round/>
                <a:headEnd/>
                <a:tailEnd/>
              </a:ln>
            </p:spPr>
            <p:txBody>
              <a:bodyPr wrap="none" anchor="ctr"/>
              <a:lstStyle/>
              <a:p>
                <a:endParaRPr lang="en-US">
                  <a:latin typeface="Trebuchet MS" pitchFamily="34" charset="0"/>
                </a:endParaRPr>
              </a:p>
            </p:txBody>
          </p:sp>
          <p:sp>
            <p:nvSpPr>
              <p:cNvPr id="43075" name="Freeform 158"/>
              <p:cNvSpPr>
                <a:spLocks noChangeAspect="1" noEditPoints="1"/>
              </p:cNvSpPr>
              <p:nvPr/>
            </p:nvSpPr>
            <p:spPr bwMode="auto">
              <a:xfrm>
                <a:off x="2273" y="1749"/>
                <a:ext cx="143" cy="176"/>
              </a:xfrm>
              <a:custGeom>
                <a:avLst/>
                <a:gdLst>
                  <a:gd name="T0" fmla="*/ 116 w 462"/>
                  <a:gd name="T1" fmla="*/ 171 h 570"/>
                  <a:gd name="T2" fmla="*/ 72 w 462"/>
                  <a:gd name="T3" fmla="*/ 157 h 570"/>
                  <a:gd name="T4" fmla="*/ 56 w 462"/>
                  <a:gd name="T5" fmla="*/ 150 h 570"/>
                  <a:gd name="T6" fmla="*/ 54 w 462"/>
                  <a:gd name="T7" fmla="*/ 149 h 570"/>
                  <a:gd name="T8" fmla="*/ 51 w 462"/>
                  <a:gd name="T9" fmla="*/ 148 h 570"/>
                  <a:gd name="T10" fmla="*/ 42 w 462"/>
                  <a:gd name="T11" fmla="*/ 143 h 570"/>
                  <a:gd name="T12" fmla="*/ 39 w 462"/>
                  <a:gd name="T13" fmla="*/ 141 h 570"/>
                  <a:gd name="T14" fmla="*/ 34 w 462"/>
                  <a:gd name="T15" fmla="*/ 138 h 570"/>
                  <a:gd name="T16" fmla="*/ 31 w 462"/>
                  <a:gd name="T17" fmla="*/ 136 h 570"/>
                  <a:gd name="T18" fmla="*/ 29 w 462"/>
                  <a:gd name="T19" fmla="*/ 135 h 570"/>
                  <a:gd name="T20" fmla="*/ 27 w 462"/>
                  <a:gd name="T21" fmla="*/ 133 h 570"/>
                  <a:gd name="T22" fmla="*/ 23 w 462"/>
                  <a:gd name="T23" fmla="*/ 129 h 570"/>
                  <a:gd name="T24" fmla="*/ 19 w 462"/>
                  <a:gd name="T25" fmla="*/ 126 h 570"/>
                  <a:gd name="T26" fmla="*/ 17 w 462"/>
                  <a:gd name="T27" fmla="*/ 124 h 570"/>
                  <a:gd name="T28" fmla="*/ 15 w 462"/>
                  <a:gd name="T29" fmla="*/ 122 h 570"/>
                  <a:gd name="T30" fmla="*/ 14 w 462"/>
                  <a:gd name="T31" fmla="*/ 121 h 570"/>
                  <a:gd name="T32" fmla="*/ 12 w 462"/>
                  <a:gd name="T33" fmla="*/ 119 h 570"/>
                  <a:gd name="T34" fmla="*/ 9 w 462"/>
                  <a:gd name="T35" fmla="*/ 114 h 570"/>
                  <a:gd name="T36" fmla="*/ 7 w 462"/>
                  <a:gd name="T37" fmla="*/ 111 h 570"/>
                  <a:gd name="T38" fmla="*/ 5 w 462"/>
                  <a:gd name="T39" fmla="*/ 108 h 570"/>
                  <a:gd name="T40" fmla="*/ 5 w 462"/>
                  <a:gd name="T41" fmla="*/ 107 h 570"/>
                  <a:gd name="T42" fmla="*/ 3 w 462"/>
                  <a:gd name="T43" fmla="*/ 105 h 570"/>
                  <a:gd name="T44" fmla="*/ 2 w 462"/>
                  <a:gd name="T45" fmla="*/ 100 h 570"/>
                  <a:gd name="T46" fmla="*/ 1 w 462"/>
                  <a:gd name="T47" fmla="*/ 98 h 570"/>
                  <a:gd name="T48" fmla="*/ 1 w 462"/>
                  <a:gd name="T49" fmla="*/ 95 h 570"/>
                  <a:gd name="T50" fmla="*/ 1 w 462"/>
                  <a:gd name="T51" fmla="*/ 92 h 570"/>
                  <a:gd name="T52" fmla="*/ 0 w 462"/>
                  <a:gd name="T53" fmla="*/ 91 h 570"/>
                  <a:gd name="T54" fmla="*/ 0 w 462"/>
                  <a:gd name="T55" fmla="*/ 86 h 570"/>
                  <a:gd name="T56" fmla="*/ 1 w 462"/>
                  <a:gd name="T57" fmla="*/ 81 h 570"/>
                  <a:gd name="T58" fmla="*/ 1 w 462"/>
                  <a:gd name="T59" fmla="*/ 78 h 570"/>
                  <a:gd name="T60" fmla="*/ 2 w 462"/>
                  <a:gd name="T61" fmla="*/ 76 h 570"/>
                  <a:gd name="T62" fmla="*/ 2 w 462"/>
                  <a:gd name="T63" fmla="*/ 73 h 570"/>
                  <a:gd name="T64" fmla="*/ 3 w 462"/>
                  <a:gd name="T65" fmla="*/ 71 h 570"/>
                  <a:gd name="T66" fmla="*/ 4 w 462"/>
                  <a:gd name="T67" fmla="*/ 69 h 570"/>
                  <a:gd name="T68" fmla="*/ 7 w 462"/>
                  <a:gd name="T69" fmla="*/ 65 h 570"/>
                  <a:gd name="T70" fmla="*/ 9 w 462"/>
                  <a:gd name="T71" fmla="*/ 62 h 570"/>
                  <a:gd name="T72" fmla="*/ 10 w 462"/>
                  <a:gd name="T73" fmla="*/ 60 h 570"/>
                  <a:gd name="T74" fmla="*/ 12 w 462"/>
                  <a:gd name="T75" fmla="*/ 58 h 570"/>
                  <a:gd name="T76" fmla="*/ 14 w 462"/>
                  <a:gd name="T77" fmla="*/ 56 h 570"/>
                  <a:gd name="T78" fmla="*/ 17 w 462"/>
                  <a:gd name="T79" fmla="*/ 52 h 570"/>
                  <a:gd name="T80" fmla="*/ 19 w 462"/>
                  <a:gd name="T81" fmla="*/ 50 h 570"/>
                  <a:gd name="T82" fmla="*/ 23 w 462"/>
                  <a:gd name="T83" fmla="*/ 47 h 570"/>
                  <a:gd name="T84" fmla="*/ 25 w 462"/>
                  <a:gd name="T85" fmla="*/ 45 h 570"/>
                  <a:gd name="T86" fmla="*/ 27 w 462"/>
                  <a:gd name="T87" fmla="*/ 43 h 570"/>
                  <a:gd name="T88" fmla="*/ 29 w 462"/>
                  <a:gd name="T89" fmla="*/ 41 h 570"/>
                  <a:gd name="T90" fmla="*/ 34 w 462"/>
                  <a:gd name="T91" fmla="*/ 38 h 570"/>
                  <a:gd name="T92" fmla="*/ 38 w 462"/>
                  <a:gd name="T93" fmla="*/ 36 h 570"/>
                  <a:gd name="T94" fmla="*/ 41 w 462"/>
                  <a:gd name="T95" fmla="*/ 33 h 570"/>
                  <a:gd name="T96" fmla="*/ 45 w 462"/>
                  <a:gd name="T97" fmla="*/ 31 h 570"/>
                  <a:gd name="T98" fmla="*/ 48 w 462"/>
                  <a:gd name="T99" fmla="*/ 30 h 570"/>
                  <a:gd name="T100" fmla="*/ 53 w 462"/>
                  <a:gd name="T101" fmla="*/ 27 h 570"/>
                  <a:gd name="T102" fmla="*/ 60 w 462"/>
                  <a:gd name="T103" fmla="*/ 24 h 570"/>
                  <a:gd name="T104" fmla="*/ 65 w 462"/>
                  <a:gd name="T105" fmla="*/ 21 h 570"/>
                  <a:gd name="T106" fmla="*/ 69 w 462"/>
                  <a:gd name="T107" fmla="*/ 19 h 570"/>
                  <a:gd name="T108" fmla="*/ 75 w 462"/>
                  <a:gd name="T109" fmla="*/ 17 h 570"/>
                  <a:gd name="T110" fmla="*/ 80 w 462"/>
                  <a:gd name="T111" fmla="*/ 15 h 570"/>
                  <a:gd name="T112" fmla="*/ 92 w 462"/>
                  <a:gd name="T113" fmla="*/ 12 h 570"/>
                  <a:gd name="T114" fmla="*/ 97 w 462"/>
                  <a:gd name="T115" fmla="*/ 10 h 570"/>
                  <a:gd name="T116" fmla="*/ 106 w 462"/>
                  <a:gd name="T117" fmla="*/ 8 h 570"/>
                  <a:gd name="T118" fmla="*/ 112 w 462"/>
                  <a:gd name="T119" fmla="*/ 6 h 570"/>
                  <a:gd name="T120" fmla="*/ 119 w 462"/>
                  <a:gd name="T121" fmla="*/ 5 h 570"/>
                  <a:gd name="T122" fmla="*/ 125 w 462"/>
                  <a:gd name="T123" fmla="*/ 4 h 570"/>
                  <a:gd name="T124" fmla="*/ 133 w 462"/>
                  <a:gd name="T125" fmla="*/ 2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570"/>
                  <a:gd name="T191" fmla="*/ 462 w 462"/>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570">
                    <a:moveTo>
                      <a:pt x="462" y="570"/>
                    </a:moveTo>
                    <a:lnTo>
                      <a:pt x="454" y="568"/>
                    </a:lnTo>
                    <a:lnTo>
                      <a:pt x="449" y="568"/>
                    </a:lnTo>
                    <a:lnTo>
                      <a:pt x="443" y="566"/>
                    </a:lnTo>
                    <a:lnTo>
                      <a:pt x="437" y="566"/>
                    </a:lnTo>
                    <a:lnTo>
                      <a:pt x="431" y="564"/>
                    </a:lnTo>
                    <a:lnTo>
                      <a:pt x="424" y="564"/>
                    </a:lnTo>
                    <a:lnTo>
                      <a:pt x="418" y="562"/>
                    </a:lnTo>
                    <a:lnTo>
                      <a:pt x="412" y="560"/>
                    </a:lnTo>
                    <a:lnTo>
                      <a:pt x="418" y="562"/>
                    </a:lnTo>
                    <a:lnTo>
                      <a:pt x="424" y="564"/>
                    </a:lnTo>
                    <a:lnTo>
                      <a:pt x="431" y="564"/>
                    </a:lnTo>
                    <a:lnTo>
                      <a:pt x="437" y="566"/>
                    </a:lnTo>
                    <a:lnTo>
                      <a:pt x="443" y="566"/>
                    </a:lnTo>
                    <a:lnTo>
                      <a:pt x="449" y="568"/>
                    </a:lnTo>
                    <a:lnTo>
                      <a:pt x="454" y="568"/>
                    </a:lnTo>
                    <a:lnTo>
                      <a:pt x="462" y="570"/>
                    </a:lnTo>
                    <a:close/>
                    <a:moveTo>
                      <a:pt x="412" y="560"/>
                    </a:moveTo>
                    <a:lnTo>
                      <a:pt x="393" y="557"/>
                    </a:lnTo>
                    <a:lnTo>
                      <a:pt x="374" y="553"/>
                    </a:lnTo>
                    <a:lnTo>
                      <a:pt x="355" y="549"/>
                    </a:lnTo>
                    <a:lnTo>
                      <a:pt x="336" y="543"/>
                    </a:lnTo>
                    <a:lnTo>
                      <a:pt x="318" y="537"/>
                    </a:lnTo>
                    <a:lnTo>
                      <a:pt x="301" y="534"/>
                    </a:lnTo>
                    <a:lnTo>
                      <a:pt x="284" y="528"/>
                    </a:lnTo>
                    <a:lnTo>
                      <a:pt x="266" y="522"/>
                    </a:lnTo>
                    <a:lnTo>
                      <a:pt x="284" y="528"/>
                    </a:lnTo>
                    <a:lnTo>
                      <a:pt x="301" y="534"/>
                    </a:lnTo>
                    <a:lnTo>
                      <a:pt x="318" y="537"/>
                    </a:lnTo>
                    <a:lnTo>
                      <a:pt x="336" y="543"/>
                    </a:lnTo>
                    <a:lnTo>
                      <a:pt x="355" y="549"/>
                    </a:lnTo>
                    <a:lnTo>
                      <a:pt x="374" y="553"/>
                    </a:lnTo>
                    <a:lnTo>
                      <a:pt x="393" y="557"/>
                    </a:lnTo>
                    <a:lnTo>
                      <a:pt x="412" y="560"/>
                    </a:lnTo>
                    <a:close/>
                    <a:moveTo>
                      <a:pt x="266" y="522"/>
                    </a:moveTo>
                    <a:lnTo>
                      <a:pt x="259" y="520"/>
                    </a:lnTo>
                    <a:lnTo>
                      <a:pt x="253" y="518"/>
                    </a:lnTo>
                    <a:lnTo>
                      <a:pt x="247" y="514"/>
                    </a:lnTo>
                    <a:lnTo>
                      <a:pt x="240" y="512"/>
                    </a:lnTo>
                    <a:lnTo>
                      <a:pt x="234" y="510"/>
                    </a:lnTo>
                    <a:lnTo>
                      <a:pt x="228" y="509"/>
                    </a:lnTo>
                    <a:lnTo>
                      <a:pt x="222" y="505"/>
                    </a:lnTo>
                    <a:lnTo>
                      <a:pt x="217" y="503"/>
                    </a:lnTo>
                    <a:lnTo>
                      <a:pt x="222" y="505"/>
                    </a:lnTo>
                    <a:lnTo>
                      <a:pt x="228" y="509"/>
                    </a:lnTo>
                    <a:lnTo>
                      <a:pt x="234" y="510"/>
                    </a:lnTo>
                    <a:lnTo>
                      <a:pt x="240" y="512"/>
                    </a:lnTo>
                    <a:lnTo>
                      <a:pt x="247" y="514"/>
                    </a:lnTo>
                    <a:lnTo>
                      <a:pt x="253" y="518"/>
                    </a:lnTo>
                    <a:lnTo>
                      <a:pt x="259" y="520"/>
                    </a:lnTo>
                    <a:lnTo>
                      <a:pt x="266" y="522"/>
                    </a:lnTo>
                    <a:close/>
                    <a:moveTo>
                      <a:pt x="217" y="503"/>
                    </a:moveTo>
                    <a:lnTo>
                      <a:pt x="211" y="501"/>
                    </a:lnTo>
                    <a:lnTo>
                      <a:pt x="207" y="499"/>
                    </a:lnTo>
                    <a:lnTo>
                      <a:pt x="203" y="497"/>
                    </a:lnTo>
                    <a:lnTo>
                      <a:pt x="197" y="495"/>
                    </a:lnTo>
                    <a:lnTo>
                      <a:pt x="194" y="493"/>
                    </a:lnTo>
                    <a:lnTo>
                      <a:pt x="190" y="491"/>
                    </a:lnTo>
                    <a:lnTo>
                      <a:pt x="186" y="489"/>
                    </a:lnTo>
                    <a:lnTo>
                      <a:pt x="180" y="487"/>
                    </a:lnTo>
                    <a:lnTo>
                      <a:pt x="186" y="489"/>
                    </a:lnTo>
                    <a:lnTo>
                      <a:pt x="190" y="491"/>
                    </a:lnTo>
                    <a:lnTo>
                      <a:pt x="194" y="493"/>
                    </a:lnTo>
                    <a:lnTo>
                      <a:pt x="197" y="495"/>
                    </a:lnTo>
                    <a:lnTo>
                      <a:pt x="203" y="497"/>
                    </a:lnTo>
                    <a:lnTo>
                      <a:pt x="207" y="499"/>
                    </a:lnTo>
                    <a:lnTo>
                      <a:pt x="211" y="501"/>
                    </a:lnTo>
                    <a:lnTo>
                      <a:pt x="217" y="503"/>
                    </a:lnTo>
                    <a:close/>
                    <a:moveTo>
                      <a:pt x="178" y="486"/>
                    </a:moveTo>
                    <a:lnTo>
                      <a:pt x="178" y="486"/>
                    </a:lnTo>
                    <a:lnTo>
                      <a:pt x="176" y="486"/>
                    </a:lnTo>
                    <a:lnTo>
                      <a:pt x="174" y="484"/>
                    </a:lnTo>
                    <a:lnTo>
                      <a:pt x="172" y="484"/>
                    </a:lnTo>
                    <a:lnTo>
                      <a:pt x="171" y="482"/>
                    </a:lnTo>
                    <a:lnTo>
                      <a:pt x="172" y="484"/>
                    </a:lnTo>
                    <a:lnTo>
                      <a:pt x="174" y="484"/>
                    </a:lnTo>
                    <a:lnTo>
                      <a:pt x="176" y="486"/>
                    </a:lnTo>
                    <a:lnTo>
                      <a:pt x="178" y="486"/>
                    </a:lnTo>
                    <a:close/>
                    <a:moveTo>
                      <a:pt x="169" y="482"/>
                    </a:moveTo>
                    <a:lnTo>
                      <a:pt x="167" y="480"/>
                    </a:lnTo>
                    <a:lnTo>
                      <a:pt x="165" y="480"/>
                    </a:lnTo>
                    <a:lnTo>
                      <a:pt x="161" y="478"/>
                    </a:lnTo>
                    <a:lnTo>
                      <a:pt x="159" y="476"/>
                    </a:lnTo>
                    <a:lnTo>
                      <a:pt x="155" y="474"/>
                    </a:lnTo>
                    <a:lnTo>
                      <a:pt x="153" y="474"/>
                    </a:lnTo>
                    <a:lnTo>
                      <a:pt x="151" y="472"/>
                    </a:lnTo>
                    <a:lnTo>
                      <a:pt x="148" y="470"/>
                    </a:lnTo>
                    <a:lnTo>
                      <a:pt x="151" y="472"/>
                    </a:lnTo>
                    <a:lnTo>
                      <a:pt x="153" y="474"/>
                    </a:lnTo>
                    <a:lnTo>
                      <a:pt x="155" y="474"/>
                    </a:lnTo>
                    <a:lnTo>
                      <a:pt x="159" y="476"/>
                    </a:lnTo>
                    <a:lnTo>
                      <a:pt x="161" y="478"/>
                    </a:lnTo>
                    <a:lnTo>
                      <a:pt x="165" y="480"/>
                    </a:lnTo>
                    <a:lnTo>
                      <a:pt x="167" y="480"/>
                    </a:lnTo>
                    <a:lnTo>
                      <a:pt x="169" y="482"/>
                    </a:lnTo>
                    <a:close/>
                    <a:moveTo>
                      <a:pt x="146" y="468"/>
                    </a:moveTo>
                    <a:lnTo>
                      <a:pt x="144" y="468"/>
                    </a:lnTo>
                    <a:lnTo>
                      <a:pt x="142" y="466"/>
                    </a:lnTo>
                    <a:lnTo>
                      <a:pt x="140" y="466"/>
                    </a:lnTo>
                    <a:lnTo>
                      <a:pt x="140" y="464"/>
                    </a:lnTo>
                    <a:lnTo>
                      <a:pt x="140" y="466"/>
                    </a:lnTo>
                    <a:lnTo>
                      <a:pt x="142" y="466"/>
                    </a:lnTo>
                    <a:lnTo>
                      <a:pt x="144" y="468"/>
                    </a:lnTo>
                    <a:lnTo>
                      <a:pt x="146" y="468"/>
                    </a:lnTo>
                    <a:close/>
                    <a:moveTo>
                      <a:pt x="136" y="463"/>
                    </a:moveTo>
                    <a:lnTo>
                      <a:pt x="136" y="463"/>
                    </a:lnTo>
                    <a:lnTo>
                      <a:pt x="134" y="463"/>
                    </a:lnTo>
                    <a:lnTo>
                      <a:pt x="132" y="463"/>
                    </a:lnTo>
                    <a:lnTo>
                      <a:pt x="132" y="461"/>
                    </a:lnTo>
                    <a:lnTo>
                      <a:pt x="130" y="461"/>
                    </a:lnTo>
                    <a:lnTo>
                      <a:pt x="132" y="461"/>
                    </a:lnTo>
                    <a:lnTo>
                      <a:pt x="132" y="463"/>
                    </a:lnTo>
                    <a:lnTo>
                      <a:pt x="134" y="463"/>
                    </a:lnTo>
                    <a:lnTo>
                      <a:pt x="136" y="463"/>
                    </a:lnTo>
                    <a:close/>
                    <a:moveTo>
                      <a:pt x="128" y="459"/>
                    </a:moveTo>
                    <a:lnTo>
                      <a:pt x="126" y="457"/>
                    </a:lnTo>
                    <a:lnTo>
                      <a:pt x="125" y="457"/>
                    </a:lnTo>
                    <a:lnTo>
                      <a:pt x="123" y="455"/>
                    </a:lnTo>
                    <a:lnTo>
                      <a:pt x="121" y="455"/>
                    </a:lnTo>
                    <a:lnTo>
                      <a:pt x="121" y="453"/>
                    </a:lnTo>
                    <a:lnTo>
                      <a:pt x="119" y="453"/>
                    </a:lnTo>
                    <a:lnTo>
                      <a:pt x="117" y="451"/>
                    </a:lnTo>
                    <a:lnTo>
                      <a:pt x="119" y="453"/>
                    </a:lnTo>
                    <a:lnTo>
                      <a:pt x="121" y="453"/>
                    </a:lnTo>
                    <a:lnTo>
                      <a:pt x="121" y="455"/>
                    </a:lnTo>
                    <a:lnTo>
                      <a:pt x="123" y="455"/>
                    </a:lnTo>
                    <a:lnTo>
                      <a:pt x="125" y="457"/>
                    </a:lnTo>
                    <a:lnTo>
                      <a:pt x="126" y="457"/>
                    </a:lnTo>
                    <a:lnTo>
                      <a:pt x="128" y="459"/>
                    </a:lnTo>
                    <a:close/>
                    <a:moveTo>
                      <a:pt x="115" y="451"/>
                    </a:moveTo>
                    <a:lnTo>
                      <a:pt x="113" y="449"/>
                    </a:lnTo>
                    <a:lnTo>
                      <a:pt x="111" y="449"/>
                    </a:lnTo>
                    <a:lnTo>
                      <a:pt x="111" y="447"/>
                    </a:lnTo>
                    <a:lnTo>
                      <a:pt x="109" y="447"/>
                    </a:lnTo>
                    <a:lnTo>
                      <a:pt x="111" y="447"/>
                    </a:lnTo>
                    <a:lnTo>
                      <a:pt x="111" y="449"/>
                    </a:lnTo>
                    <a:lnTo>
                      <a:pt x="113" y="449"/>
                    </a:lnTo>
                    <a:lnTo>
                      <a:pt x="115" y="451"/>
                    </a:lnTo>
                    <a:close/>
                    <a:moveTo>
                      <a:pt x="105" y="445"/>
                    </a:moveTo>
                    <a:lnTo>
                      <a:pt x="105" y="443"/>
                    </a:lnTo>
                    <a:lnTo>
                      <a:pt x="103" y="443"/>
                    </a:lnTo>
                    <a:lnTo>
                      <a:pt x="103" y="441"/>
                    </a:lnTo>
                    <a:lnTo>
                      <a:pt x="101" y="441"/>
                    </a:lnTo>
                    <a:lnTo>
                      <a:pt x="103" y="441"/>
                    </a:lnTo>
                    <a:lnTo>
                      <a:pt x="103" y="443"/>
                    </a:lnTo>
                    <a:lnTo>
                      <a:pt x="105" y="443"/>
                    </a:lnTo>
                    <a:lnTo>
                      <a:pt x="105" y="445"/>
                    </a:lnTo>
                    <a:close/>
                    <a:moveTo>
                      <a:pt x="98" y="439"/>
                    </a:moveTo>
                    <a:lnTo>
                      <a:pt x="98" y="438"/>
                    </a:lnTo>
                    <a:lnTo>
                      <a:pt x="96" y="438"/>
                    </a:lnTo>
                    <a:lnTo>
                      <a:pt x="94" y="436"/>
                    </a:lnTo>
                    <a:lnTo>
                      <a:pt x="92" y="434"/>
                    </a:lnTo>
                    <a:lnTo>
                      <a:pt x="90" y="434"/>
                    </a:lnTo>
                    <a:lnTo>
                      <a:pt x="92" y="434"/>
                    </a:lnTo>
                    <a:lnTo>
                      <a:pt x="94" y="436"/>
                    </a:lnTo>
                    <a:lnTo>
                      <a:pt x="96" y="438"/>
                    </a:lnTo>
                    <a:lnTo>
                      <a:pt x="98" y="438"/>
                    </a:lnTo>
                    <a:lnTo>
                      <a:pt x="98" y="439"/>
                    </a:lnTo>
                    <a:close/>
                    <a:moveTo>
                      <a:pt x="88" y="430"/>
                    </a:moveTo>
                    <a:lnTo>
                      <a:pt x="86" y="430"/>
                    </a:lnTo>
                    <a:lnTo>
                      <a:pt x="84" y="428"/>
                    </a:lnTo>
                    <a:lnTo>
                      <a:pt x="86" y="430"/>
                    </a:lnTo>
                    <a:lnTo>
                      <a:pt x="88" y="430"/>
                    </a:lnTo>
                    <a:close/>
                    <a:moveTo>
                      <a:pt x="80" y="424"/>
                    </a:moveTo>
                    <a:lnTo>
                      <a:pt x="80" y="424"/>
                    </a:lnTo>
                    <a:lnTo>
                      <a:pt x="78" y="424"/>
                    </a:lnTo>
                    <a:lnTo>
                      <a:pt x="78" y="422"/>
                    </a:lnTo>
                    <a:lnTo>
                      <a:pt x="77" y="422"/>
                    </a:lnTo>
                    <a:lnTo>
                      <a:pt x="78" y="422"/>
                    </a:lnTo>
                    <a:lnTo>
                      <a:pt x="78" y="424"/>
                    </a:lnTo>
                    <a:lnTo>
                      <a:pt x="80" y="424"/>
                    </a:lnTo>
                    <a:close/>
                    <a:moveTo>
                      <a:pt x="73" y="418"/>
                    </a:moveTo>
                    <a:lnTo>
                      <a:pt x="73" y="418"/>
                    </a:lnTo>
                    <a:lnTo>
                      <a:pt x="71" y="418"/>
                    </a:lnTo>
                    <a:lnTo>
                      <a:pt x="71" y="416"/>
                    </a:lnTo>
                    <a:lnTo>
                      <a:pt x="69" y="416"/>
                    </a:lnTo>
                    <a:lnTo>
                      <a:pt x="71" y="416"/>
                    </a:lnTo>
                    <a:lnTo>
                      <a:pt x="71" y="418"/>
                    </a:lnTo>
                    <a:lnTo>
                      <a:pt x="73" y="418"/>
                    </a:lnTo>
                    <a:close/>
                    <a:moveTo>
                      <a:pt x="65" y="411"/>
                    </a:moveTo>
                    <a:lnTo>
                      <a:pt x="63" y="411"/>
                    </a:lnTo>
                    <a:lnTo>
                      <a:pt x="63" y="409"/>
                    </a:lnTo>
                    <a:lnTo>
                      <a:pt x="61" y="409"/>
                    </a:lnTo>
                    <a:lnTo>
                      <a:pt x="63" y="409"/>
                    </a:lnTo>
                    <a:lnTo>
                      <a:pt x="63" y="411"/>
                    </a:lnTo>
                    <a:lnTo>
                      <a:pt x="65" y="411"/>
                    </a:lnTo>
                    <a:close/>
                    <a:moveTo>
                      <a:pt x="57" y="405"/>
                    </a:moveTo>
                    <a:lnTo>
                      <a:pt x="57" y="405"/>
                    </a:lnTo>
                    <a:lnTo>
                      <a:pt x="57" y="403"/>
                    </a:lnTo>
                    <a:lnTo>
                      <a:pt x="55" y="403"/>
                    </a:lnTo>
                    <a:lnTo>
                      <a:pt x="55" y="401"/>
                    </a:lnTo>
                    <a:lnTo>
                      <a:pt x="54" y="401"/>
                    </a:lnTo>
                    <a:lnTo>
                      <a:pt x="55" y="401"/>
                    </a:lnTo>
                    <a:lnTo>
                      <a:pt x="55" y="403"/>
                    </a:lnTo>
                    <a:lnTo>
                      <a:pt x="57" y="403"/>
                    </a:lnTo>
                    <a:lnTo>
                      <a:pt x="57" y="405"/>
                    </a:lnTo>
                    <a:close/>
                    <a:moveTo>
                      <a:pt x="52" y="399"/>
                    </a:moveTo>
                    <a:lnTo>
                      <a:pt x="52" y="397"/>
                    </a:lnTo>
                    <a:lnTo>
                      <a:pt x="50" y="397"/>
                    </a:lnTo>
                    <a:lnTo>
                      <a:pt x="50" y="395"/>
                    </a:lnTo>
                    <a:lnTo>
                      <a:pt x="48" y="395"/>
                    </a:lnTo>
                    <a:lnTo>
                      <a:pt x="50" y="395"/>
                    </a:lnTo>
                    <a:lnTo>
                      <a:pt x="50" y="397"/>
                    </a:lnTo>
                    <a:lnTo>
                      <a:pt x="52" y="397"/>
                    </a:lnTo>
                    <a:lnTo>
                      <a:pt x="52" y="399"/>
                    </a:lnTo>
                    <a:close/>
                    <a:moveTo>
                      <a:pt x="46" y="392"/>
                    </a:moveTo>
                    <a:lnTo>
                      <a:pt x="44" y="392"/>
                    </a:lnTo>
                    <a:lnTo>
                      <a:pt x="44" y="390"/>
                    </a:lnTo>
                    <a:lnTo>
                      <a:pt x="44" y="392"/>
                    </a:lnTo>
                    <a:lnTo>
                      <a:pt x="46" y="392"/>
                    </a:lnTo>
                    <a:close/>
                    <a:moveTo>
                      <a:pt x="38" y="384"/>
                    </a:moveTo>
                    <a:lnTo>
                      <a:pt x="38" y="384"/>
                    </a:lnTo>
                    <a:lnTo>
                      <a:pt x="38" y="382"/>
                    </a:lnTo>
                    <a:lnTo>
                      <a:pt x="36" y="382"/>
                    </a:lnTo>
                    <a:lnTo>
                      <a:pt x="38" y="382"/>
                    </a:lnTo>
                    <a:lnTo>
                      <a:pt x="38" y="384"/>
                    </a:lnTo>
                    <a:close/>
                    <a:moveTo>
                      <a:pt x="32" y="376"/>
                    </a:moveTo>
                    <a:lnTo>
                      <a:pt x="32" y="376"/>
                    </a:lnTo>
                    <a:lnTo>
                      <a:pt x="32" y="374"/>
                    </a:lnTo>
                    <a:lnTo>
                      <a:pt x="31" y="374"/>
                    </a:lnTo>
                    <a:lnTo>
                      <a:pt x="32" y="374"/>
                    </a:lnTo>
                    <a:lnTo>
                      <a:pt x="32" y="376"/>
                    </a:lnTo>
                    <a:close/>
                    <a:moveTo>
                      <a:pt x="29" y="370"/>
                    </a:moveTo>
                    <a:lnTo>
                      <a:pt x="29" y="370"/>
                    </a:lnTo>
                    <a:lnTo>
                      <a:pt x="29" y="368"/>
                    </a:lnTo>
                    <a:lnTo>
                      <a:pt x="27" y="368"/>
                    </a:lnTo>
                    <a:lnTo>
                      <a:pt x="29" y="368"/>
                    </a:lnTo>
                    <a:lnTo>
                      <a:pt x="29" y="370"/>
                    </a:lnTo>
                    <a:close/>
                    <a:moveTo>
                      <a:pt x="23" y="361"/>
                    </a:moveTo>
                    <a:lnTo>
                      <a:pt x="23" y="361"/>
                    </a:lnTo>
                    <a:lnTo>
                      <a:pt x="23" y="359"/>
                    </a:lnTo>
                    <a:lnTo>
                      <a:pt x="21" y="359"/>
                    </a:lnTo>
                    <a:lnTo>
                      <a:pt x="23" y="359"/>
                    </a:lnTo>
                    <a:lnTo>
                      <a:pt x="23" y="361"/>
                    </a:lnTo>
                    <a:close/>
                    <a:moveTo>
                      <a:pt x="19" y="355"/>
                    </a:moveTo>
                    <a:lnTo>
                      <a:pt x="19" y="355"/>
                    </a:lnTo>
                    <a:lnTo>
                      <a:pt x="19" y="353"/>
                    </a:lnTo>
                    <a:lnTo>
                      <a:pt x="17" y="353"/>
                    </a:lnTo>
                    <a:lnTo>
                      <a:pt x="17" y="351"/>
                    </a:lnTo>
                    <a:lnTo>
                      <a:pt x="17" y="353"/>
                    </a:lnTo>
                    <a:lnTo>
                      <a:pt x="19" y="353"/>
                    </a:lnTo>
                    <a:lnTo>
                      <a:pt x="19" y="355"/>
                    </a:lnTo>
                    <a:close/>
                    <a:moveTo>
                      <a:pt x="15" y="347"/>
                    </a:moveTo>
                    <a:lnTo>
                      <a:pt x="15" y="347"/>
                    </a:lnTo>
                    <a:lnTo>
                      <a:pt x="15" y="345"/>
                    </a:lnTo>
                    <a:lnTo>
                      <a:pt x="13" y="345"/>
                    </a:lnTo>
                    <a:lnTo>
                      <a:pt x="15" y="345"/>
                    </a:lnTo>
                    <a:lnTo>
                      <a:pt x="15" y="347"/>
                    </a:lnTo>
                    <a:close/>
                    <a:moveTo>
                      <a:pt x="11" y="340"/>
                    </a:moveTo>
                    <a:lnTo>
                      <a:pt x="11" y="340"/>
                    </a:lnTo>
                    <a:lnTo>
                      <a:pt x="11" y="338"/>
                    </a:lnTo>
                    <a:lnTo>
                      <a:pt x="11" y="340"/>
                    </a:lnTo>
                    <a:close/>
                    <a:moveTo>
                      <a:pt x="9" y="332"/>
                    </a:moveTo>
                    <a:lnTo>
                      <a:pt x="7" y="332"/>
                    </a:lnTo>
                    <a:lnTo>
                      <a:pt x="7" y="330"/>
                    </a:lnTo>
                    <a:lnTo>
                      <a:pt x="7" y="332"/>
                    </a:lnTo>
                    <a:lnTo>
                      <a:pt x="9" y="332"/>
                    </a:lnTo>
                    <a:close/>
                    <a:moveTo>
                      <a:pt x="6" y="324"/>
                    </a:moveTo>
                    <a:lnTo>
                      <a:pt x="6" y="324"/>
                    </a:lnTo>
                    <a:lnTo>
                      <a:pt x="6" y="322"/>
                    </a:lnTo>
                    <a:lnTo>
                      <a:pt x="6" y="324"/>
                    </a:lnTo>
                    <a:close/>
                    <a:moveTo>
                      <a:pt x="4" y="319"/>
                    </a:moveTo>
                    <a:lnTo>
                      <a:pt x="4" y="317"/>
                    </a:lnTo>
                    <a:lnTo>
                      <a:pt x="4" y="315"/>
                    </a:lnTo>
                    <a:lnTo>
                      <a:pt x="4" y="317"/>
                    </a:lnTo>
                    <a:lnTo>
                      <a:pt x="4" y="319"/>
                    </a:lnTo>
                    <a:close/>
                    <a:moveTo>
                      <a:pt x="2" y="309"/>
                    </a:moveTo>
                    <a:lnTo>
                      <a:pt x="2" y="309"/>
                    </a:lnTo>
                    <a:lnTo>
                      <a:pt x="2" y="307"/>
                    </a:lnTo>
                    <a:lnTo>
                      <a:pt x="2" y="309"/>
                    </a:lnTo>
                    <a:close/>
                    <a:moveTo>
                      <a:pt x="2" y="301"/>
                    </a:moveTo>
                    <a:lnTo>
                      <a:pt x="2" y="301"/>
                    </a:lnTo>
                    <a:lnTo>
                      <a:pt x="2" y="299"/>
                    </a:lnTo>
                    <a:lnTo>
                      <a:pt x="2" y="301"/>
                    </a:lnTo>
                    <a:close/>
                    <a:moveTo>
                      <a:pt x="0" y="294"/>
                    </a:moveTo>
                    <a:lnTo>
                      <a:pt x="0" y="294"/>
                    </a:lnTo>
                    <a:lnTo>
                      <a:pt x="0" y="292"/>
                    </a:lnTo>
                    <a:lnTo>
                      <a:pt x="0" y="294"/>
                    </a:lnTo>
                    <a:close/>
                    <a:moveTo>
                      <a:pt x="0" y="278"/>
                    </a:moveTo>
                    <a:lnTo>
                      <a:pt x="0" y="278"/>
                    </a:lnTo>
                    <a:lnTo>
                      <a:pt x="0" y="276"/>
                    </a:lnTo>
                    <a:lnTo>
                      <a:pt x="0" y="278"/>
                    </a:lnTo>
                    <a:close/>
                    <a:moveTo>
                      <a:pt x="2" y="271"/>
                    </a:moveTo>
                    <a:lnTo>
                      <a:pt x="2" y="271"/>
                    </a:lnTo>
                    <a:lnTo>
                      <a:pt x="2" y="269"/>
                    </a:lnTo>
                    <a:lnTo>
                      <a:pt x="2" y="271"/>
                    </a:lnTo>
                    <a:close/>
                    <a:moveTo>
                      <a:pt x="2" y="263"/>
                    </a:moveTo>
                    <a:lnTo>
                      <a:pt x="2" y="263"/>
                    </a:lnTo>
                    <a:lnTo>
                      <a:pt x="2" y="261"/>
                    </a:lnTo>
                    <a:lnTo>
                      <a:pt x="2" y="263"/>
                    </a:lnTo>
                    <a:close/>
                    <a:moveTo>
                      <a:pt x="4" y="255"/>
                    </a:moveTo>
                    <a:lnTo>
                      <a:pt x="4" y="253"/>
                    </a:lnTo>
                    <a:lnTo>
                      <a:pt x="4" y="255"/>
                    </a:lnTo>
                    <a:close/>
                    <a:moveTo>
                      <a:pt x="6" y="248"/>
                    </a:moveTo>
                    <a:lnTo>
                      <a:pt x="6" y="248"/>
                    </a:lnTo>
                    <a:lnTo>
                      <a:pt x="6" y="246"/>
                    </a:lnTo>
                    <a:lnTo>
                      <a:pt x="6" y="248"/>
                    </a:lnTo>
                    <a:close/>
                    <a:moveTo>
                      <a:pt x="7" y="240"/>
                    </a:moveTo>
                    <a:lnTo>
                      <a:pt x="7" y="240"/>
                    </a:lnTo>
                    <a:lnTo>
                      <a:pt x="7" y="238"/>
                    </a:lnTo>
                    <a:lnTo>
                      <a:pt x="9" y="238"/>
                    </a:lnTo>
                    <a:lnTo>
                      <a:pt x="7" y="238"/>
                    </a:lnTo>
                    <a:lnTo>
                      <a:pt x="7" y="240"/>
                    </a:lnTo>
                    <a:close/>
                    <a:moveTo>
                      <a:pt x="11" y="232"/>
                    </a:moveTo>
                    <a:lnTo>
                      <a:pt x="11" y="230"/>
                    </a:lnTo>
                    <a:lnTo>
                      <a:pt x="11" y="232"/>
                    </a:lnTo>
                    <a:close/>
                    <a:moveTo>
                      <a:pt x="13" y="225"/>
                    </a:moveTo>
                    <a:lnTo>
                      <a:pt x="15" y="225"/>
                    </a:lnTo>
                    <a:lnTo>
                      <a:pt x="15" y="223"/>
                    </a:lnTo>
                    <a:lnTo>
                      <a:pt x="15" y="225"/>
                    </a:lnTo>
                    <a:lnTo>
                      <a:pt x="13" y="225"/>
                    </a:lnTo>
                    <a:close/>
                    <a:moveTo>
                      <a:pt x="17" y="217"/>
                    </a:moveTo>
                    <a:lnTo>
                      <a:pt x="17" y="217"/>
                    </a:lnTo>
                    <a:lnTo>
                      <a:pt x="19" y="217"/>
                    </a:lnTo>
                    <a:lnTo>
                      <a:pt x="19" y="215"/>
                    </a:lnTo>
                    <a:lnTo>
                      <a:pt x="19" y="217"/>
                    </a:lnTo>
                    <a:lnTo>
                      <a:pt x="17" y="217"/>
                    </a:lnTo>
                    <a:close/>
                    <a:moveTo>
                      <a:pt x="21" y="211"/>
                    </a:moveTo>
                    <a:lnTo>
                      <a:pt x="21" y="211"/>
                    </a:lnTo>
                    <a:lnTo>
                      <a:pt x="23" y="209"/>
                    </a:lnTo>
                    <a:lnTo>
                      <a:pt x="21" y="211"/>
                    </a:lnTo>
                    <a:close/>
                    <a:moveTo>
                      <a:pt x="27" y="202"/>
                    </a:moveTo>
                    <a:lnTo>
                      <a:pt x="27" y="202"/>
                    </a:lnTo>
                    <a:lnTo>
                      <a:pt x="29" y="202"/>
                    </a:lnTo>
                    <a:lnTo>
                      <a:pt x="29" y="200"/>
                    </a:lnTo>
                    <a:lnTo>
                      <a:pt x="29" y="202"/>
                    </a:lnTo>
                    <a:lnTo>
                      <a:pt x="27" y="202"/>
                    </a:lnTo>
                    <a:close/>
                    <a:moveTo>
                      <a:pt x="31" y="196"/>
                    </a:moveTo>
                    <a:lnTo>
                      <a:pt x="32" y="196"/>
                    </a:lnTo>
                    <a:lnTo>
                      <a:pt x="32" y="194"/>
                    </a:lnTo>
                    <a:lnTo>
                      <a:pt x="32" y="196"/>
                    </a:lnTo>
                    <a:lnTo>
                      <a:pt x="31" y="196"/>
                    </a:lnTo>
                    <a:close/>
                    <a:moveTo>
                      <a:pt x="36" y="188"/>
                    </a:moveTo>
                    <a:lnTo>
                      <a:pt x="36" y="188"/>
                    </a:lnTo>
                    <a:lnTo>
                      <a:pt x="38" y="188"/>
                    </a:lnTo>
                    <a:lnTo>
                      <a:pt x="38" y="186"/>
                    </a:lnTo>
                    <a:lnTo>
                      <a:pt x="38" y="188"/>
                    </a:lnTo>
                    <a:lnTo>
                      <a:pt x="36" y="188"/>
                    </a:lnTo>
                    <a:close/>
                    <a:moveTo>
                      <a:pt x="44" y="180"/>
                    </a:moveTo>
                    <a:lnTo>
                      <a:pt x="44" y="180"/>
                    </a:lnTo>
                    <a:lnTo>
                      <a:pt x="44" y="178"/>
                    </a:lnTo>
                    <a:lnTo>
                      <a:pt x="44" y="180"/>
                    </a:lnTo>
                    <a:close/>
                    <a:moveTo>
                      <a:pt x="50" y="175"/>
                    </a:moveTo>
                    <a:lnTo>
                      <a:pt x="50" y="175"/>
                    </a:lnTo>
                    <a:lnTo>
                      <a:pt x="50" y="173"/>
                    </a:lnTo>
                    <a:lnTo>
                      <a:pt x="52" y="173"/>
                    </a:lnTo>
                    <a:lnTo>
                      <a:pt x="50" y="173"/>
                    </a:lnTo>
                    <a:lnTo>
                      <a:pt x="50" y="175"/>
                    </a:lnTo>
                    <a:close/>
                    <a:moveTo>
                      <a:pt x="55" y="169"/>
                    </a:moveTo>
                    <a:lnTo>
                      <a:pt x="55" y="167"/>
                    </a:lnTo>
                    <a:lnTo>
                      <a:pt x="57" y="167"/>
                    </a:lnTo>
                    <a:lnTo>
                      <a:pt x="57" y="165"/>
                    </a:lnTo>
                    <a:lnTo>
                      <a:pt x="57" y="167"/>
                    </a:lnTo>
                    <a:lnTo>
                      <a:pt x="55" y="167"/>
                    </a:lnTo>
                    <a:lnTo>
                      <a:pt x="55" y="169"/>
                    </a:lnTo>
                    <a:close/>
                    <a:moveTo>
                      <a:pt x="61" y="161"/>
                    </a:moveTo>
                    <a:lnTo>
                      <a:pt x="61" y="161"/>
                    </a:lnTo>
                    <a:lnTo>
                      <a:pt x="63" y="161"/>
                    </a:lnTo>
                    <a:lnTo>
                      <a:pt x="63" y="159"/>
                    </a:lnTo>
                    <a:lnTo>
                      <a:pt x="63" y="161"/>
                    </a:lnTo>
                    <a:lnTo>
                      <a:pt x="61" y="161"/>
                    </a:lnTo>
                    <a:close/>
                    <a:moveTo>
                      <a:pt x="69" y="154"/>
                    </a:moveTo>
                    <a:lnTo>
                      <a:pt x="71" y="154"/>
                    </a:lnTo>
                    <a:lnTo>
                      <a:pt x="71" y="152"/>
                    </a:lnTo>
                    <a:lnTo>
                      <a:pt x="73" y="152"/>
                    </a:lnTo>
                    <a:lnTo>
                      <a:pt x="71" y="152"/>
                    </a:lnTo>
                    <a:lnTo>
                      <a:pt x="71" y="154"/>
                    </a:lnTo>
                    <a:lnTo>
                      <a:pt x="69" y="154"/>
                    </a:lnTo>
                    <a:close/>
                    <a:moveTo>
                      <a:pt x="77" y="148"/>
                    </a:moveTo>
                    <a:lnTo>
                      <a:pt x="77" y="148"/>
                    </a:lnTo>
                    <a:lnTo>
                      <a:pt x="78" y="148"/>
                    </a:lnTo>
                    <a:lnTo>
                      <a:pt x="78" y="146"/>
                    </a:lnTo>
                    <a:lnTo>
                      <a:pt x="80" y="146"/>
                    </a:lnTo>
                    <a:lnTo>
                      <a:pt x="78" y="146"/>
                    </a:lnTo>
                    <a:lnTo>
                      <a:pt x="78" y="148"/>
                    </a:lnTo>
                    <a:lnTo>
                      <a:pt x="77" y="148"/>
                    </a:lnTo>
                    <a:close/>
                    <a:moveTo>
                      <a:pt x="84" y="142"/>
                    </a:moveTo>
                    <a:lnTo>
                      <a:pt x="84" y="142"/>
                    </a:lnTo>
                    <a:lnTo>
                      <a:pt x="84" y="140"/>
                    </a:lnTo>
                    <a:lnTo>
                      <a:pt x="86" y="140"/>
                    </a:lnTo>
                    <a:lnTo>
                      <a:pt x="88" y="140"/>
                    </a:lnTo>
                    <a:lnTo>
                      <a:pt x="86" y="140"/>
                    </a:lnTo>
                    <a:lnTo>
                      <a:pt x="84" y="140"/>
                    </a:lnTo>
                    <a:lnTo>
                      <a:pt x="84" y="142"/>
                    </a:lnTo>
                    <a:close/>
                    <a:moveTo>
                      <a:pt x="94" y="134"/>
                    </a:moveTo>
                    <a:lnTo>
                      <a:pt x="94" y="134"/>
                    </a:lnTo>
                    <a:lnTo>
                      <a:pt x="96" y="134"/>
                    </a:lnTo>
                    <a:lnTo>
                      <a:pt x="96" y="132"/>
                    </a:lnTo>
                    <a:lnTo>
                      <a:pt x="98" y="132"/>
                    </a:lnTo>
                    <a:lnTo>
                      <a:pt x="98" y="131"/>
                    </a:lnTo>
                    <a:lnTo>
                      <a:pt x="98" y="132"/>
                    </a:lnTo>
                    <a:lnTo>
                      <a:pt x="96" y="132"/>
                    </a:lnTo>
                    <a:lnTo>
                      <a:pt x="96" y="134"/>
                    </a:lnTo>
                    <a:lnTo>
                      <a:pt x="94" y="134"/>
                    </a:lnTo>
                    <a:close/>
                    <a:moveTo>
                      <a:pt x="101" y="129"/>
                    </a:moveTo>
                    <a:lnTo>
                      <a:pt x="101" y="129"/>
                    </a:lnTo>
                    <a:lnTo>
                      <a:pt x="103" y="129"/>
                    </a:lnTo>
                    <a:lnTo>
                      <a:pt x="103" y="127"/>
                    </a:lnTo>
                    <a:lnTo>
                      <a:pt x="105" y="127"/>
                    </a:lnTo>
                    <a:lnTo>
                      <a:pt x="105" y="125"/>
                    </a:lnTo>
                    <a:lnTo>
                      <a:pt x="105" y="127"/>
                    </a:lnTo>
                    <a:lnTo>
                      <a:pt x="103" y="127"/>
                    </a:lnTo>
                    <a:lnTo>
                      <a:pt x="103" y="129"/>
                    </a:lnTo>
                    <a:lnTo>
                      <a:pt x="101" y="129"/>
                    </a:lnTo>
                    <a:close/>
                    <a:moveTo>
                      <a:pt x="109" y="123"/>
                    </a:moveTo>
                    <a:lnTo>
                      <a:pt x="111" y="123"/>
                    </a:lnTo>
                    <a:lnTo>
                      <a:pt x="111" y="121"/>
                    </a:lnTo>
                    <a:lnTo>
                      <a:pt x="113" y="121"/>
                    </a:lnTo>
                    <a:lnTo>
                      <a:pt x="115" y="121"/>
                    </a:lnTo>
                    <a:lnTo>
                      <a:pt x="113" y="121"/>
                    </a:lnTo>
                    <a:lnTo>
                      <a:pt x="111" y="121"/>
                    </a:lnTo>
                    <a:lnTo>
                      <a:pt x="111" y="123"/>
                    </a:lnTo>
                    <a:lnTo>
                      <a:pt x="109" y="123"/>
                    </a:lnTo>
                    <a:close/>
                    <a:moveTo>
                      <a:pt x="119" y="117"/>
                    </a:moveTo>
                    <a:lnTo>
                      <a:pt x="119" y="117"/>
                    </a:lnTo>
                    <a:lnTo>
                      <a:pt x="121" y="115"/>
                    </a:lnTo>
                    <a:lnTo>
                      <a:pt x="123" y="115"/>
                    </a:lnTo>
                    <a:lnTo>
                      <a:pt x="125" y="113"/>
                    </a:lnTo>
                    <a:lnTo>
                      <a:pt x="126" y="113"/>
                    </a:lnTo>
                    <a:lnTo>
                      <a:pt x="126" y="111"/>
                    </a:lnTo>
                    <a:lnTo>
                      <a:pt x="126" y="113"/>
                    </a:lnTo>
                    <a:lnTo>
                      <a:pt x="125" y="113"/>
                    </a:lnTo>
                    <a:lnTo>
                      <a:pt x="123" y="115"/>
                    </a:lnTo>
                    <a:lnTo>
                      <a:pt x="121" y="115"/>
                    </a:lnTo>
                    <a:lnTo>
                      <a:pt x="119" y="117"/>
                    </a:lnTo>
                    <a:close/>
                    <a:moveTo>
                      <a:pt x="130" y="109"/>
                    </a:moveTo>
                    <a:lnTo>
                      <a:pt x="130" y="109"/>
                    </a:lnTo>
                    <a:lnTo>
                      <a:pt x="132" y="109"/>
                    </a:lnTo>
                    <a:lnTo>
                      <a:pt x="132" y="107"/>
                    </a:lnTo>
                    <a:lnTo>
                      <a:pt x="134" y="107"/>
                    </a:lnTo>
                    <a:lnTo>
                      <a:pt x="136" y="107"/>
                    </a:lnTo>
                    <a:lnTo>
                      <a:pt x="134" y="107"/>
                    </a:lnTo>
                    <a:lnTo>
                      <a:pt x="132" y="107"/>
                    </a:lnTo>
                    <a:lnTo>
                      <a:pt x="132" y="109"/>
                    </a:lnTo>
                    <a:lnTo>
                      <a:pt x="130" y="109"/>
                    </a:lnTo>
                    <a:close/>
                    <a:moveTo>
                      <a:pt x="140" y="104"/>
                    </a:moveTo>
                    <a:lnTo>
                      <a:pt x="140" y="104"/>
                    </a:lnTo>
                    <a:lnTo>
                      <a:pt x="142" y="104"/>
                    </a:lnTo>
                    <a:lnTo>
                      <a:pt x="144" y="102"/>
                    </a:lnTo>
                    <a:lnTo>
                      <a:pt x="142" y="104"/>
                    </a:lnTo>
                    <a:lnTo>
                      <a:pt x="140" y="104"/>
                    </a:lnTo>
                    <a:close/>
                    <a:moveTo>
                      <a:pt x="148" y="100"/>
                    </a:moveTo>
                    <a:lnTo>
                      <a:pt x="151" y="98"/>
                    </a:lnTo>
                    <a:lnTo>
                      <a:pt x="153" y="96"/>
                    </a:lnTo>
                    <a:lnTo>
                      <a:pt x="155" y="96"/>
                    </a:lnTo>
                    <a:lnTo>
                      <a:pt x="157" y="94"/>
                    </a:lnTo>
                    <a:lnTo>
                      <a:pt x="161" y="92"/>
                    </a:lnTo>
                    <a:lnTo>
                      <a:pt x="163" y="92"/>
                    </a:lnTo>
                    <a:lnTo>
                      <a:pt x="165" y="90"/>
                    </a:lnTo>
                    <a:lnTo>
                      <a:pt x="169" y="88"/>
                    </a:lnTo>
                    <a:lnTo>
                      <a:pt x="165" y="90"/>
                    </a:lnTo>
                    <a:lnTo>
                      <a:pt x="163" y="92"/>
                    </a:lnTo>
                    <a:lnTo>
                      <a:pt x="161" y="92"/>
                    </a:lnTo>
                    <a:lnTo>
                      <a:pt x="157" y="94"/>
                    </a:lnTo>
                    <a:lnTo>
                      <a:pt x="155" y="96"/>
                    </a:lnTo>
                    <a:lnTo>
                      <a:pt x="153" y="96"/>
                    </a:lnTo>
                    <a:lnTo>
                      <a:pt x="151" y="98"/>
                    </a:lnTo>
                    <a:lnTo>
                      <a:pt x="148" y="100"/>
                    </a:lnTo>
                    <a:close/>
                    <a:moveTo>
                      <a:pt x="172" y="86"/>
                    </a:moveTo>
                    <a:lnTo>
                      <a:pt x="172" y="86"/>
                    </a:lnTo>
                    <a:lnTo>
                      <a:pt x="174" y="86"/>
                    </a:lnTo>
                    <a:lnTo>
                      <a:pt x="176" y="84"/>
                    </a:lnTo>
                    <a:lnTo>
                      <a:pt x="178" y="84"/>
                    </a:lnTo>
                    <a:lnTo>
                      <a:pt x="176" y="84"/>
                    </a:lnTo>
                    <a:lnTo>
                      <a:pt x="174" y="86"/>
                    </a:lnTo>
                    <a:lnTo>
                      <a:pt x="172" y="86"/>
                    </a:lnTo>
                    <a:close/>
                    <a:moveTo>
                      <a:pt x="182" y="83"/>
                    </a:moveTo>
                    <a:lnTo>
                      <a:pt x="182" y="83"/>
                    </a:lnTo>
                    <a:lnTo>
                      <a:pt x="184" y="83"/>
                    </a:lnTo>
                    <a:lnTo>
                      <a:pt x="184" y="81"/>
                    </a:lnTo>
                    <a:lnTo>
                      <a:pt x="186" y="81"/>
                    </a:lnTo>
                    <a:lnTo>
                      <a:pt x="188" y="81"/>
                    </a:lnTo>
                    <a:lnTo>
                      <a:pt x="188" y="79"/>
                    </a:lnTo>
                    <a:lnTo>
                      <a:pt x="188" y="81"/>
                    </a:lnTo>
                    <a:lnTo>
                      <a:pt x="186" y="81"/>
                    </a:lnTo>
                    <a:lnTo>
                      <a:pt x="184" y="81"/>
                    </a:lnTo>
                    <a:lnTo>
                      <a:pt x="184" y="83"/>
                    </a:lnTo>
                    <a:lnTo>
                      <a:pt x="182" y="83"/>
                    </a:lnTo>
                    <a:close/>
                    <a:moveTo>
                      <a:pt x="190" y="79"/>
                    </a:moveTo>
                    <a:lnTo>
                      <a:pt x="192" y="77"/>
                    </a:lnTo>
                    <a:lnTo>
                      <a:pt x="194" y="77"/>
                    </a:lnTo>
                    <a:lnTo>
                      <a:pt x="195" y="77"/>
                    </a:lnTo>
                    <a:lnTo>
                      <a:pt x="197" y="75"/>
                    </a:lnTo>
                    <a:lnTo>
                      <a:pt x="199" y="75"/>
                    </a:lnTo>
                    <a:lnTo>
                      <a:pt x="201" y="73"/>
                    </a:lnTo>
                    <a:lnTo>
                      <a:pt x="203" y="73"/>
                    </a:lnTo>
                    <a:lnTo>
                      <a:pt x="201" y="73"/>
                    </a:lnTo>
                    <a:lnTo>
                      <a:pt x="199" y="75"/>
                    </a:lnTo>
                    <a:lnTo>
                      <a:pt x="197" y="75"/>
                    </a:lnTo>
                    <a:lnTo>
                      <a:pt x="195" y="77"/>
                    </a:lnTo>
                    <a:lnTo>
                      <a:pt x="194" y="77"/>
                    </a:lnTo>
                    <a:lnTo>
                      <a:pt x="192" y="77"/>
                    </a:lnTo>
                    <a:lnTo>
                      <a:pt x="190" y="79"/>
                    </a:lnTo>
                    <a:close/>
                    <a:moveTo>
                      <a:pt x="207" y="71"/>
                    </a:moveTo>
                    <a:lnTo>
                      <a:pt x="209" y="71"/>
                    </a:lnTo>
                    <a:lnTo>
                      <a:pt x="209" y="69"/>
                    </a:lnTo>
                    <a:lnTo>
                      <a:pt x="211" y="69"/>
                    </a:lnTo>
                    <a:lnTo>
                      <a:pt x="213" y="69"/>
                    </a:lnTo>
                    <a:lnTo>
                      <a:pt x="213" y="67"/>
                    </a:lnTo>
                    <a:lnTo>
                      <a:pt x="213" y="69"/>
                    </a:lnTo>
                    <a:lnTo>
                      <a:pt x="211" y="69"/>
                    </a:lnTo>
                    <a:lnTo>
                      <a:pt x="209" y="69"/>
                    </a:lnTo>
                    <a:lnTo>
                      <a:pt x="209" y="71"/>
                    </a:lnTo>
                    <a:lnTo>
                      <a:pt x="207" y="71"/>
                    </a:lnTo>
                    <a:close/>
                    <a:moveTo>
                      <a:pt x="219" y="65"/>
                    </a:moveTo>
                    <a:lnTo>
                      <a:pt x="219" y="65"/>
                    </a:lnTo>
                    <a:lnTo>
                      <a:pt x="220" y="65"/>
                    </a:lnTo>
                    <a:lnTo>
                      <a:pt x="222" y="65"/>
                    </a:lnTo>
                    <a:lnTo>
                      <a:pt x="222" y="63"/>
                    </a:lnTo>
                    <a:lnTo>
                      <a:pt x="224" y="63"/>
                    </a:lnTo>
                    <a:lnTo>
                      <a:pt x="222" y="63"/>
                    </a:lnTo>
                    <a:lnTo>
                      <a:pt x="222" y="65"/>
                    </a:lnTo>
                    <a:lnTo>
                      <a:pt x="220" y="65"/>
                    </a:lnTo>
                    <a:lnTo>
                      <a:pt x="219" y="65"/>
                    </a:lnTo>
                    <a:close/>
                    <a:moveTo>
                      <a:pt x="228" y="61"/>
                    </a:moveTo>
                    <a:lnTo>
                      <a:pt x="232" y="61"/>
                    </a:lnTo>
                    <a:lnTo>
                      <a:pt x="234" y="60"/>
                    </a:lnTo>
                    <a:lnTo>
                      <a:pt x="238" y="58"/>
                    </a:lnTo>
                    <a:lnTo>
                      <a:pt x="242" y="58"/>
                    </a:lnTo>
                    <a:lnTo>
                      <a:pt x="243" y="56"/>
                    </a:lnTo>
                    <a:lnTo>
                      <a:pt x="247" y="56"/>
                    </a:lnTo>
                    <a:lnTo>
                      <a:pt x="249" y="54"/>
                    </a:lnTo>
                    <a:lnTo>
                      <a:pt x="253" y="52"/>
                    </a:lnTo>
                    <a:lnTo>
                      <a:pt x="249" y="54"/>
                    </a:lnTo>
                    <a:lnTo>
                      <a:pt x="247" y="56"/>
                    </a:lnTo>
                    <a:lnTo>
                      <a:pt x="243" y="56"/>
                    </a:lnTo>
                    <a:lnTo>
                      <a:pt x="242" y="58"/>
                    </a:lnTo>
                    <a:lnTo>
                      <a:pt x="238" y="58"/>
                    </a:lnTo>
                    <a:lnTo>
                      <a:pt x="234" y="60"/>
                    </a:lnTo>
                    <a:lnTo>
                      <a:pt x="232" y="61"/>
                    </a:lnTo>
                    <a:lnTo>
                      <a:pt x="228" y="61"/>
                    </a:lnTo>
                    <a:close/>
                    <a:moveTo>
                      <a:pt x="257" y="52"/>
                    </a:moveTo>
                    <a:lnTo>
                      <a:pt x="257" y="52"/>
                    </a:lnTo>
                    <a:lnTo>
                      <a:pt x="259" y="50"/>
                    </a:lnTo>
                    <a:lnTo>
                      <a:pt x="261" y="50"/>
                    </a:lnTo>
                    <a:lnTo>
                      <a:pt x="263" y="50"/>
                    </a:lnTo>
                    <a:lnTo>
                      <a:pt x="263" y="48"/>
                    </a:lnTo>
                    <a:lnTo>
                      <a:pt x="265" y="48"/>
                    </a:lnTo>
                    <a:lnTo>
                      <a:pt x="263" y="48"/>
                    </a:lnTo>
                    <a:lnTo>
                      <a:pt x="263" y="50"/>
                    </a:lnTo>
                    <a:lnTo>
                      <a:pt x="261" y="50"/>
                    </a:lnTo>
                    <a:lnTo>
                      <a:pt x="259" y="50"/>
                    </a:lnTo>
                    <a:lnTo>
                      <a:pt x="257" y="52"/>
                    </a:lnTo>
                    <a:close/>
                    <a:moveTo>
                      <a:pt x="266" y="48"/>
                    </a:moveTo>
                    <a:lnTo>
                      <a:pt x="270" y="46"/>
                    </a:lnTo>
                    <a:lnTo>
                      <a:pt x="274" y="46"/>
                    </a:lnTo>
                    <a:lnTo>
                      <a:pt x="278" y="44"/>
                    </a:lnTo>
                    <a:lnTo>
                      <a:pt x="282" y="42"/>
                    </a:lnTo>
                    <a:lnTo>
                      <a:pt x="286" y="42"/>
                    </a:lnTo>
                    <a:lnTo>
                      <a:pt x="289" y="40"/>
                    </a:lnTo>
                    <a:lnTo>
                      <a:pt x="293" y="38"/>
                    </a:lnTo>
                    <a:lnTo>
                      <a:pt x="297" y="38"/>
                    </a:lnTo>
                    <a:lnTo>
                      <a:pt x="293" y="38"/>
                    </a:lnTo>
                    <a:lnTo>
                      <a:pt x="289" y="40"/>
                    </a:lnTo>
                    <a:lnTo>
                      <a:pt x="286" y="42"/>
                    </a:lnTo>
                    <a:lnTo>
                      <a:pt x="282" y="42"/>
                    </a:lnTo>
                    <a:lnTo>
                      <a:pt x="278" y="44"/>
                    </a:lnTo>
                    <a:lnTo>
                      <a:pt x="274" y="46"/>
                    </a:lnTo>
                    <a:lnTo>
                      <a:pt x="270" y="46"/>
                    </a:lnTo>
                    <a:lnTo>
                      <a:pt x="266" y="48"/>
                    </a:lnTo>
                    <a:close/>
                    <a:moveTo>
                      <a:pt x="297" y="38"/>
                    </a:moveTo>
                    <a:lnTo>
                      <a:pt x="299" y="38"/>
                    </a:lnTo>
                    <a:lnTo>
                      <a:pt x="299" y="36"/>
                    </a:lnTo>
                    <a:lnTo>
                      <a:pt x="301" y="36"/>
                    </a:lnTo>
                    <a:lnTo>
                      <a:pt x="303" y="36"/>
                    </a:lnTo>
                    <a:lnTo>
                      <a:pt x="305" y="36"/>
                    </a:lnTo>
                    <a:lnTo>
                      <a:pt x="305" y="35"/>
                    </a:lnTo>
                    <a:lnTo>
                      <a:pt x="307" y="35"/>
                    </a:lnTo>
                    <a:lnTo>
                      <a:pt x="305" y="35"/>
                    </a:lnTo>
                    <a:lnTo>
                      <a:pt x="305" y="36"/>
                    </a:lnTo>
                    <a:lnTo>
                      <a:pt x="303" y="36"/>
                    </a:lnTo>
                    <a:lnTo>
                      <a:pt x="301" y="36"/>
                    </a:lnTo>
                    <a:lnTo>
                      <a:pt x="299" y="36"/>
                    </a:lnTo>
                    <a:lnTo>
                      <a:pt x="299" y="38"/>
                    </a:lnTo>
                    <a:lnTo>
                      <a:pt x="297" y="38"/>
                    </a:lnTo>
                    <a:close/>
                    <a:moveTo>
                      <a:pt x="311" y="35"/>
                    </a:moveTo>
                    <a:lnTo>
                      <a:pt x="311" y="35"/>
                    </a:lnTo>
                    <a:lnTo>
                      <a:pt x="313" y="33"/>
                    </a:lnTo>
                    <a:lnTo>
                      <a:pt x="314" y="33"/>
                    </a:lnTo>
                    <a:lnTo>
                      <a:pt x="316" y="33"/>
                    </a:lnTo>
                    <a:lnTo>
                      <a:pt x="318" y="33"/>
                    </a:lnTo>
                    <a:lnTo>
                      <a:pt x="318" y="31"/>
                    </a:lnTo>
                    <a:lnTo>
                      <a:pt x="318" y="33"/>
                    </a:lnTo>
                    <a:lnTo>
                      <a:pt x="316" y="33"/>
                    </a:lnTo>
                    <a:lnTo>
                      <a:pt x="314" y="33"/>
                    </a:lnTo>
                    <a:lnTo>
                      <a:pt x="313" y="33"/>
                    </a:lnTo>
                    <a:lnTo>
                      <a:pt x="311" y="35"/>
                    </a:lnTo>
                    <a:close/>
                    <a:moveTo>
                      <a:pt x="320" y="31"/>
                    </a:moveTo>
                    <a:lnTo>
                      <a:pt x="324" y="31"/>
                    </a:lnTo>
                    <a:lnTo>
                      <a:pt x="328" y="29"/>
                    </a:lnTo>
                    <a:lnTo>
                      <a:pt x="332" y="27"/>
                    </a:lnTo>
                    <a:lnTo>
                      <a:pt x="336" y="27"/>
                    </a:lnTo>
                    <a:lnTo>
                      <a:pt x="339" y="25"/>
                    </a:lnTo>
                    <a:lnTo>
                      <a:pt x="343" y="25"/>
                    </a:lnTo>
                    <a:lnTo>
                      <a:pt x="347" y="23"/>
                    </a:lnTo>
                    <a:lnTo>
                      <a:pt x="351" y="23"/>
                    </a:lnTo>
                    <a:lnTo>
                      <a:pt x="347" y="23"/>
                    </a:lnTo>
                    <a:lnTo>
                      <a:pt x="343" y="25"/>
                    </a:lnTo>
                    <a:lnTo>
                      <a:pt x="339" y="25"/>
                    </a:lnTo>
                    <a:lnTo>
                      <a:pt x="336" y="27"/>
                    </a:lnTo>
                    <a:lnTo>
                      <a:pt x="332" y="27"/>
                    </a:lnTo>
                    <a:lnTo>
                      <a:pt x="328" y="29"/>
                    </a:lnTo>
                    <a:lnTo>
                      <a:pt x="324" y="31"/>
                    </a:lnTo>
                    <a:lnTo>
                      <a:pt x="320" y="31"/>
                    </a:lnTo>
                    <a:close/>
                    <a:moveTo>
                      <a:pt x="355" y="21"/>
                    </a:moveTo>
                    <a:lnTo>
                      <a:pt x="355" y="21"/>
                    </a:lnTo>
                    <a:lnTo>
                      <a:pt x="357" y="21"/>
                    </a:lnTo>
                    <a:lnTo>
                      <a:pt x="359" y="21"/>
                    </a:lnTo>
                    <a:lnTo>
                      <a:pt x="360" y="21"/>
                    </a:lnTo>
                    <a:lnTo>
                      <a:pt x="362" y="21"/>
                    </a:lnTo>
                    <a:lnTo>
                      <a:pt x="362" y="19"/>
                    </a:lnTo>
                    <a:lnTo>
                      <a:pt x="364" y="19"/>
                    </a:lnTo>
                    <a:lnTo>
                      <a:pt x="362" y="19"/>
                    </a:lnTo>
                    <a:lnTo>
                      <a:pt x="362" y="21"/>
                    </a:lnTo>
                    <a:lnTo>
                      <a:pt x="360" y="21"/>
                    </a:lnTo>
                    <a:lnTo>
                      <a:pt x="359" y="21"/>
                    </a:lnTo>
                    <a:lnTo>
                      <a:pt x="357" y="21"/>
                    </a:lnTo>
                    <a:lnTo>
                      <a:pt x="355" y="21"/>
                    </a:lnTo>
                    <a:close/>
                    <a:moveTo>
                      <a:pt x="366" y="19"/>
                    </a:moveTo>
                    <a:lnTo>
                      <a:pt x="370" y="17"/>
                    </a:lnTo>
                    <a:lnTo>
                      <a:pt x="374" y="17"/>
                    </a:lnTo>
                    <a:lnTo>
                      <a:pt x="378" y="15"/>
                    </a:lnTo>
                    <a:lnTo>
                      <a:pt x="383" y="15"/>
                    </a:lnTo>
                    <a:lnTo>
                      <a:pt x="387" y="13"/>
                    </a:lnTo>
                    <a:lnTo>
                      <a:pt x="391" y="13"/>
                    </a:lnTo>
                    <a:lnTo>
                      <a:pt x="395" y="13"/>
                    </a:lnTo>
                    <a:lnTo>
                      <a:pt x="399" y="12"/>
                    </a:lnTo>
                    <a:lnTo>
                      <a:pt x="395" y="13"/>
                    </a:lnTo>
                    <a:lnTo>
                      <a:pt x="391" y="13"/>
                    </a:lnTo>
                    <a:lnTo>
                      <a:pt x="387" y="13"/>
                    </a:lnTo>
                    <a:lnTo>
                      <a:pt x="383" y="15"/>
                    </a:lnTo>
                    <a:lnTo>
                      <a:pt x="378" y="15"/>
                    </a:lnTo>
                    <a:lnTo>
                      <a:pt x="374" y="17"/>
                    </a:lnTo>
                    <a:lnTo>
                      <a:pt x="370" y="17"/>
                    </a:lnTo>
                    <a:lnTo>
                      <a:pt x="366" y="19"/>
                    </a:lnTo>
                    <a:close/>
                    <a:moveTo>
                      <a:pt x="401" y="12"/>
                    </a:moveTo>
                    <a:lnTo>
                      <a:pt x="403" y="12"/>
                    </a:lnTo>
                    <a:lnTo>
                      <a:pt x="405" y="10"/>
                    </a:lnTo>
                    <a:lnTo>
                      <a:pt x="407" y="10"/>
                    </a:lnTo>
                    <a:lnTo>
                      <a:pt x="408" y="10"/>
                    </a:lnTo>
                    <a:lnTo>
                      <a:pt x="410" y="10"/>
                    </a:lnTo>
                    <a:lnTo>
                      <a:pt x="412" y="10"/>
                    </a:lnTo>
                    <a:lnTo>
                      <a:pt x="410" y="10"/>
                    </a:lnTo>
                    <a:lnTo>
                      <a:pt x="408" y="10"/>
                    </a:lnTo>
                    <a:lnTo>
                      <a:pt x="407" y="10"/>
                    </a:lnTo>
                    <a:lnTo>
                      <a:pt x="405" y="10"/>
                    </a:lnTo>
                    <a:lnTo>
                      <a:pt x="403" y="12"/>
                    </a:lnTo>
                    <a:lnTo>
                      <a:pt x="401" y="12"/>
                    </a:lnTo>
                    <a:close/>
                    <a:moveTo>
                      <a:pt x="414" y="10"/>
                    </a:moveTo>
                    <a:lnTo>
                      <a:pt x="414" y="8"/>
                    </a:lnTo>
                    <a:lnTo>
                      <a:pt x="416" y="8"/>
                    </a:lnTo>
                    <a:lnTo>
                      <a:pt x="418" y="8"/>
                    </a:lnTo>
                    <a:lnTo>
                      <a:pt x="420" y="8"/>
                    </a:lnTo>
                    <a:lnTo>
                      <a:pt x="422" y="8"/>
                    </a:lnTo>
                    <a:lnTo>
                      <a:pt x="424" y="8"/>
                    </a:lnTo>
                    <a:lnTo>
                      <a:pt x="424" y="6"/>
                    </a:lnTo>
                    <a:lnTo>
                      <a:pt x="424" y="8"/>
                    </a:lnTo>
                    <a:lnTo>
                      <a:pt x="422" y="8"/>
                    </a:lnTo>
                    <a:lnTo>
                      <a:pt x="420" y="8"/>
                    </a:lnTo>
                    <a:lnTo>
                      <a:pt x="418" y="8"/>
                    </a:lnTo>
                    <a:lnTo>
                      <a:pt x="416" y="8"/>
                    </a:lnTo>
                    <a:lnTo>
                      <a:pt x="414" y="8"/>
                    </a:lnTo>
                    <a:lnTo>
                      <a:pt x="414" y="10"/>
                    </a:lnTo>
                    <a:close/>
                    <a:moveTo>
                      <a:pt x="426" y="6"/>
                    </a:moveTo>
                    <a:lnTo>
                      <a:pt x="430" y="6"/>
                    </a:lnTo>
                    <a:lnTo>
                      <a:pt x="433" y="4"/>
                    </a:lnTo>
                    <a:lnTo>
                      <a:pt x="439" y="4"/>
                    </a:lnTo>
                    <a:lnTo>
                      <a:pt x="443" y="4"/>
                    </a:lnTo>
                    <a:lnTo>
                      <a:pt x="447" y="2"/>
                    </a:lnTo>
                    <a:lnTo>
                      <a:pt x="453" y="2"/>
                    </a:lnTo>
                    <a:lnTo>
                      <a:pt x="456" y="0"/>
                    </a:lnTo>
                    <a:lnTo>
                      <a:pt x="462" y="0"/>
                    </a:lnTo>
                    <a:lnTo>
                      <a:pt x="456" y="0"/>
                    </a:lnTo>
                    <a:lnTo>
                      <a:pt x="453" y="2"/>
                    </a:lnTo>
                    <a:lnTo>
                      <a:pt x="447" y="2"/>
                    </a:lnTo>
                    <a:lnTo>
                      <a:pt x="443" y="4"/>
                    </a:lnTo>
                    <a:lnTo>
                      <a:pt x="439" y="4"/>
                    </a:lnTo>
                    <a:lnTo>
                      <a:pt x="433" y="4"/>
                    </a:lnTo>
                    <a:lnTo>
                      <a:pt x="430" y="6"/>
                    </a:lnTo>
                    <a:lnTo>
                      <a:pt x="426" y="6"/>
                    </a:lnTo>
                    <a:close/>
                  </a:path>
                </a:pathLst>
              </a:custGeom>
              <a:solidFill>
                <a:srgbClr val="FF0000"/>
              </a:solidFill>
              <a:ln w="9525">
                <a:noFill/>
                <a:round/>
                <a:headEnd/>
                <a:tailEnd/>
              </a:ln>
            </p:spPr>
            <p:txBody>
              <a:bodyPr/>
              <a:lstStyle/>
              <a:p>
                <a:endParaRPr lang="en-US"/>
              </a:p>
            </p:txBody>
          </p:sp>
          <p:sp>
            <p:nvSpPr>
              <p:cNvPr id="43076" name="Freeform 159"/>
              <p:cNvSpPr>
                <a:spLocks noChangeAspect="1"/>
              </p:cNvSpPr>
              <p:nvPr/>
            </p:nvSpPr>
            <p:spPr bwMode="auto">
              <a:xfrm>
                <a:off x="1488" y="1368"/>
                <a:ext cx="937" cy="938"/>
              </a:xfrm>
              <a:custGeom>
                <a:avLst/>
                <a:gdLst>
                  <a:gd name="T0" fmla="*/ 492 w 3033"/>
                  <a:gd name="T1" fmla="*/ 1 h 3034"/>
                  <a:gd name="T2" fmla="*/ 528 w 3033"/>
                  <a:gd name="T3" fmla="*/ 4 h 3034"/>
                  <a:gd name="T4" fmla="*/ 563 w 3033"/>
                  <a:gd name="T5" fmla="*/ 10 h 3034"/>
                  <a:gd name="T6" fmla="*/ 629 w 3033"/>
                  <a:gd name="T7" fmla="*/ 28 h 3034"/>
                  <a:gd name="T8" fmla="*/ 692 w 3033"/>
                  <a:gd name="T9" fmla="*/ 57 h 3034"/>
                  <a:gd name="T10" fmla="*/ 749 w 3033"/>
                  <a:gd name="T11" fmla="*/ 93 h 3034"/>
                  <a:gd name="T12" fmla="*/ 800 w 3033"/>
                  <a:gd name="T13" fmla="*/ 138 h 3034"/>
                  <a:gd name="T14" fmla="*/ 844 w 3033"/>
                  <a:gd name="T15" fmla="*/ 189 h 3034"/>
                  <a:gd name="T16" fmla="*/ 880 w 3033"/>
                  <a:gd name="T17" fmla="*/ 245 h 3034"/>
                  <a:gd name="T18" fmla="*/ 909 w 3033"/>
                  <a:gd name="T19" fmla="*/ 308 h 3034"/>
                  <a:gd name="T20" fmla="*/ 927 w 3033"/>
                  <a:gd name="T21" fmla="*/ 375 h 3034"/>
                  <a:gd name="T22" fmla="*/ 933 w 3033"/>
                  <a:gd name="T23" fmla="*/ 409 h 3034"/>
                  <a:gd name="T24" fmla="*/ 936 w 3033"/>
                  <a:gd name="T25" fmla="*/ 445 h 3034"/>
                  <a:gd name="T26" fmla="*/ 937 w 3033"/>
                  <a:gd name="T27" fmla="*/ 481 h 3034"/>
                  <a:gd name="T28" fmla="*/ 935 w 3033"/>
                  <a:gd name="T29" fmla="*/ 517 h 3034"/>
                  <a:gd name="T30" fmla="*/ 930 w 3033"/>
                  <a:gd name="T31" fmla="*/ 552 h 3034"/>
                  <a:gd name="T32" fmla="*/ 916 w 3033"/>
                  <a:gd name="T33" fmla="*/ 608 h 3034"/>
                  <a:gd name="T34" fmla="*/ 891 w 3033"/>
                  <a:gd name="T35" fmla="*/ 672 h 3034"/>
                  <a:gd name="T36" fmla="*/ 857 w 3033"/>
                  <a:gd name="T37" fmla="*/ 731 h 3034"/>
                  <a:gd name="T38" fmla="*/ 815 w 3033"/>
                  <a:gd name="T39" fmla="*/ 784 h 3034"/>
                  <a:gd name="T40" fmla="*/ 766 w 3033"/>
                  <a:gd name="T41" fmla="*/ 831 h 3034"/>
                  <a:gd name="T42" fmla="*/ 711 w 3033"/>
                  <a:gd name="T43" fmla="*/ 870 h 3034"/>
                  <a:gd name="T44" fmla="*/ 651 w 3033"/>
                  <a:gd name="T45" fmla="*/ 901 h 3034"/>
                  <a:gd name="T46" fmla="*/ 585 w 3033"/>
                  <a:gd name="T47" fmla="*/ 923 h 3034"/>
                  <a:gd name="T48" fmla="*/ 540 w 3033"/>
                  <a:gd name="T49" fmla="*/ 933 h 3034"/>
                  <a:gd name="T50" fmla="*/ 504 w 3033"/>
                  <a:gd name="T51" fmla="*/ 937 h 3034"/>
                  <a:gd name="T52" fmla="*/ 469 w 3033"/>
                  <a:gd name="T53" fmla="*/ 938 h 3034"/>
                  <a:gd name="T54" fmla="*/ 433 w 3033"/>
                  <a:gd name="T55" fmla="*/ 937 h 3034"/>
                  <a:gd name="T56" fmla="*/ 397 w 3033"/>
                  <a:gd name="T57" fmla="*/ 933 h 3034"/>
                  <a:gd name="T58" fmla="*/ 352 w 3033"/>
                  <a:gd name="T59" fmla="*/ 923 h 3034"/>
                  <a:gd name="T60" fmla="*/ 286 w 3033"/>
                  <a:gd name="T61" fmla="*/ 901 h 3034"/>
                  <a:gd name="T62" fmla="*/ 226 w 3033"/>
                  <a:gd name="T63" fmla="*/ 870 h 3034"/>
                  <a:gd name="T64" fmla="*/ 171 w 3033"/>
                  <a:gd name="T65" fmla="*/ 831 h 3034"/>
                  <a:gd name="T66" fmla="*/ 122 w 3033"/>
                  <a:gd name="T67" fmla="*/ 784 h 3034"/>
                  <a:gd name="T68" fmla="*/ 80 w 3033"/>
                  <a:gd name="T69" fmla="*/ 731 h 3034"/>
                  <a:gd name="T70" fmla="*/ 46 w 3033"/>
                  <a:gd name="T71" fmla="*/ 672 h 3034"/>
                  <a:gd name="T72" fmla="*/ 21 w 3033"/>
                  <a:gd name="T73" fmla="*/ 608 h 3034"/>
                  <a:gd name="T74" fmla="*/ 7 w 3033"/>
                  <a:gd name="T75" fmla="*/ 552 h 3034"/>
                  <a:gd name="T76" fmla="*/ 2 w 3033"/>
                  <a:gd name="T77" fmla="*/ 517 h 3034"/>
                  <a:gd name="T78" fmla="*/ 0 w 3033"/>
                  <a:gd name="T79" fmla="*/ 481 h 3034"/>
                  <a:gd name="T80" fmla="*/ 1 w 3033"/>
                  <a:gd name="T81" fmla="*/ 445 h 3034"/>
                  <a:gd name="T82" fmla="*/ 4 w 3033"/>
                  <a:gd name="T83" fmla="*/ 409 h 3034"/>
                  <a:gd name="T84" fmla="*/ 10 w 3033"/>
                  <a:gd name="T85" fmla="*/ 375 h 3034"/>
                  <a:gd name="T86" fmla="*/ 28 w 3033"/>
                  <a:gd name="T87" fmla="*/ 308 h 3034"/>
                  <a:gd name="T88" fmla="*/ 57 w 3033"/>
                  <a:gd name="T89" fmla="*/ 245 h 3034"/>
                  <a:gd name="T90" fmla="*/ 93 w 3033"/>
                  <a:gd name="T91" fmla="*/ 189 h 3034"/>
                  <a:gd name="T92" fmla="*/ 137 w 3033"/>
                  <a:gd name="T93" fmla="*/ 138 h 3034"/>
                  <a:gd name="T94" fmla="*/ 188 w 3033"/>
                  <a:gd name="T95" fmla="*/ 93 h 3034"/>
                  <a:gd name="T96" fmla="*/ 245 w 3033"/>
                  <a:gd name="T97" fmla="*/ 57 h 3034"/>
                  <a:gd name="T98" fmla="*/ 308 w 3033"/>
                  <a:gd name="T99" fmla="*/ 28 h 3034"/>
                  <a:gd name="T100" fmla="*/ 374 w 3033"/>
                  <a:gd name="T101" fmla="*/ 10 h 3034"/>
                  <a:gd name="T102" fmla="*/ 409 w 3033"/>
                  <a:gd name="T103" fmla="*/ 4 h 3034"/>
                  <a:gd name="T104" fmla="*/ 445 w 3033"/>
                  <a:gd name="T105" fmla="*/ 1 h 3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33"/>
                  <a:gd name="T160" fmla="*/ 0 h 3034"/>
                  <a:gd name="T161" fmla="*/ 3033 w 3033"/>
                  <a:gd name="T162" fmla="*/ 3034 h 3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33" h="3034">
                    <a:moveTo>
                      <a:pt x="1517" y="0"/>
                    </a:moveTo>
                    <a:lnTo>
                      <a:pt x="1556" y="0"/>
                    </a:lnTo>
                    <a:lnTo>
                      <a:pt x="1594" y="2"/>
                    </a:lnTo>
                    <a:lnTo>
                      <a:pt x="1633" y="4"/>
                    </a:lnTo>
                    <a:lnTo>
                      <a:pt x="1671" y="8"/>
                    </a:lnTo>
                    <a:lnTo>
                      <a:pt x="1709" y="12"/>
                    </a:lnTo>
                    <a:lnTo>
                      <a:pt x="1748" y="17"/>
                    </a:lnTo>
                    <a:lnTo>
                      <a:pt x="1784" y="23"/>
                    </a:lnTo>
                    <a:lnTo>
                      <a:pt x="1821" y="31"/>
                    </a:lnTo>
                    <a:lnTo>
                      <a:pt x="1895" y="48"/>
                    </a:lnTo>
                    <a:lnTo>
                      <a:pt x="1966" y="69"/>
                    </a:lnTo>
                    <a:lnTo>
                      <a:pt x="2037" y="92"/>
                    </a:lnTo>
                    <a:lnTo>
                      <a:pt x="2106" y="119"/>
                    </a:lnTo>
                    <a:lnTo>
                      <a:pt x="2174" y="150"/>
                    </a:lnTo>
                    <a:lnTo>
                      <a:pt x="2239" y="184"/>
                    </a:lnTo>
                    <a:lnTo>
                      <a:pt x="2302" y="221"/>
                    </a:lnTo>
                    <a:lnTo>
                      <a:pt x="2363" y="259"/>
                    </a:lnTo>
                    <a:lnTo>
                      <a:pt x="2423" y="301"/>
                    </a:lnTo>
                    <a:lnTo>
                      <a:pt x="2480" y="347"/>
                    </a:lnTo>
                    <a:lnTo>
                      <a:pt x="2536" y="395"/>
                    </a:lnTo>
                    <a:lnTo>
                      <a:pt x="2588" y="445"/>
                    </a:lnTo>
                    <a:lnTo>
                      <a:pt x="2638" y="497"/>
                    </a:lnTo>
                    <a:lnTo>
                      <a:pt x="2686" y="553"/>
                    </a:lnTo>
                    <a:lnTo>
                      <a:pt x="2732" y="610"/>
                    </a:lnTo>
                    <a:lnTo>
                      <a:pt x="2774" y="670"/>
                    </a:lnTo>
                    <a:lnTo>
                      <a:pt x="2812" y="731"/>
                    </a:lnTo>
                    <a:lnTo>
                      <a:pt x="2849" y="794"/>
                    </a:lnTo>
                    <a:lnTo>
                      <a:pt x="2883" y="860"/>
                    </a:lnTo>
                    <a:lnTo>
                      <a:pt x="2914" y="927"/>
                    </a:lnTo>
                    <a:lnTo>
                      <a:pt x="2941" y="996"/>
                    </a:lnTo>
                    <a:lnTo>
                      <a:pt x="2964" y="1067"/>
                    </a:lnTo>
                    <a:lnTo>
                      <a:pt x="2985" y="1138"/>
                    </a:lnTo>
                    <a:lnTo>
                      <a:pt x="3002" y="1213"/>
                    </a:lnTo>
                    <a:lnTo>
                      <a:pt x="3010" y="1249"/>
                    </a:lnTo>
                    <a:lnTo>
                      <a:pt x="3016" y="1286"/>
                    </a:lnTo>
                    <a:lnTo>
                      <a:pt x="3021" y="1324"/>
                    </a:lnTo>
                    <a:lnTo>
                      <a:pt x="3025" y="1363"/>
                    </a:lnTo>
                    <a:lnTo>
                      <a:pt x="3029" y="1401"/>
                    </a:lnTo>
                    <a:lnTo>
                      <a:pt x="3031" y="1439"/>
                    </a:lnTo>
                    <a:lnTo>
                      <a:pt x="3033" y="1478"/>
                    </a:lnTo>
                    <a:lnTo>
                      <a:pt x="3033" y="1518"/>
                    </a:lnTo>
                    <a:lnTo>
                      <a:pt x="3033" y="1556"/>
                    </a:lnTo>
                    <a:lnTo>
                      <a:pt x="3031" y="1595"/>
                    </a:lnTo>
                    <a:lnTo>
                      <a:pt x="3029" y="1633"/>
                    </a:lnTo>
                    <a:lnTo>
                      <a:pt x="3025" y="1671"/>
                    </a:lnTo>
                    <a:lnTo>
                      <a:pt x="3021" y="1710"/>
                    </a:lnTo>
                    <a:lnTo>
                      <a:pt x="3016" y="1748"/>
                    </a:lnTo>
                    <a:lnTo>
                      <a:pt x="3010" y="1785"/>
                    </a:lnTo>
                    <a:lnTo>
                      <a:pt x="3002" y="1821"/>
                    </a:lnTo>
                    <a:lnTo>
                      <a:pt x="2985" y="1896"/>
                    </a:lnTo>
                    <a:lnTo>
                      <a:pt x="2964" y="1967"/>
                    </a:lnTo>
                    <a:lnTo>
                      <a:pt x="2941" y="2038"/>
                    </a:lnTo>
                    <a:lnTo>
                      <a:pt x="2914" y="2107"/>
                    </a:lnTo>
                    <a:lnTo>
                      <a:pt x="2883" y="2174"/>
                    </a:lnTo>
                    <a:lnTo>
                      <a:pt x="2849" y="2240"/>
                    </a:lnTo>
                    <a:lnTo>
                      <a:pt x="2812" y="2303"/>
                    </a:lnTo>
                    <a:lnTo>
                      <a:pt x="2774" y="2364"/>
                    </a:lnTo>
                    <a:lnTo>
                      <a:pt x="2732" y="2424"/>
                    </a:lnTo>
                    <a:lnTo>
                      <a:pt x="2686" y="2481"/>
                    </a:lnTo>
                    <a:lnTo>
                      <a:pt x="2638" y="2537"/>
                    </a:lnTo>
                    <a:lnTo>
                      <a:pt x="2588" y="2589"/>
                    </a:lnTo>
                    <a:lnTo>
                      <a:pt x="2536" y="2639"/>
                    </a:lnTo>
                    <a:lnTo>
                      <a:pt x="2480" y="2687"/>
                    </a:lnTo>
                    <a:lnTo>
                      <a:pt x="2423" y="2733"/>
                    </a:lnTo>
                    <a:lnTo>
                      <a:pt x="2363" y="2775"/>
                    </a:lnTo>
                    <a:lnTo>
                      <a:pt x="2302" y="2813"/>
                    </a:lnTo>
                    <a:lnTo>
                      <a:pt x="2239" y="2850"/>
                    </a:lnTo>
                    <a:lnTo>
                      <a:pt x="2174" y="2884"/>
                    </a:lnTo>
                    <a:lnTo>
                      <a:pt x="2106" y="2915"/>
                    </a:lnTo>
                    <a:lnTo>
                      <a:pt x="2037" y="2942"/>
                    </a:lnTo>
                    <a:lnTo>
                      <a:pt x="1966" y="2965"/>
                    </a:lnTo>
                    <a:lnTo>
                      <a:pt x="1895" y="2986"/>
                    </a:lnTo>
                    <a:lnTo>
                      <a:pt x="1821" y="3003"/>
                    </a:lnTo>
                    <a:lnTo>
                      <a:pt x="1784" y="3011"/>
                    </a:lnTo>
                    <a:lnTo>
                      <a:pt x="1748" y="3017"/>
                    </a:lnTo>
                    <a:lnTo>
                      <a:pt x="1709" y="3022"/>
                    </a:lnTo>
                    <a:lnTo>
                      <a:pt x="1671" y="3026"/>
                    </a:lnTo>
                    <a:lnTo>
                      <a:pt x="1633" y="3030"/>
                    </a:lnTo>
                    <a:lnTo>
                      <a:pt x="1594" y="3032"/>
                    </a:lnTo>
                    <a:lnTo>
                      <a:pt x="1556"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9966"/>
                  </a:gs>
                  <a:gs pos="100000">
                    <a:srgbClr val="004E4C"/>
                  </a:gs>
                </a:gsLst>
                <a:lin ang="2700000" scaled="1"/>
              </a:gradFill>
              <a:ln w="9525">
                <a:noFill/>
                <a:round/>
                <a:headEnd/>
                <a:tailEnd/>
              </a:ln>
            </p:spPr>
            <p:txBody>
              <a:bodyPr/>
              <a:lstStyle/>
              <a:p>
                <a:endParaRPr lang="en-US"/>
              </a:p>
            </p:txBody>
          </p:sp>
          <p:sp>
            <p:nvSpPr>
              <p:cNvPr id="43077" name="Freeform 160"/>
              <p:cNvSpPr>
                <a:spLocks noChangeAspect="1"/>
              </p:cNvSpPr>
              <p:nvPr/>
            </p:nvSpPr>
            <p:spPr bwMode="auto">
              <a:xfrm>
                <a:off x="1488" y="1368"/>
                <a:ext cx="470" cy="938"/>
              </a:xfrm>
              <a:custGeom>
                <a:avLst/>
                <a:gdLst>
                  <a:gd name="T0" fmla="*/ 468 w 1523"/>
                  <a:gd name="T1" fmla="*/ 0 h 3034"/>
                  <a:gd name="T2" fmla="*/ 469 w 1523"/>
                  <a:gd name="T3" fmla="*/ 0 h 3034"/>
                  <a:gd name="T4" fmla="*/ 469 w 1523"/>
                  <a:gd name="T5" fmla="*/ 0 h 3034"/>
                  <a:gd name="T6" fmla="*/ 470 w 1523"/>
                  <a:gd name="T7" fmla="*/ 0 h 3034"/>
                  <a:gd name="T8" fmla="*/ 470 w 1523"/>
                  <a:gd name="T9" fmla="*/ 938 h 3034"/>
                  <a:gd name="T10" fmla="*/ 469 w 1523"/>
                  <a:gd name="T11" fmla="*/ 938 h 3034"/>
                  <a:gd name="T12" fmla="*/ 469 w 1523"/>
                  <a:gd name="T13" fmla="*/ 938 h 3034"/>
                  <a:gd name="T14" fmla="*/ 468 w 1523"/>
                  <a:gd name="T15" fmla="*/ 938 h 3034"/>
                  <a:gd name="T16" fmla="*/ 468 w 1523"/>
                  <a:gd name="T17" fmla="*/ 938 h 3034"/>
                  <a:gd name="T18" fmla="*/ 444 w 1523"/>
                  <a:gd name="T19" fmla="*/ 937 h 3034"/>
                  <a:gd name="T20" fmla="*/ 420 w 1523"/>
                  <a:gd name="T21" fmla="*/ 936 h 3034"/>
                  <a:gd name="T22" fmla="*/ 397 w 1523"/>
                  <a:gd name="T23" fmla="*/ 933 h 3034"/>
                  <a:gd name="T24" fmla="*/ 374 w 1523"/>
                  <a:gd name="T25" fmla="*/ 928 h 3034"/>
                  <a:gd name="T26" fmla="*/ 329 w 1523"/>
                  <a:gd name="T27" fmla="*/ 917 h 3034"/>
                  <a:gd name="T28" fmla="*/ 286 w 1523"/>
                  <a:gd name="T29" fmla="*/ 901 h 3034"/>
                  <a:gd name="T30" fmla="*/ 245 w 1523"/>
                  <a:gd name="T31" fmla="*/ 881 h 3034"/>
                  <a:gd name="T32" fmla="*/ 207 w 1523"/>
                  <a:gd name="T33" fmla="*/ 858 h 3034"/>
                  <a:gd name="T34" fmla="*/ 171 w 1523"/>
                  <a:gd name="T35" fmla="*/ 831 h 3034"/>
                  <a:gd name="T36" fmla="*/ 137 w 1523"/>
                  <a:gd name="T37" fmla="*/ 800 h 3034"/>
                  <a:gd name="T38" fmla="*/ 107 w 1523"/>
                  <a:gd name="T39" fmla="*/ 767 h 3034"/>
                  <a:gd name="T40" fmla="*/ 80 w 1523"/>
                  <a:gd name="T41" fmla="*/ 731 h 3034"/>
                  <a:gd name="T42" fmla="*/ 57 w 1523"/>
                  <a:gd name="T43" fmla="*/ 693 h 3034"/>
                  <a:gd name="T44" fmla="*/ 37 w 1523"/>
                  <a:gd name="T45" fmla="*/ 651 h 3034"/>
                  <a:gd name="T46" fmla="*/ 21 w 1523"/>
                  <a:gd name="T47" fmla="*/ 608 h 3034"/>
                  <a:gd name="T48" fmla="*/ 10 w 1523"/>
                  <a:gd name="T49" fmla="*/ 563 h 3034"/>
                  <a:gd name="T50" fmla="*/ 5 w 1523"/>
                  <a:gd name="T51" fmla="*/ 540 h 3034"/>
                  <a:gd name="T52" fmla="*/ 2 w 1523"/>
                  <a:gd name="T53" fmla="*/ 517 h 3034"/>
                  <a:gd name="T54" fmla="*/ 1 w 1523"/>
                  <a:gd name="T55" fmla="*/ 493 h 3034"/>
                  <a:gd name="T56" fmla="*/ 0 w 1523"/>
                  <a:gd name="T57" fmla="*/ 469 h 3034"/>
                  <a:gd name="T58" fmla="*/ 1 w 1523"/>
                  <a:gd name="T59" fmla="*/ 445 h 3034"/>
                  <a:gd name="T60" fmla="*/ 2 w 1523"/>
                  <a:gd name="T61" fmla="*/ 421 h 3034"/>
                  <a:gd name="T62" fmla="*/ 5 w 1523"/>
                  <a:gd name="T63" fmla="*/ 398 h 3034"/>
                  <a:gd name="T64" fmla="*/ 10 w 1523"/>
                  <a:gd name="T65" fmla="*/ 375 h 3034"/>
                  <a:gd name="T66" fmla="*/ 21 w 1523"/>
                  <a:gd name="T67" fmla="*/ 330 h 3034"/>
                  <a:gd name="T68" fmla="*/ 37 w 1523"/>
                  <a:gd name="T69" fmla="*/ 287 h 3034"/>
                  <a:gd name="T70" fmla="*/ 57 w 1523"/>
                  <a:gd name="T71" fmla="*/ 245 h 3034"/>
                  <a:gd name="T72" fmla="*/ 80 w 1523"/>
                  <a:gd name="T73" fmla="*/ 207 h 3034"/>
                  <a:gd name="T74" fmla="*/ 107 w 1523"/>
                  <a:gd name="T75" fmla="*/ 171 h 3034"/>
                  <a:gd name="T76" fmla="*/ 137 w 1523"/>
                  <a:gd name="T77" fmla="*/ 138 h 3034"/>
                  <a:gd name="T78" fmla="*/ 171 w 1523"/>
                  <a:gd name="T79" fmla="*/ 107 h 3034"/>
                  <a:gd name="T80" fmla="*/ 207 w 1523"/>
                  <a:gd name="T81" fmla="*/ 80 h 3034"/>
                  <a:gd name="T82" fmla="*/ 245 w 1523"/>
                  <a:gd name="T83" fmla="*/ 57 h 3034"/>
                  <a:gd name="T84" fmla="*/ 286 w 1523"/>
                  <a:gd name="T85" fmla="*/ 37 h 3034"/>
                  <a:gd name="T86" fmla="*/ 329 w 1523"/>
                  <a:gd name="T87" fmla="*/ 21 h 3034"/>
                  <a:gd name="T88" fmla="*/ 374 w 1523"/>
                  <a:gd name="T89" fmla="*/ 10 h 3034"/>
                  <a:gd name="T90" fmla="*/ 397 w 1523"/>
                  <a:gd name="T91" fmla="*/ 5 h 3034"/>
                  <a:gd name="T92" fmla="*/ 420 w 1523"/>
                  <a:gd name="T93" fmla="*/ 2 h 3034"/>
                  <a:gd name="T94" fmla="*/ 444 w 1523"/>
                  <a:gd name="T95" fmla="*/ 1 h 3034"/>
                  <a:gd name="T96" fmla="*/ 468 w 1523"/>
                  <a:gd name="T97" fmla="*/ 0 h 30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3"/>
                  <a:gd name="T148" fmla="*/ 0 h 3034"/>
                  <a:gd name="T149" fmla="*/ 1523 w 1523"/>
                  <a:gd name="T150" fmla="*/ 3034 h 30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3" h="3034">
                    <a:moveTo>
                      <a:pt x="1517" y="0"/>
                    </a:moveTo>
                    <a:lnTo>
                      <a:pt x="1517" y="0"/>
                    </a:lnTo>
                    <a:lnTo>
                      <a:pt x="1519" y="0"/>
                    </a:lnTo>
                    <a:lnTo>
                      <a:pt x="1521" y="0"/>
                    </a:lnTo>
                    <a:lnTo>
                      <a:pt x="1523" y="0"/>
                    </a:lnTo>
                    <a:lnTo>
                      <a:pt x="1523" y="3034"/>
                    </a:lnTo>
                    <a:lnTo>
                      <a:pt x="1521" y="3034"/>
                    </a:lnTo>
                    <a:lnTo>
                      <a:pt x="1519" y="3034"/>
                    </a:lnTo>
                    <a:lnTo>
                      <a:pt x="1517" y="3034"/>
                    </a:lnTo>
                    <a:lnTo>
                      <a:pt x="1477" y="3034"/>
                    </a:lnTo>
                    <a:lnTo>
                      <a:pt x="1439" y="3032"/>
                    </a:lnTo>
                    <a:lnTo>
                      <a:pt x="1400" y="3030"/>
                    </a:lnTo>
                    <a:lnTo>
                      <a:pt x="1362" y="3026"/>
                    </a:lnTo>
                    <a:lnTo>
                      <a:pt x="1324" y="3022"/>
                    </a:lnTo>
                    <a:lnTo>
                      <a:pt x="1285" y="3017"/>
                    </a:lnTo>
                    <a:lnTo>
                      <a:pt x="1249" y="3011"/>
                    </a:lnTo>
                    <a:lnTo>
                      <a:pt x="1212" y="3003"/>
                    </a:lnTo>
                    <a:lnTo>
                      <a:pt x="1138" y="2986"/>
                    </a:lnTo>
                    <a:lnTo>
                      <a:pt x="1067" y="2965"/>
                    </a:lnTo>
                    <a:lnTo>
                      <a:pt x="996" y="2942"/>
                    </a:lnTo>
                    <a:lnTo>
                      <a:pt x="927" y="2915"/>
                    </a:lnTo>
                    <a:lnTo>
                      <a:pt x="859" y="2884"/>
                    </a:lnTo>
                    <a:lnTo>
                      <a:pt x="794" y="2850"/>
                    </a:lnTo>
                    <a:lnTo>
                      <a:pt x="731" y="2813"/>
                    </a:lnTo>
                    <a:lnTo>
                      <a:pt x="670" y="2775"/>
                    </a:lnTo>
                    <a:lnTo>
                      <a:pt x="610" y="2733"/>
                    </a:lnTo>
                    <a:lnTo>
                      <a:pt x="553" y="2687"/>
                    </a:lnTo>
                    <a:lnTo>
                      <a:pt x="497" y="2639"/>
                    </a:lnTo>
                    <a:lnTo>
                      <a:pt x="445" y="2589"/>
                    </a:lnTo>
                    <a:lnTo>
                      <a:pt x="395" y="2537"/>
                    </a:lnTo>
                    <a:lnTo>
                      <a:pt x="347" y="2481"/>
                    </a:lnTo>
                    <a:lnTo>
                      <a:pt x="301" y="2424"/>
                    </a:lnTo>
                    <a:lnTo>
                      <a:pt x="259" y="2364"/>
                    </a:lnTo>
                    <a:lnTo>
                      <a:pt x="221" y="2303"/>
                    </a:lnTo>
                    <a:lnTo>
                      <a:pt x="184" y="2240"/>
                    </a:lnTo>
                    <a:lnTo>
                      <a:pt x="150" y="2174"/>
                    </a:lnTo>
                    <a:lnTo>
                      <a:pt x="119" y="2107"/>
                    </a:lnTo>
                    <a:lnTo>
                      <a:pt x="92" y="2038"/>
                    </a:lnTo>
                    <a:lnTo>
                      <a:pt x="69" y="1967"/>
                    </a:lnTo>
                    <a:lnTo>
                      <a:pt x="48" y="1896"/>
                    </a:lnTo>
                    <a:lnTo>
                      <a:pt x="31" y="1821"/>
                    </a:lnTo>
                    <a:lnTo>
                      <a:pt x="23" y="1785"/>
                    </a:lnTo>
                    <a:lnTo>
                      <a:pt x="17" y="1748"/>
                    </a:lnTo>
                    <a:lnTo>
                      <a:pt x="12" y="1710"/>
                    </a:lnTo>
                    <a:lnTo>
                      <a:pt x="8" y="1671"/>
                    </a:lnTo>
                    <a:lnTo>
                      <a:pt x="4" y="1633"/>
                    </a:lnTo>
                    <a:lnTo>
                      <a:pt x="2" y="1595"/>
                    </a:lnTo>
                    <a:lnTo>
                      <a:pt x="0" y="1556"/>
                    </a:lnTo>
                    <a:lnTo>
                      <a:pt x="0" y="1518"/>
                    </a:lnTo>
                    <a:lnTo>
                      <a:pt x="0" y="1478"/>
                    </a:lnTo>
                    <a:lnTo>
                      <a:pt x="2" y="1439"/>
                    </a:lnTo>
                    <a:lnTo>
                      <a:pt x="4" y="1401"/>
                    </a:lnTo>
                    <a:lnTo>
                      <a:pt x="8" y="1363"/>
                    </a:lnTo>
                    <a:lnTo>
                      <a:pt x="12" y="1324"/>
                    </a:lnTo>
                    <a:lnTo>
                      <a:pt x="17" y="1286"/>
                    </a:lnTo>
                    <a:lnTo>
                      <a:pt x="23" y="1249"/>
                    </a:lnTo>
                    <a:lnTo>
                      <a:pt x="31" y="1213"/>
                    </a:lnTo>
                    <a:lnTo>
                      <a:pt x="48" y="1138"/>
                    </a:lnTo>
                    <a:lnTo>
                      <a:pt x="69" y="1067"/>
                    </a:lnTo>
                    <a:lnTo>
                      <a:pt x="92" y="996"/>
                    </a:lnTo>
                    <a:lnTo>
                      <a:pt x="119" y="927"/>
                    </a:lnTo>
                    <a:lnTo>
                      <a:pt x="150" y="860"/>
                    </a:lnTo>
                    <a:lnTo>
                      <a:pt x="184" y="794"/>
                    </a:lnTo>
                    <a:lnTo>
                      <a:pt x="221" y="731"/>
                    </a:lnTo>
                    <a:lnTo>
                      <a:pt x="259" y="670"/>
                    </a:lnTo>
                    <a:lnTo>
                      <a:pt x="301" y="610"/>
                    </a:lnTo>
                    <a:lnTo>
                      <a:pt x="347" y="553"/>
                    </a:lnTo>
                    <a:lnTo>
                      <a:pt x="395" y="497"/>
                    </a:lnTo>
                    <a:lnTo>
                      <a:pt x="445" y="445"/>
                    </a:lnTo>
                    <a:lnTo>
                      <a:pt x="497" y="395"/>
                    </a:lnTo>
                    <a:lnTo>
                      <a:pt x="553" y="347"/>
                    </a:lnTo>
                    <a:lnTo>
                      <a:pt x="610" y="301"/>
                    </a:lnTo>
                    <a:lnTo>
                      <a:pt x="670" y="259"/>
                    </a:lnTo>
                    <a:lnTo>
                      <a:pt x="731" y="221"/>
                    </a:lnTo>
                    <a:lnTo>
                      <a:pt x="794" y="184"/>
                    </a:lnTo>
                    <a:lnTo>
                      <a:pt x="859" y="150"/>
                    </a:lnTo>
                    <a:lnTo>
                      <a:pt x="927" y="119"/>
                    </a:lnTo>
                    <a:lnTo>
                      <a:pt x="996" y="92"/>
                    </a:lnTo>
                    <a:lnTo>
                      <a:pt x="1067" y="69"/>
                    </a:lnTo>
                    <a:lnTo>
                      <a:pt x="1138" y="48"/>
                    </a:lnTo>
                    <a:lnTo>
                      <a:pt x="1212" y="31"/>
                    </a:lnTo>
                    <a:lnTo>
                      <a:pt x="1249" y="23"/>
                    </a:lnTo>
                    <a:lnTo>
                      <a:pt x="1285" y="17"/>
                    </a:lnTo>
                    <a:lnTo>
                      <a:pt x="1324" y="12"/>
                    </a:lnTo>
                    <a:lnTo>
                      <a:pt x="1362" y="8"/>
                    </a:lnTo>
                    <a:lnTo>
                      <a:pt x="1400" y="4"/>
                    </a:lnTo>
                    <a:lnTo>
                      <a:pt x="1439" y="2"/>
                    </a:lnTo>
                    <a:lnTo>
                      <a:pt x="1477" y="0"/>
                    </a:lnTo>
                    <a:lnTo>
                      <a:pt x="1517" y="0"/>
                    </a:lnTo>
                    <a:close/>
                  </a:path>
                </a:pathLst>
              </a:custGeom>
              <a:gradFill rotWithShape="0">
                <a:gsLst>
                  <a:gs pos="0">
                    <a:srgbClr val="33CCCC"/>
                  </a:gs>
                  <a:gs pos="100000">
                    <a:srgbClr val="003A39"/>
                  </a:gs>
                </a:gsLst>
                <a:lin ang="5400000" scaled="1"/>
              </a:gradFill>
              <a:ln w="9525">
                <a:noFill/>
                <a:round/>
                <a:headEnd/>
                <a:tailEnd/>
              </a:ln>
            </p:spPr>
            <p:txBody>
              <a:bodyPr/>
              <a:lstStyle/>
              <a:p>
                <a:endParaRPr lang="en-US"/>
              </a:p>
            </p:txBody>
          </p:sp>
          <p:sp>
            <p:nvSpPr>
              <p:cNvPr id="43078" name="Freeform 161"/>
              <p:cNvSpPr>
                <a:spLocks noChangeAspect="1"/>
              </p:cNvSpPr>
              <p:nvPr/>
            </p:nvSpPr>
            <p:spPr bwMode="auto">
              <a:xfrm>
                <a:off x="1695" y="1368"/>
                <a:ext cx="263" cy="938"/>
              </a:xfrm>
              <a:custGeom>
                <a:avLst/>
                <a:gdLst>
                  <a:gd name="T0" fmla="*/ 262 w 850"/>
                  <a:gd name="T1" fmla="*/ 0 h 3034"/>
                  <a:gd name="T2" fmla="*/ 262 w 850"/>
                  <a:gd name="T3" fmla="*/ 0 h 3034"/>
                  <a:gd name="T4" fmla="*/ 263 w 850"/>
                  <a:gd name="T5" fmla="*/ 0 h 3034"/>
                  <a:gd name="T6" fmla="*/ 263 w 850"/>
                  <a:gd name="T7" fmla="*/ 0 h 3034"/>
                  <a:gd name="T8" fmla="*/ 263 w 850"/>
                  <a:gd name="T9" fmla="*/ 938 h 3034"/>
                  <a:gd name="T10" fmla="*/ 263 w 850"/>
                  <a:gd name="T11" fmla="*/ 938 h 3034"/>
                  <a:gd name="T12" fmla="*/ 262 w 850"/>
                  <a:gd name="T13" fmla="*/ 938 h 3034"/>
                  <a:gd name="T14" fmla="*/ 262 w 850"/>
                  <a:gd name="T15" fmla="*/ 938 h 3034"/>
                  <a:gd name="T16" fmla="*/ 262 w 850"/>
                  <a:gd name="T17" fmla="*/ 938 h 3034"/>
                  <a:gd name="T18" fmla="*/ 249 w 850"/>
                  <a:gd name="T19" fmla="*/ 937 h 3034"/>
                  <a:gd name="T20" fmla="*/ 235 w 850"/>
                  <a:gd name="T21" fmla="*/ 936 h 3034"/>
                  <a:gd name="T22" fmla="*/ 210 w 850"/>
                  <a:gd name="T23" fmla="*/ 928 h 3034"/>
                  <a:gd name="T24" fmla="*/ 184 w 850"/>
                  <a:gd name="T25" fmla="*/ 917 h 3034"/>
                  <a:gd name="T26" fmla="*/ 160 w 850"/>
                  <a:gd name="T27" fmla="*/ 901 h 3034"/>
                  <a:gd name="T28" fmla="*/ 137 w 850"/>
                  <a:gd name="T29" fmla="*/ 881 h 3034"/>
                  <a:gd name="T30" fmla="*/ 116 w 850"/>
                  <a:gd name="T31" fmla="*/ 858 h 3034"/>
                  <a:gd name="T32" fmla="*/ 96 w 850"/>
                  <a:gd name="T33" fmla="*/ 831 h 3034"/>
                  <a:gd name="T34" fmla="*/ 77 w 850"/>
                  <a:gd name="T35" fmla="*/ 800 h 3034"/>
                  <a:gd name="T36" fmla="*/ 60 w 850"/>
                  <a:gd name="T37" fmla="*/ 767 h 3034"/>
                  <a:gd name="T38" fmla="*/ 45 w 850"/>
                  <a:gd name="T39" fmla="*/ 731 h 3034"/>
                  <a:gd name="T40" fmla="*/ 32 w 850"/>
                  <a:gd name="T41" fmla="*/ 693 h 3034"/>
                  <a:gd name="T42" fmla="*/ 21 w 850"/>
                  <a:gd name="T43" fmla="*/ 651 h 3034"/>
                  <a:gd name="T44" fmla="*/ 12 w 850"/>
                  <a:gd name="T45" fmla="*/ 608 h 3034"/>
                  <a:gd name="T46" fmla="*/ 6 w 850"/>
                  <a:gd name="T47" fmla="*/ 563 h 3034"/>
                  <a:gd name="T48" fmla="*/ 2 w 850"/>
                  <a:gd name="T49" fmla="*/ 517 h 3034"/>
                  <a:gd name="T50" fmla="*/ 0 w 850"/>
                  <a:gd name="T51" fmla="*/ 469 h 3034"/>
                  <a:gd name="T52" fmla="*/ 2 w 850"/>
                  <a:gd name="T53" fmla="*/ 421 h 3034"/>
                  <a:gd name="T54" fmla="*/ 6 w 850"/>
                  <a:gd name="T55" fmla="*/ 375 h 3034"/>
                  <a:gd name="T56" fmla="*/ 12 w 850"/>
                  <a:gd name="T57" fmla="*/ 330 h 3034"/>
                  <a:gd name="T58" fmla="*/ 21 w 850"/>
                  <a:gd name="T59" fmla="*/ 287 h 3034"/>
                  <a:gd name="T60" fmla="*/ 32 w 850"/>
                  <a:gd name="T61" fmla="*/ 245 h 3034"/>
                  <a:gd name="T62" fmla="*/ 45 w 850"/>
                  <a:gd name="T63" fmla="*/ 207 h 3034"/>
                  <a:gd name="T64" fmla="*/ 60 w 850"/>
                  <a:gd name="T65" fmla="*/ 171 h 3034"/>
                  <a:gd name="T66" fmla="*/ 77 w 850"/>
                  <a:gd name="T67" fmla="*/ 138 h 3034"/>
                  <a:gd name="T68" fmla="*/ 96 w 850"/>
                  <a:gd name="T69" fmla="*/ 107 h 3034"/>
                  <a:gd name="T70" fmla="*/ 116 w 850"/>
                  <a:gd name="T71" fmla="*/ 80 h 3034"/>
                  <a:gd name="T72" fmla="*/ 137 w 850"/>
                  <a:gd name="T73" fmla="*/ 57 h 3034"/>
                  <a:gd name="T74" fmla="*/ 160 w 850"/>
                  <a:gd name="T75" fmla="*/ 37 h 3034"/>
                  <a:gd name="T76" fmla="*/ 184 w 850"/>
                  <a:gd name="T77" fmla="*/ 21 h 3034"/>
                  <a:gd name="T78" fmla="*/ 210 w 850"/>
                  <a:gd name="T79" fmla="*/ 10 h 3034"/>
                  <a:gd name="T80" fmla="*/ 235 w 850"/>
                  <a:gd name="T81" fmla="*/ 2 h 3034"/>
                  <a:gd name="T82" fmla="*/ 249 w 850"/>
                  <a:gd name="T83" fmla="*/ 1 h 3034"/>
                  <a:gd name="T84" fmla="*/ 262 w 850"/>
                  <a:gd name="T85" fmla="*/ 0 h 30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0"/>
                  <a:gd name="T130" fmla="*/ 0 h 3034"/>
                  <a:gd name="T131" fmla="*/ 850 w 850"/>
                  <a:gd name="T132" fmla="*/ 3034 h 30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0" h="3034">
                    <a:moveTo>
                      <a:pt x="846" y="0"/>
                    </a:moveTo>
                    <a:lnTo>
                      <a:pt x="846" y="0"/>
                    </a:lnTo>
                    <a:lnTo>
                      <a:pt x="848" y="0"/>
                    </a:lnTo>
                    <a:lnTo>
                      <a:pt x="850" y="0"/>
                    </a:lnTo>
                    <a:lnTo>
                      <a:pt x="850" y="3034"/>
                    </a:lnTo>
                    <a:lnTo>
                      <a:pt x="848" y="3034"/>
                    </a:lnTo>
                    <a:lnTo>
                      <a:pt x="846" y="3034"/>
                    </a:lnTo>
                    <a:lnTo>
                      <a:pt x="825" y="3034"/>
                    </a:lnTo>
                    <a:lnTo>
                      <a:pt x="804" y="3032"/>
                    </a:lnTo>
                    <a:lnTo>
                      <a:pt x="781" y="3030"/>
                    </a:lnTo>
                    <a:lnTo>
                      <a:pt x="760" y="3026"/>
                    </a:lnTo>
                    <a:lnTo>
                      <a:pt x="718" y="3017"/>
                    </a:lnTo>
                    <a:lnTo>
                      <a:pt x="678" y="3003"/>
                    </a:lnTo>
                    <a:lnTo>
                      <a:pt x="635" y="2986"/>
                    </a:lnTo>
                    <a:lnTo>
                      <a:pt x="595" y="2965"/>
                    </a:lnTo>
                    <a:lnTo>
                      <a:pt x="557" y="2942"/>
                    </a:lnTo>
                    <a:lnTo>
                      <a:pt x="518" y="2915"/>
                    </a:lnTo>
                    <a:lnTo>
                      <a:pt x="480" y="2884"/>
                    </a:lnTo>
                    <a:lnTo>
                      <a:pt x="444" y="2850"/>
                    </a:lnTo>
                    <a:lnTo>
                      <a:pt x="409" y="2813"/>
                    </a:lnTo>
                    <a:lnTo>
                      <a:pt x="374" y="2775"/>
                    </a:lnTo>
                    <a:lnTo>
                      <a:pt x="342" y="2733"/>
                    </a:lnTo>
                    <a:lnTo>
                      <a:pt x="309" y="2687"/>
                    </a:lnTo>
                    <a:lnTo>
                      <a:pt x="279" y="2639"/>
                    </a:lnTo>
                    <a:lnTo>
                      <a:pt x="250" y="2589"/>
                    </a:lnTo>
                    <a:lnTo>
                      <a:pt x="221" y="2537"/>
                    </a:lnTo>
                    <a:lnTo>
                      <a:pt x="194" y="2481"/>
                    </a:lnTo>
                    <a:lnTo>
                      <a:pt x="169" y="2424"/>
                    </a:lnTo>
                    <a:lnTo>
                      <a:pt x="146" y="2364"/>
                    </a:lnTo>
                    <a:lnTo>
                      <a:pt x="123" y="2303"/>
                    </a:lnTo>
                    <a:lnTo>
                      <a:pt x="104" y="2240"/>
                    </a:lnTo>
                    <a:lnTo>
                      <a:pt x="85" y="2174"/>
                    </a:lnTo>
                    <a:lnTo>
                      <a:pt x="68" y="2107"/>
                    </a:lnTo>
                    <a:lnTo>
                      <a:pt x="52" y="2038"/>
                    </a:lnTo>
                    <a:lnTo>
                      <a:pt x="39" y="1967"/>
                    </a:lnTo>
                    <a:lnTo>
                      <a:pt x="27" y="1896"/>
                    </a:lnTo>
                    <a:lnTo>
                      <a:pt x="18" y="1821"/>
                    </a:lnTo>
                    <a:lnTo>
                      <a:pt x="10" y="1748"/>
                    </a:lnTo>
                    <a:lnTo>
                      <a:pt x="6" y="1671"/>
                    </a:lnTo>
                    <a:lnTo>
                      <a:pt x="2" y="1595"/>
                    </a:lnTo>
                    <a:lnTo>
                      <a:pt x="0" y="1518"/>
                    </a:lnTo>
                    <a:lnTo>
                      <a:pt x="2" y="1439"/>
                    </a:lnTo>
                    <a:lnTo>
                      <a:pt x="6" y="1363"/>
                    </a:lnTo>
                    <a:lnTo>
                      <a:pt x="10" y="1286"/>
                    </a:lnTo>
                    <a:lnTo>
                      <a:pt x="18" y="1213"/>
                    </a:lnTo>
                    <a:lnTo>
                      <a:pt x="27" y="1138"/>
                    </a:lnTo>
                    <a:lnTo>
                      <a:pt x="39" y="1067"/>
                    </a:lnTo>
                    <a:lnTo>
                      <a:pt x="52" y="996"/>
                    </a:lnTo>
                    <a:lnTo>
                      <a:pt x="68" y="927"/>
                    </a:lnTo>
                    <a:lnTo>
                      <a:pt x="85" y="860"/>
                    </a:lnTo>
                    <a:lnTo>
                      <a:pt x="104" y="794"/>
                    </a:lnTo>
                    <a:lnTo>
                      <a:pt x="123" y="731"/>
                    </a:lnTo>
                    <a:lnTo>
                      <a:pt x="146" y="670"/>
                    </a:lnTo>
                    <a:lnTo>
                      <a:pt x="169" y="610"/>
                    </a:lnTo>
                    <a:lnTo>
                      <a:pt x="194" y="553"/>
                    </a:lnTo>
                    <a:lnTo>
                      <a:pt x="221" y="497"/>
                    </a:lnTo>
                    <a:lnTo>
                      <a:pt x="250" y="445"/>
                    </a:lnTo>
                    <a:lnTo>
                      <a:pt x="279" y="395"/>
                    </a:lnTo>
                    <a:lnTo>
                      <a:pt x="309" y="347"/>
                    </a:lnTo>
                    <a:lnTo>
                      <a:pt x="342" y="301"/>
                    </a:lnTo>
                    <a:lnTo>
                      <a:pt x="374" y="259"/>
                    </a:lnTo>
                    <a:lnTo>
                      <a:pt x="409" y="221"/>
                    </a:lnTo>
                    <a:lnTo>
                      <a:pt x="444" y="184"/>
                    </a:lnTo>
                    <a:lnTo>
                      <a:pt x="480" y="150"/>
                    </a:lnTo>
                    <a:lnTo>
                      <a:pt x="518" y="119"/>
                    </a:lnTo>
                    <a:lnTo>
                      <a:pt x="557" y="92"/>
                    </a:lnTo>
                    <a:lnTo>
                      <a:pt x="595" y="69"/>
                    </a:lnTo>
                    <a:lnTo>
                      <a:pt x="635" y="48"/>
                    </a:lnTo>
                    <a:lnTo>
                      <a:pt x="678" y="31"/>
                    </a:lnTo>
                    <a:lnTo>
                      <a:pt x="718" y="17"/>
                    </a:lnTo>
                    <a:lnTo>
                      <a:pt x="760" y="8"/>
                    </a:lnTo>
                    <a:lnTo>
                      <a:pt x="781" y="4"/>
                    </a:lnTo>
                    <a:lnTo>
                      <a:pt x="804" y="2"/>
                    </a:lnTo>
                    <a:lnTo>
                      <a:pt x="825" y="0"/>
                    </a:lnTo>
                    <a:lnTo>
                      <a:pt x="846" y="0"/>
                    </a:lnTo>
                    <a:close/>
                  </a:path>
                </a:pathLst>
              </a:custGeom>
              <a:gradFill rotWithShape="0">
                <a:gsLst>
                  <a:gs pos="0">
                    <a:srgbClr val="339933"/>
                  </a:gs>
                  <a:gs pos="100000">
                    <a:srgbClr val="1D591D"/>
                  </a:gs>
                </a:gsLst>
                <a:lin ang="0" scaled="1"/>
              </a:gradFill>
              <a:ln w="9525">
                <a:noFill/>
                <a:round/>
                <a:headEnd/>
                <a:tailEnd/>
              </a:ln>
            </p:spPr>
            <p:txBody>
              <a:bodyPr/>
              <a:lstStyle/>
              <a:p>
                <a:endParaRPr lang="en-US"/>
              </a:p>
            </p:txBody>
          </p:sp>
          <p:sp>
            <p:nvSpPr>
              <p:cNvPr id="43079" name="Freeform 162"/>
              <p:cNvSpPr>
                <a:spLocks noChangeAspect="1"/>
              </p:cNvSpPr>
              <p:nvPr/>
            </p:nvSpPr>
            <p:spPr bwMode="auto">
              <a:xfrm>
                <a:off x="1818" y="1518"/>
                <a:ext cx="140" cy="638"/>
              </a:xfrm>
              <a:custGeom>
                <a:avLst/>
                <a:gdLst>
                  <a:gd name="T0" fmla="*/ 139 w 453"/>
                  <a:gd name="T1" fmla="*/ 0 h 2066"/>
                  <a:gd name="T2" fmla="*/ 140 w 453"/>
                  <a:gd name="T3" fmla="*/ 0 h 2066"/>
                  <a:gd name="T4" fmla="*/ 140 w 453"/>
                  <a:gd name="T5" fmla="*/ 0 h 2066"/>
                  <a:gd name="T6" fmla="*/ 140 w 453"/>
                  <a:gd name="T7" fmla="*/ 0 h 2066"/>
                  <a:gd name="T8" fmla="*/ 140 w 453"/>
                  <a:gd name="T9" fmla="*/ 638 h 2066"/>
                  <a:gd name="T10" fmla="*/ 140 w 453"/>
                  <a:gd name="T11" fmla="*/ 638 h 2066"/>
                  <a:gd name="T12" fmla="*/ 140 w 453"/>
                  <a:gd name="T13" fmla="*/ 638 h 2066"/>
                  <a:gd name="T14" fmla="*/ 139 w 453"/>
                  <a:gd name="T15" fmla="*/ 638 h 2066"/>
                  <a:gd name="T16" fmla="*/ 139 w 453"/>
                  <a:gd name="T17" fmla="*/ 638 h 2066"/>
                  <a:gd name="T18" fmla="*/ 125 w 453"/>
                  <a:gd name="T19" fmla="*/ 636 h 2066"/>
                  <a:gd name="T20" fmla="*/ 112 w 453"/>
                  <a:gd name="T21" fmla="*/ 632 h 2066"/>
                  <a:gd name="T22" fmla="*/ 98 w 453"/>
                  <a:gd name="T23" fmla="*/ 624 h 2066"/>
                  <a:gd name="T24" fmla="*/ 86 w 453"/>
                  <a:gd name="T25" fmla="*/ 613 h 2066"/>
                  <a:gd name="T26" fmla="*/ 73 w 453"/>
                  <a:gd name="T27" fmla="*/ 600 h 2066"/>
                  <a:gd name="T28" fmla="*/ 62 w 453"/>
                  <a:gd name="T29" fmla="*/ 584 h 2066"/>
                  <a:gd name="T30" fmla="*/ 51 w 453"/>
                  <a:gd name="T31" fmla="*/ 565 h 2066"/>
                  <a:gd name="T32" fmla="*/ 41 w 453"/>
                  <a:gd name="T33" fmla="*/ 544 h 2066"/>
                  <a:gd name="T34" fmla="*/ 32 w 453"/>
                  <a:gd name="T35" fmla="*/ 522 h 2066"/>
                  <a:gd name="T36" fmla="*/ 24 w 453"/>
                  <a:gd name="T37" fmla="*/ 497 h 2066"/>
                  <a:gd name="T38" fmla="*/ 17 w 453"/>
                  <a:gd name="T39" fmla="*/ 471 h 2066"/>
                  <a:gd name="T40" fmla="*/ 11 w 453"/>
                  <a:gd name="T41" fmla="*/ 443 h 2066"/>
                  <a:gd name="T42" fmla="*/ 6 w 453"/>
                  <a:gd name="T43" fmla="*/ 413 h 2066"/>
                  <a:gd name="T44" fmla="*/ 2 w 453"/>
                  <a:gd name="T45" fmla="*/ 383 h 2066"/>
                  <a:gd name="T46" fmla="*/ 1 w 453"/>
                  <a:gd name="T47" fmla="*/ 351 h 2066"/>
                  <a:gd name="T48" fmla="*/ 0 w 453"/>
                  <a:gd name="T49" fmla="*/ 319 h 2066"/>
                  <a:gd name="T50" fmla="*/ 1 w 453"/>
                  <a:gd name="T51" fmla="*/ 287 h 2066"/>
                  <a:gd name="T52" fmla="*/ 2 w 453"/>
                  <a:gd name="T53" fmla="*/ 255 h 2066"/>
                  <a:gd name="T54" fmla="*/ 6 w 453"/>
                  <a:gd name="T55" fmla="*/ 225 h 2066"/>
                  <a:gd name="T56" fmla="*/ 11 w 453"/>
                  <a:gd name="T57" fmla="*/ 195 h 2066"/>
                  <a:gd name="T58" fmla="*/ 17 w 453"/>
                  <a:gd name="T59" fmla="*/ 167 h 2066"/>
                  <a:gd name="T60" fmla="*/ 24 w 453"/>
                  <a:gd name="T61" fmla="*/ 141 h 2066"/>
                  <a:gd name="T62" fmla="*/ 32 w 453"/>
                  <a:gd name="T63" fmla="*/ 116 h 2066"/>
                  <a:gd name="T64" fmla="*/ 41 w 453"/>
                  <a:gd name="T65" fmla="*/ 94 h 2066"/>
                  <a:gd name="T66" fmla="*/ 51 w 453"/>
                  <a:gd name="T67" fmla="*/ 73 h 2066"/>
                  <a:gd name="T68" fmla="*/ 62 w 453"/>
                  <a:gd name="T69" fmla="*/ 54 h 2066"/>
                  <a:gd name="T70" fmla="*/ 73 w 453"/>
                  <a:gd name="T71" fmla="*/ 38 h 2066"/>
                  <a:gd name="T72" fmla="*/ 86 w 453"/>
                  <a:gd name="T73" fmla="*/ 25 h 2066"/>
                  <a:gd name="T74" fmla="*/ 98 w 453"/>
                  <a:gd name="T75" fmla="*/ 14 h 2066"/>
                  <a:gd name="T76" fmla="*/ 112 w 453"/>
                  <a:gd name="T77" fmla="*/ 6 h 2066"/>
                  <a:gd name="T78" fmla="*/ 125 w 453"/>
                  <a:gd name="T79" fmla="*/ 2 h 2066"/>
                  <a:gd name="T80" fmla="*/ 139 w 453"/>
                  <a:gd name="T81" fmla="*/ 0 h 20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3"/>
                  <a:gd name="T124" fmla="*/ 0 h 2066"/>
                  <a:gd name="T125" fmla="*/ 453 w 453"/>
                  <a:gd name="T126" fmla="*/ 2066 h 20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3" h="2066">
                    <a:moveTo>
                      <a:pt x="451" y="0"/>
                    </a:moveTo>
                    <a:lnTo>
                      <a:pt x="451" y="0"/>
                    </a:lnTo>
                    <a:lnTo>
                      <a:pt x="453" y="0"/>
                    </a:lnTo>
                    <a:lnTo>
                      <a:pt x="453" y="2066"/>
                    </a:lnTo>
                    <a:lnTo>
                      <a:pt x="451" y="2066"/>
                    </a:lnTo>
                    <a:lnTo>
                      <a:pt x="428" y="2064"/>
                    </a:lnTo>
                    <a:lnTo>
                      <a:pt x="405" y="2061"/>
                    </a:lnTo>
                    <a:lnTo>
                      <a:pt x="382" y="2055"/>
                    </a:lnTo>
                    <a:lnTo>
                      <a:pt x="361" y="2045"/>
                    </a:lnTo>
                    <a:lnTo>
                      <a:pt x="338" y="2034"/>
                    </a:lnTo>
                    <a:lnTo>
                      <a:pt x="317" y="2020"/>
                    </a:lnTo>
                    <a:lnTo>
                      <a:pt x="296" y="2003"/>
                    </a:lnTo>
                    <a:lnTo>
                      <a:pt x="277" y="1984"/>
                    </a:lnTo>
                    <a:lnTo>
                      <a:pt x="256" y="1965"/>
                    </a:lnTo>
                    <a:lnTo>
                      <a:pt x="236" y="1942"/>
                    </a:lnTo>
                    <a:lnTo>
                      <a:pt x="217" y="1917"/>
                    </a:lnTo>
                    <a:lnTo>
                      <a:pt x="200" y="1890"/>
                    </a:lnTo>
                    <a:lnTo>
                      <a:pt x="181" y="1861"/>
                    </a:lnTo>
                    <a:lnTo>
                      <a:pt x="164" y="1830"/>
                    </a:lnTo>
                    <a:lnTo>
                      <a:pt x="148" y="1798"/>
                    </a:lnTo>
                    <a:lnTo>
                      <a:pt x="133" y="1763"/>
                    </a:lnTo>
                    <a:lnTo>
                      <a:pt x="117" y="1727"/>
                    </a:lnTo>
                    <a:lnTo>
                      <a:pt x="102" y="1690"/>
                    </a:lnTo>
                    <a:lnTo>
                      <a:pt x="89" y="1650"/>
                    </a:lnTo>
                    <a:lnTo>
                      <a:pt x="77" y="1610"/>
                    </a:lnTo>
                    <a:lnTo>
                      <a:pt x="66" y="1567"/>
                    </a:lnTo>
                    <a:lnTo>
                      <a:pt x="54" y="1525"/>
                    </a:lnTo>
                    <a:lnTo>
                      <a:pt x="45" y="1481"/>
                    </a:lnTo>
                    <a:lnTo>
                      <a:pt x="35" y="1435"/>
                    </a:lnTo>
                    <a:lnTo>
                      <a:pt x="27" y="1387"/>
                    </a:lnTo>
                    <a:lnTo>
                      <a:pt x="20" y="1339"/>
                    </a:lnTo>
                    <a:lnTo>
                      <a:pt x="14" y="1291"/>
                    </a:lnTo>
                    <a:lnTo>
                      <a:pt x="8" y="1241"/>
                    </a:lnTo>
                    <a:lnTo>
                      <a:pt x="4" y="1189"/>
                    </a:lnTo>
                    <a:lnTo>
                      <a:pt x="2" y="1138"/>
                    </a:lnTo>
                    <a:lnTo>
                      <a:pt x="0" y="1086"/>
                    </a:lnTo>
                    <a:lnTo>
                      <a:pt x="0" y="1034"/>
                    </a:lnTo>
                    <a:lnTo>
                      <a:pt x="0" y="980"/>
                    </a:lnTo>
                    <a:lnTo>
                      <a:pt x="2" y="928"/>
                    </a:lnTo>
                    <a:lnTo>
                      <a:pt x="4" y="877"/>
                    </a:lnTo>
                    <a:lnTo>
                      <a:pt x="8" y="825"/>
                    </a:lnTo>
                    <a:lnTo>
                      <a:pt x="14" y="775"/>
                    </a:lnTo>
                    <a:lnTo>
                      <a:pt x="20" y="727"/>
                    </a:lnTo>
                    <a:lnTo>
                      <a:pt x="27" y="679"/>
                    </a:lnTo>
                    <a:lnTo>
                      <a:pt x="35" y="631"/>
                    </a:lnTo>
                    <a:lnTo>
                      <a:pt x="45" y="585"/>
                    </a:lnTo>
                    <a:lnTo>
                      <a:pt x="54" y="541"/>
                    </a:lnTo>
                    <a:lnTo>
                      <a:pt x="66" y="499"/>
                    </a:lnTo>
                    <a:lnTo>
                      <a:pt x="77" y="456"/>
                    </a:lnTo>
                    <a:lnTo>
                      <a:pt x="89" y="416"/>
                    </a:lnTo>
                    <a:lnTo>
                      <a:pt x="102" y="376"/>
                    </a:lnTo>
                    <a:lnTo>
                      <a:pt x="117" y="339"/>
                    </a:lnTo>
                    <a:lnTo>
                      <a:pt x="133" y="303"/>
                    </a:lnTo>
                    <a:lnTo>
                      <a:pt x="148" y="268"/>
                    </a:lnTo>
                    <a:lnTo>
                      <a:pt x="164" y="236"/>
                    </a:lnTo>
                    <a:lnTo>
                      <a:pt x="181" y="205"/>
                    </a:lnTo>
                    <a:lnTo>
                      <a:pt x="200" y="176"/>
                    </a:lnTo>
                    <a:lnTo>
                      <a:pt x="217" y="149"/>
                    </a:lnTo>
                    <a:lnTo>
                      <a:pt x="236" y="124"/>
                    </a:lnTo>
                    <a:lnTo>
                      <a:pt x="256" y="101"/>
                    </a:lnTo>
                    <a:lnTo>
                      <a:pt x="277" y="82"/>
                    </a:lnTo>
                    <a:lnTo>
                      <a:pt x="296" y="63"/>
                    </a:lnTo>
                    <a:lnTo>
                      <a:pt x="317" y="46"/>
                    </a:lnTo>
                    <a:lnTo>
                      <a:pt x="338" y="32"/>
                    </a:lnTo>
                    <a:lnTo>
                      <a:pt x="361" y="21"/>
                    </a:lnTo>
                    <a:lnTo>
                      <a:pt x="382" y="11"/>
                    </a:lnTo>
                    <a:lnTo>
                      <a:pt x="405" y="5"/>
                    </a:lnTo>
                    <a:lnTo>
                      <a:pt x="428" y="2"/>
                    </a:lnTo>
                    <a:lnTo>
                      <a:pt x="451" y="0"/>
                    </a:lnTo>
                    <a:close/>
                  </a:path>
                </a:pathLst>
              </a:custGeom>
              <a:gradFill rotWithShape="0">
                <a:gsLst>
                  <a:gs pos="0">
                    <a:srgbClr val="AB7239"/>
                  </a:gs>
                  <a:gs pos="100000">
                    <a:srgbClr val="634221"/>
                  </a:gs>
                </a:gsLst>
                <a:lin ang="0" scaled="1"/>
              </a:gradFill>
              <a:ln w="9525">
                <a:noFill/>
                <a:round/>
                <a:headEnd/>
                <a:tailEnd/>
              </a:ln>
            </p:spPr>
            <p:txBody>
              <a:bodyPr/>
              <a:lstStyle/>
              <a:p>
                <a:endParaRPr lang="en-US"/>
              </a:p>
            </p:txBody>
          </p:sp>
          <p:sp>
            <p:nvSpPr>
              <p:cNvPr id="43080" name="Freeform 163"/>
              <p:cNvSpPr>
                <a:spLocks noChangeAspect="1"/>
              </p:cNvSpPr>
              <p:nvPr/>
            </p:nvSpPr>
            <p:spPr bwMode="auto">
              <a:xfrm>
                <a:off x="1958" y="1518"/>
                <a:ext cx="317" cy="638"/>
              </a:xfrm>
              <a:custGeom>
                <a:avLst/>
                <a:gdLst>
                  <a:gd name="T0" fmla="*/ 17 w 1027"/>
                  <a:gd name="T1" fmla="*/ 1 h 2066"/>
                  <a:gd name="T2" fmla="*/ 49 w 1027"/>
                  <a:gd name="T3" fmla="*/ 4 h 2066"/>
                  <a:gd name="T4" fmla="*/ 79 w 1027"/>
                  <a:gd name="T5" fmla="*/ 10 h 2066"/>
                  <a:gd name="T6" fmla="*/ 109 w 1027"/>
                  <a:gd name="T7" fmla="*/ 20 h 2066"/>
                  <a:gd name="T8" fmla="*/ 137 w 1027"/>
                  <a:gd name="T9" fmla="*/ 32 h 2066"/>
                  <a:gd name="T10" fmla="*/ 164 w 1027"/>
                  <a:gd name="T11" fmla="*/ 47 h 2066"/>
                  <a:gd name="T12" fmla="*/ 190 w 1027"/>
                  <a:gd name="T13" fmla="*/ 65 h 2066"/>
                  <a:gd name="T14" fmla="*/ 213 w 1027"/>
                  <a:gd name="T15" fmla="*/ 84 h 2066"/>
                  <a:gd name="T16" fmla="*/ 235 w 1027"/>
                  <a:gd name="T17" fmla="*/ 105 h 2066"/>
                  <a:gd name="T18" fmla="*/ 254 w 1027"/>
                  <a:gd name="T19" fmla="*/ 129 h 2066"/>
                  <a:gd name="T20" fmla="*/ 271 w 1027"/>
                  <a:gd name="T21" fmla="*/ 154 h 2066"/>
                  <a:gd name="T22" fmla="*/ 286 w 1027"/>
                  <a:gd name="T23" fmla="*/ 181 h 2066"/>
                  <a:gd name="T24" fmla="*/ 297 w 1027"/>
                  <a:gd name="T25" fmla="*/ 210 h 2066"/>
                  <a:gd name="T26" fmla="*/ 307 w 1027"/>
                  <a:gd name="T27" fmla="*/ 240 h 2066"/>
                  <a:gd name="T28" fmla="*/ 313 w 1027"/>
                  <a:gd name="T29" fmla="*/ 271 h 2066"/>
                  <a:gd name="T30" fmla="*/ 316 w 1027"/>
                  <a:gd name="T31" fmla="*/ 303 h 2066"/>
                  <a:gd name="T32" fmla="*/ 316 w 1027"/>
                  <a:gd name="T33" fmla="*/ 335 h 2066"/>
                  <a:gd name="T34" fmla="*/ 313 w 1027"/>
                  <a:gd name="T35" fmla="*/ 367 h 2066"/>
                  <a:gd name="T36" fmla="*/ 307 w 1027"/>
                  <a:gd name="T37" fmla="*/ 398 h 2066"/>
                  <a:gd name="T38" fmla="*/ 297 w 1027"/>
                  <a:gd name="T39" fmla="*/ 428 h 2066"/>
                  <a:gd name="T40" fmla="*/ 286 w 1027"/>
                  <a:gd name="T41" fmla="*/ 457 h 2066"/>
                  <a:gd name="T42" fmla="*/ 271 w 1027"/>
                  <a:gd name="T43" fmla="*/ 484 h 2066"/>
                  <a:gd name="T44" fmla="*/ 254 w 1027"/>
                  <a:gd name="T45" fmla="*/ 509 h 2066"/>
                  <a:gd name="T46" fmla="*/ 235 w 1027"/>
                  <a:gd name="T47" fmla="*/ 533 h 2066"/>
                  <a:gd name="T48" fmla="*/ 213 w 1027"/>
                  <a:gd name="T49" fmla="*/ 554 h 2066"/>
                  <a:gd name="T50" fmla="*/ 190 w 1027"/>
                  <a:gd name="T51" fmla="*/ 573 h 2066"/>
                  <a:gd name="T52" fmla="*/ 164 w 1027"/>
                  <a:gd name="T53" fmla="*/ 591 h 2066"/>
                  <a:gd name="T54" fmla="*/ 137 w 1027"/>
                  <a:gd name="T55" fmla="*/ 606 h 2066"/>
                  <a:gd name="T56" fmla="*/ 109 w 1027"/>
                  <a:gd name="T57" fmla="*/ 618 h 2066"/>
                  <a:gd name="T58" fmla="*/ 79 w 1027"/>
                  <a:gd name="T59" fmla="*/ 628 h 2066"/>
                  <a:gd name="T60" fmla="*/ 49 w 1027"/>
                  <a:gd name="T61" fmla="*/ 634 h 2066"/>
                  <a:gd name="T62" fmla="*/ 17 w 1027"/>
                  <a:gd name="T63" fmla="*/ 637 h 2066"/>
                  <a:gd name="T64" fmla="*/ 0 w 1027"/>
                  <a:gd name="T65" fmla="*/ 0 h 20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7"/>
                  <a:gd name="T100" fmla="*/ 0 h 2066"/>
                  <a:gd name="T101" fmla="*/ 1027 w 1027"/>
                  <a:gd name="T102" fmla="*/ 2066 h 20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7" h="2066">
                    <a:moveTo>
                      <a:pt x="0" y="0"/>
                    </a:moveTo>
                    <a:lnTo>
                      <a:pt x="54" y="2"/>
                    </a:lnTo>
                    <a:lnTo>
                      <a:pt x="106" y="5"/>
                    </a:lnTo>
                    <a:lnTo>
                      <a:pt x="158" y="13"/>
                    </a:lnTo>
                    <a:lnTo>
                      <a:pt x="207" y="23"/>
                    </a:lnTo>
                    <a:lnTo>
                      <a:pt x="257" y="34"/>
                    </a:lnTo>
                    <a:lnTo>
                      <a:pt x="305" y="48"/>
                    </a:lnTo>
                    <a:lnTo>
                      <a:pt x="353" y="65"/>
                    </a:lnTo>
                    <a:lnTo>
                      <a:pt x="399" y="84"/>
                    </a:lnTo>
                    <a:lnTo>
                      <a:pt x="445" y="103"/>
                    </a:lnTo>
                    <a:lnTo>
                      <a:pt x="489" y="126"/>
                    </a:lnTo>
                    <a:lnTo>
                      <a:pt x="532" y="151"/>
                    </a:lnTo>
                    <a:lnTo>
                      <a:pt x="574" y="178"/>
                    </a:lnTo>
                    <a:lnTo>
                      <a:pt x="614" y="209"/>
                    </a:lnTo>
                    <a:lnTo>
                      <a:pt x="652" y="239"/>
                    </a:lnTo>
                    <a:lnTo>
                      <a:pt x="691" y="272"/>
                    </a:lnTo>
                    <a:lnTo>
                      <a:pt x="725" y="305"/>
                    </a:lnTo>
                    <a:lnTo>
                      <a:pt x="760" y="341"/>
                    </a:lnTo>
                    <a:lnTo>
                      <a:pt x="793" y="380"/>
                    </a:lnTo>
                    <a:lnTo>
                      <a:pt x="823" y="418"/>
                    </a:lnTo>
                    <a:lnTo>
                      <a:pt x="852" y="458"/>
                    </a:lnTo>
                    <a:lnTo>
                      <a:pt x="877" y="500"/>
                    </a:lnTo>
                    <a:lnTo>
                      <a:pt x="902" y="543"/>
                    </a:lnTo>
                    <a:lnTo>
                      <a:pt x="925" y="587"/>
                    </a:lnTo>
                    <a:lnTo>
                      <a:pt x="946" y="633"/>
                    </a:lnTo>
                    <a:lnTo>
                      <a:pt x="963" y="679"/>
                    </a:lnTo>
                    <a:lnTo>
                      <a:pt x="981" y="727"/>
                    </a:lnTo>
                    <a:lnTo>
                      <a:pt x="994" y="777"/>
                    </a:lnTo>
                    <a:lnTo>
                      <a:pt x="1005" y="827"/>
                    </a:lnTo>
                    <a:lnTo>
                      <a:pt x="1015" y="877"/>
                    </a:lnTo>
                    <a:lnTo>
                      <a:pt x="1021" y="928"/>
                    </a:lnTo>
                    <a:lnTo>
                      <a:pt x="1025" y="980"/>
                    </a:lnTo>
                    <a:lnTo>
                      <a:pt x="1027" y="1034"/>
                    </a:lnTo>
                    <a:lnTo>
                      <a:pt x="1025" y="1086"/>
                    </a:lnTo>
                    <a:lnTo>
                      <a:pt x="1021" y="1138"/>
                    </a:lnTo>
                    <a:lnTo>
                      <a:pt x="1015" y="1189"/>
                    </a:lnTo>
                    <a:lnTo>
                      <a:pt x="1005" y="1239"/>
                    </a:lnTo>
                    <a:lnTo>
                      <a:pt x="994" y="1289"/>
                    </a:lnTo>
                    <a:lnTo>
                      <a:pt x="981" y="1339"/>
                    </a:lnTo>
                    <a:lnTo>
                      <a:pt x="963" y="1387"/>
                    </a:lnTo>
                    <a:lnTo>
                      <a:pt x="946" y="1433"/>
                    </a:lnTo>
                    <a:lnTo>
                      <a:pt x="925" y="1479"/>
                    </a:lnTo>
                    <a:lnTo>
                      <a:pt x="902" y="1523"/>
                    </a:lnTo>
                    <a:lnTo>
                      <a:pt x="877" y="1566"/>
                    </a:lnTo>
                    <a:lnTo>
                      <a:pt x="852" y="1608"/>
                    </a:lnTo>
                    <a:lnTo>
                      <a:pt x="823" y="1648"/>
                    </a:lnTo>
                    <a:lnTo>
                      <a:pt x="793" y="1686"/>
                    </a:lnTo>
                    <a:lnTo>
                      <a:pt x="760" y="1725"/>
                    </a:lnTo>
                    <a:lnTo>
                      <a:pt x="725" y="1761"/>
                    </a:lnTo>
                    <a:lnTo>
                      <a:pt x="691" y="1794"/>
                    </a:lnTo>
                    <a:lnTo>
                      <a:pt x="652" y="1827"/>
                    </a:lnTo>
                    <a:lnTo>
                      <a:pt x="614" y="1857"/>
                    </a:lnTo>
                    <a:lnTo>
                      <a:pt x="574" y="1888"/>
                    </a:lnTo>
                    <a:lnTo>
                      <a:pt x="532" y="1915"/>
                    </a:lnTo>
                    <a:lnTo>
                      <a:pt x="489" y="1940"/>
                    </a:lnTo>
                    <a:lnTo>
                      <a:pt x="445" y="1963"/>
                    </a:lnTo>
                    <a:lnTo>
                      <a:pt x="399" y="1982"/>
                    </a:lnTo>
                    <a:lnTo>
                      <a:pt x="353" y="2001"/>
                    </a:lnTo>
                    <a:lnTo>
                      <a:pt x="305" y="2018"/>
                    </a:lnTo>
                    <a:lnTo>
                      <a:pt x="257" y="2032"/>
                    </a:lnTo>
                    <a:lnTo>
                      <a:pt x="207" y="2043"/>
                    </a:lnTo>
                    <a:lnTo>
                      <a:pt x="158" y="2053"/>
                    </a:lnTo>
                    <a:lnTo>
                      <a:pt x="106" y="2061"/>
                    </a:lnTo>
                    <a:lnTo>
                      <a:pt x="54" y="2064"/>
                    </a:lnTo>
                    <a:lnTo>
                      <a:pt x="0" y="2066"/>
                    </a:lnTo>
                    <a:lnTo>
                      <a:pt x="0" y="0"/>
                    </a:lnTo>
                    <a:close/>
                  </a:path>
                </a:pathLst>
              </a:custGeom>
              <a:gradFill rotWithShape="0">
                <a:gsLst>
                  <a:gs pos="0">
                    <a:srgbClr val="8F5F2F"/>
                  </a:gs>
                  <a:gs pos="100000">
                    <a:srgbClr val="CC9900"/>
                  </a:gs>
                </a:gsLst>
                <a:lin ang="0" scaled="1"/>
              </a:gradFill>
              <a:ln w="9525">
                <a:noFill/>
                <a:round/>
                <a:headEnd/>
                <a:tailEnd/>
              </a:ln>
            </p:spPr>
            <p:txBody>
              <a:bodyPr/>
              <a:lstStyle/>
              <a:p>
                <a:endParaRPr lang="en-US"/>
              </a:p>
            </p:txBody>
          </p:sp>
        </p:grpSp>
        <p:sp>
          <p:nvSpPr>
            <p:cNvPr id="88228" name="Text Box 164"/>
            <p:cNvSpPr txBox="1">
              <a:spLocks noChangeAspect="1" noChangeArrowheads="1"/>
            </p:cNvSpPr>
            <p:nvPr/>
          </p:nvSpPr>
          <p:spPr bwMode="auto">
            <a:xfrm>
              <a:off x="633" y="582"/>
              <a:ext cx="1611" cy="312"/>
            </a:xfrm>
            <a:prstGeom prst="rect">
              <a:avLst/>
            </a:prstGeom>
            <a:noFill/>
            <a:ln w="9525">
              <a:noFill/>
              <a:miter lim="800000"/>
              <a:headEnd/>
              <a:tailEnd/>
            </a:ln>
            <a:effectLst/>
          </p:spPr>
          <p:txBody>
            <a:bodyPr wrap="none" anchor="b">
              <a:spAutoFit/>
            </a:bodyPr>
            <a:lstStyle/>
            <a:p>
              <a:pPr algn="ctr" fontAlgn="auto">
                <a:spcBef>
                  <a:spcPts val="0"/>
                </a:spcBef>
                <a:spcAft>
                  <a:spcPts val="0"/>
                </a:spcAft>
                <a:defRPr/>
              </a:pPr>
              <a:r>
                <a:rPr lang="en-US" sz="2300">
                  <a:solidFill>
                    <a:srgbClr val="FFCC99"/>
                  </a:solidFill>
                  <a:effectLst>
                    <a:outerShdw blurRad="38100" dist="38100" dir="2700000" algn="tl">
                      <a:srgbClr val="000000"/>
                    </a:outerShdw>
                  </a:effectLst>
                  <a:latin typeface="Verdana" pitchFamily="34" charset="0"/>
                  <a:cs typeface="+mn-cs"/>
                </a:rPr>
                <a:t>Particle Shape</a:t>
              </a:r>
            </a:p>
          </p:txBody>
        </p:sp>
        <p:sp>
          <p:nvSpPr>
            <p:cNvPr id="88229" name="Text Box 165"/>
            <p:cNvSpPr txBox="1">
              <a:spLocks noChangeAspect="1" noChangeArrowheads="1"/>
            </p:cNvSpPr>
            <p:nvPr/>
          </p:nvSpPr>
          <p:spPr bwMode="auto">
            <a:xfrm>
              <a:off x="1395" y="981"/>
              <a:ext cx="1049" cy="31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300">
                  <a:effectLst>
                    <a:outerShdw blurRad="38100" dist="38100" dir="2700000" algn="tl">
                      <a:srgbClr val="000000"/>
                    </a:outerShdw>
                  </a:effectLst>
                  <a:latin typeface="Verdana" pitchFamily="34" charset="0"/>
                  <a:cs typeface="+mn-cs"/>
                </a:rPr>
                <a:t>Discoidal</a:t>
              </a:r>
            </a:p>
          </p:txBody>
        </p:sp>
        <p:sp>
          <p:nvSpPr>
            <p:cNvPr id="88230" name="Text Box 166"/>
            <p:cNvSpPr txBox="1">
              <a:spLocks noChangeAspect="1" noChangeArrowheads="1"/>
            </p:cNvSpPr>
            <p:nvPr/>
          </p:nvSpPr>
          <p:spPr bwMode="auto">
            <a:xfrm>
              <a:off x="442" y="1791"/>
              <a:ext cx="1084" cy="31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300">
                  <a:effectLst>
                    <a:outerShdw blurRad="38100" dist="38100" dir="2700000" algn="tl">
                      <a:srgbClr val="000000"/>
                    </a:outerShdw>
                  </a:effectLst>
                  <a:latin typeface="Verdana" pitchFamily="34" charset="0"/>
                  <a:cs typeface="+mn-cs"/>
                </a:rPr>
                <a:t>Spherical</a:t>
              </a:r>
            </a:p>
          </p:txBody>
        </p:sp>
        <p:sp>
          <p:nvSpPr>
            <p:cNvPr id="43027" name="AutoShape 167"/>
            <p:cNvSpPr>
              <a:spLocks noChangeAspect="1" noChangeArrowheads="1"/>
            </p:cNvSpPr>
            <p:nvPr/>
          </p:nvSpPr>
          <p:spPr bwMode="auto">
            <a:xfrm>
              <a:off x="4107" y="2618"/>
              <a:ext cx="1992" cy="794"/>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lstStyle/>
            <a:p>
              <a:endParaRPr lang="en-US">
                <a:latin typeface="Trebuchet MS" pitchFamily="34" charset="0"/>
              </a:endParaRPr>
            </a:p>
          </p:txBody>
        </p:sp>
        <p:sp>
          <p:nvSpPr>
            <p:cNvPr id="88232" name="Text Box 168"/>
            <p:cNvSpPr txBox="1">
              <a:spLocks noChangeAspect="1" noChangeArrowheads="1"/>
            </p:cNvSpPr>
            <p:nvPr/>
          </p:nvSpPr>
          <p:spPr bwMode="auto">
            <a:xfrm>
              <a:off x="4113" y="2590"/>
              <a:ext cx="1965" cy="312"/>
            </a:xfrm>
            <a:prstGeom prst="rect">
              <a:avLst/>
            </a:prstGeom>
            <a:noFill/>
            <a:ln w="9525">
              <a:noFill/>
              <a:miter lim="800000"/>
              <a:headEnd/>
              <a:tailEnd/>
            </a:ln>
            <a:effectLst/>
          </p:spPr>
          <p:txBody>
            <a:bodyPr wrap="none" anchor="b">
              <a:spAutoFit/>
            </a:bodyPr>
            <a:lstStyle/>
            <a:p>
              <a:pPr algn="ctr" fontAlgn="auto">
                <a:spcBef>
                  <a:spcPts val="0"/>
                </a:spcBef>
                <a:spcAft>
                  <a:spcPts val="0"/>
                </a:spcAft>
                <a:defRPr/>
              </a:pPr>
              <a:r>
                <a:rPr lang="en-US" sz="2300">
                  <a:solidFill>
                    <a:srgbClr val="FFCC99"/>
                  </a:solidFill>
                  <a:effectLst>
                    <a:outerShdw blurRad="38100" dist="38100" dir="2700000" algn="tl">
                      <a:srgbClr val="000000"/>
                    </a:outerShdw>
                  </a:effectLst>
                  <a:latin typeface="Verdana" pitchFamily="34" charset="0"/>
                  <a:cs typeface="+mn-cs"/>
                </a:rPr>
                <a:t>Lipid Composition</a:t>
              </a:r>
            </a:p>
          </p:txBody>
        </p:sp>
        <p:sp>
          <p:nvSpPr>
            <p:cNvPr id="88233" name="Text Box 169"/>
            <p:cNvSpPr txBox="1">
              <a:spLocks noChangeAspect="1" noChangeArrowheads="1"/>
            </p:cNvSpPr>
            <p:nvPr/>
          </p:nvSpPr>
          <p:spPr bwMode="auto">
            <a:xfrm>
              <a:off x="4266" y="2999"/>
              <a:ext cx="1679" cy="312"/>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300">
                  <a:effectLst>
                    <a:outerShdw blurRad="38100" dist="38100" dir="2700000" algn="tl">
                      <a:srgbClr val="000000"/>
                    </a:outerShdw>
                  </a:effectLst>
                  <a:latin typeface="Verdana" pitchFamily="34" charset="0"/>
                  <a:cs typeface="+mn-cs"/>
                </a:rPr>
                <a:t>TG, CE, and PL</a:t>
              </a:r>
            </a:p>
          </p:txBody>
        </p:sp>
        <p:sp>
          <p:nvSpPr>
            <p:cNvPr id="88234" name="Text Box 170"/>
            <p:cNvSpPr txBox="1">
              <a:spLocks noChangeAspect="1" noChangeArrowheads="1"/>
            </p:cNvSpPr>
            <p:nvPr/>
          </p:nvSpPr>
          <p:spPr bwMode="auto">
            <a:xfrm>
              <a:off x="1395" y="2590"/>
              <a:ext cx="1393" cy="312"/>
            </a:xfrm>
            <a:prstGeom prst="rect">
              <a:avLst/>
            </a:prstGeom>
            <a:noFill/>
            <a:ln w="9525">
              <a:noFill/>
              <a:miter lim="800000"/>
              <a:headEnd/>
              <a:tailEnd/>
            </a:ln>
            <a:effectLst/>
          </p:spPr>
          <p:txBody>
            <a:bodyPr wrap="none" anchor="b">
              <a:spAutoFit/>
            </a:bodyPr>
            <a:lstStyle/>
            <a:p>
              <a:pPr algn="ctr" fontAlgn="auto">
                <a:spcBef>
                  <a:spcPts val="0"/>
                </a:spcBef>
                <a:spcAft>
                  <a:spcPts val="0"/>
                </a:spcAft>
                <a:defRPr/>
              </a:pPr>
              <a:r>
                <a:rPr lang="en-US" sz="2300">
                  <a:solidFill>
                    <a:srgbClr val="FFCC99"/>
                  </a:solidFill>
                  <a:effectLst>
                    <a:outerShdw blurRad="38100" dist="38100" dir="2700000" algn="tl">
                      <a:srgbClr val="000000"/>
                    </a:outerShdw>
                  </a:effectLst>
                  <a:latin typeface="Verdana" pitchFamily="34" charset="0"/>
                  <a:cs typeface="+mn-cs"/>
                </a:rPr>
                <a:t>Particle Size</a:t>
              </a:r>
            </a:p>
          </p:txBody>
        </p:sp>
        <p:grpSp>
          <p:nvGrpSpPr>
            <p:cNvPr id="43031" name="Group 171"/>
            <p:cNvGrpSpPr>
              <a:grpSpLocks noChangeAspect="1"/>
            </p:cNvGrpSpPr>
            <p:nvPr/>
          </p:nvGrpSpPr>
          <p:grpSpPr bwMode="auto">
            <a:xfrm>
              <a:off x="453" y="2927"/>
              <a:ext cx="614" cy="565"/>
              <a:chOff x="519" y="3207"/>
              <a:chExt cx="614" cy="565"/>
            </a:xfrm>
          </p:grpSpPr>
          <p:sp>
            <p:nvSpPr>
              <p:cNvPr id="43072" name="Oval 172"/>
              <p:cNvSpPr>
                <a:spLocks noChangeAspect="1" noChangeArrowheads="1"/>
              </p:cNvSpPr>
              <p:nvPr/>
            </p:nvSpPr>
            <p:spPr bwMode="auto">
              <a:xfrm>
                <a:off x="519" y="3614"/>
                <a:ext cx="610" cy="158"/>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73" name="Oval 173"/>
              <p:cNvSpPr>
                <a:spLocks noChangeAspect="1" noChangeArrowheads="1"/>
              </p:cNvSpPr>
              <p:nvPr/>
            </p:nvSpPr>
            <p:spPr bwMode="auto">
              <a:xfrm>
                <a:off x="520" y="3207"/>
                <a:ext cx="613" cy="553"/>
              </a:xfrm>
              <a:prstGeom prst="ellipse">
                <a:avLst/>
              </a:prstGeom>
              <a:gradFill rotWithShape="0">
                <a:gsLst>
                  <a:gs pos="0">
                    <a:srgbClr val="C0FEF9"/>
                  </a:gs>
                  <a:gs pos="100000">
                    <a:srgbClr val="5D7C79"/>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grpSp>
        <p:grpSp>
          <p:nvGrpSpPr>
            <p:cNvPr id="43032" name="Group 174"/>
            <p:cNvGrpSpPr>
              <a:grpSpLocks noChangeAspect="1"/>
            </p:cNvGrpSpPr>
            <p:nvPr/>
          </p:nvGrpSpPr>
          <p:grpSpPr bwMode="auto">
            <a:xfrm>
              <a:off x="1189" y="3001"/>
              <a:ext cx="610" cy="484"/>
              <a:chOff x="1210" y="3281"/>
              <a:chExt cx="610" cy="484"/>
            </a:xfrm>
          </p:grpSpPr>
          <p:sp>
            <p:nvSpPr>
              <p:cNvPr id="43068" name="Oval 175"/>
              <p:cNvSpPr>
                <a:spLocks noChangeAspect="1" noChangeArrowheads="1"/>
              </p:cNvSpPr>
              <p:nvPr/>
            </p:nvSpPr>
            <p:spPr bwMode="auto">
              <a:xfrm>
                <a:off x="1364" y="3681"/>
                <a:ext cx="456" cy="84"/>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69" name="Oval 176"/>
              <p:cNvSpPr>
                <a:spLocks noChangeAspect="1" noChangeArrowheads="1"/>
              </p:cNvSpPr>
              <p:nvPr/>
            </p:nvSpPr>
            <p:spPr bwMode="auto">
              <a:xfrm>
                <a:off x="1210" y="3564"/>
                <a:ext cx="376" cy="96"/>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70" name="Oval 177"/>
              <p:cNvSpPr>
                <a:spLocks noChangeAspect="1" noChangeArrowheads="1"/>
              </p:cNvSpPr>
              <p:nvPr/>
            </p:nvSpPr>
            <p:spPr bwMode="auto">
              <a:xfrm>
                <a:off x="1233" y="3281"/>
                <a:ext cx="398" cy="359"/>
              </a:xfrm>
              <a:prstGeom prst="ellipse">
                <a:avLst/>
              </a:prstGeom>
              <a:gradFill rotWithShape="0">
                <a:gsLst>
                  <a:gs pos="0">
                    <a:srgbClr val="C0FEF9"/>
                  </a:gs>
                  <a:gs pos="100000">
                    <a:srgbClr val="4B646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71" name="Oval 178"/>
              <p:cNvSpPr>
                <a:spLocks noChangeAspect="1" noChangeArrowheads="1"/>
              </p:cNvSpPr>
              <p:nvPr/>
            </p:nvSpPr>
            <p:spPr bwMode="auto">
              <a:xfrm>
                <a:off x="1379" y="3381"/>
                <a:ext cx="422" cy="381"/>
              </a:xfrm>
              <a:prstGeom prst="ellipse">
                <a:avLst/>
              </a:prstGeom>
              <a:gradFill rotWithShape="0">
                <a:gsLst>
                  <a:gs pos="0">
                    <a:srgbClr val="C0FEF9"/>
                  </a:gs>
                  <a:gs pos="100000">
                    <a:srgbClr val="5D7C79"/>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grpSp>
        <p:grpSp>
          <p:nvGrpSpPr>
            <p:cNvPr id="43033" name="Group 179"/>
            <p:cNvGrpSpPr>
              <a:grpSpLocks noChangeAspect="1"/>
            </p:cNvGrpSpPr>
            <p:nvPr/>
          </p:nvGrpSpPr>
          <p:grpSpPr bwMode="auto">
            <a:xfrm>
              <a:off x="1951" y="3093"/>
              <a:ext cx="528" cy="401"/>
              <a:chOff x="1992" y="3373"/>
              <a:chExt cx="528" cy="401"/>
            </a:xfrm>
          </p:grpSpPr>
          <p:sp>
            <p:nvSpPr>
              <p:cNvPr id="43062" name="Oval 180"/>
              <p:cNvSpPr>
                <a:spLocks noChangeAspect="1" noChangeArrowheads="1"/>
              </p:cNvSpPr>
              <p:nvPr/>
            </p:nvSpPr>
            <p:spPr bwMode="auto">
              <a:xfrm>
                <a:off x="2262" y="3545"/>
                <a:ext cx="244" cy="84"/>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63" name="Oval 181"/>
              <p:cNvSpPr>
                <a:spLocks noChangeAspect="1" noChangeArrowheads="1"/>
              </p:cNvSpPr>
              <p:nvPr/>
            </p:nvSpPr>
            <p:spPr bwMode="auto">
              <a:xfrm>
                <a:off x="2256" y="3373"/>
                <a:ext cx="264" cy="239"/>
              </a:xfrm>
              <a:prstGeom prst="ellipse">
                <a:avLst/>
              </a:prstGeom>
              <a:gradFill rotWithShape="0">
                <a:gsLst>
                  <a:gs pos="0">
                    <a:srgbClr val="9FFDF6"/>
                  </a:gs>
                  <a:gs pos="100000">
                    <a:srgbClr val="35545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64" name="Oval 182"/>
              <p:cNvSpPr>
                <a:spLocks noChangeAspect="1" noChangeArrowheads="1"/>
              </p:cNvSpPr>
              <p:nvPr/>
            </p:nvSpPr>
            <p:spPr bwMode="auto">
              <a:xfrm>
                <a:off x="1995" y="3618"/>
                <a:ext cx="305" cy="89"/>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65" name="Oval 183"/>
              <p:cNvSpPr>
                <a:spLocks noChangeAspect="1" noChangeArrowheads="1"/>
              </p:cNvSpPr>
              <p:nvPr/>
            </p:nvSpPr>
            <p:spPr bwMode="auto">
              <a:xfrm>
                <a:off x="2123" y="3685"/>
                <a:ext cx="350" cy="89"/>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66" name="Oval 184"/>
              <p:cNvSpPr>
                <a:spLocks noChangeAspect="1" noChangeArrowheads="1"/>
              </p:cNvSpPr>
              <p:nvPr/>
            </p:nvSpPr>
            <p:spPr bwMode="auto">
              <a:xfrm>
                <a:off x="1992" y="3410"/>
                <a:ext cx="311" cy="282"/>
              </a:xfrm>
              <a:prstGeom prst="ellipse">
                <a:avLst/>
              </a:prstGeom>
              <a:gradFill rotWithShape="0">
                <a:gsLst>
                  <a:gs pos="0">
                    <a:srgbClr val="C0FEF9"/>
                  </a:gs>
                  <a:gs pos="100000">
                    <a:srgbClr val="4B646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67" name="Oval 185"/>
              <p:cNvSpPr>
                <a:spLocks noChangeAspect="1" noChangeArrowheads="1"/>
              </p:cNvSpPr>
              <p:nvPr/>
            </p:nvSpPr>
            <p:spPr bwMode="auto">
              <a:xfrm>
                <a:off x="2135" y="3474"/>
                <a:ext cx="324" cy="293"/>
              </a:xfrm>
              <a:prstGeom prst="ellipse">
                <a:avLst/>
              </a:prstGeom>
              <a:gradFill rotWithShape="0">
                <a:gsLst>
                  <a:gs pos="0">
                    <a:srgbClr val="C0FEF9"/>
                  </a:gs>
                  <a:gs pos="100000">
                    <a:srgbClr val="5D7C79"/>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grpSp>
        <p:grpSp>
          <p:nvGrpSpPr>
            <p:cNvPr id="43034" name="Group 186"/>
            <p:cNvGrpSpPr>
              <a:grpSpLocks noChangeAspect="1"/>
            </p:cNvGrpSpPr>
            <p:nvPr/>
          </p:nvGrpSpPr>
          <p:grpSpPr bwMode="auto">
            <a:xfrm>
              <a:off x="2711" y="3139"/>
              <a:ext cx="414" cy="355"/>
              <a:chOff x="2658" y="3321"/>
              <a:chExt cx="528" cy="453"/>
            </a:xfrm>
          </p:grpSpPr>
          <p:sp>
            <p:nvSpPr>
              <p:cNvPr id="43055" name="Oval 187"/>
              <p:cNvSpPr>
                <a:spLocks noChangeAspect="1" noChangeArrowheads="1"/>
              </p:cNvSpPr>
              <p:nvPr/>
            </p:nvSpPr>
            <p:spPr bwMode="auto">
              <a:xfrm>
                <a:off x="2790" y="3321"/>
                <a:ext cx="222" cy="201"/>
              </a:xfrm>
              <a:prstGeom prst="ellipse">
                <a:avLst/>
              </a:prstGeom>
              <a:gradFill rotWithShape="0">
                <a:gsLst>
                  <a:gs pos="0">
                    <a:srgbClr val="9FFDF6"/>
                  </a:gs>
                  <a:gs pos="100000">
                    <a:srgbClr val="35545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56" name="Oval 188"/>
              <p:cNvSpPr>
                <a:spLocks noChangeAspect="1" noChangeArrowheads="1"/>
              </p:cNvSpPr>
              <p:nvPr/>
            </p:nvSpPr>
            <p:spPr bwMode="auto">
              <a:xfrm>
                <a:off x="2928" y="3545"/>
                <a:ext cx="244" cy="84"/>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57" name="Oval 189"/>
              <p:cNvSpPr>
                <a:spLocks noChangeAspect="1" noChangeArrowheads="1"/>
              </p:cNvSpPr>
              <p:nvPr/>
            </p:nvSpPr>
            <p:spPr bwMode="auto">
              <a:xfrm>
                <a:off x="2922" y="3373"/>
                <a:ext cx="264" cy="239"/>
              </a:xfrm>
              <a:prstGeom prst="ellipse">
                <a:avLst/>
              </a:prstGeom>
              <a:gradFill rotWithShape="0">
                <a:gsLst>
                  <a:gs pos="0">
                    <a:srgbClr val="9FFDF6"/>
                  </a:gs>
                  <a:gs pos="100000">
                    <a:srgbClr val="35545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58" name="Oval 190"/>
              <p:cNvSpPr>
                <a:spLocks noChangeAspect="1" noChangeArrowheads="1"/>
              </p:cNvSpPr>
              <p:nvPr/>
            </p:nvSpPr>
            <p:spPr bwMode="auto">
              <a:xfrm>
                <a:off x="2661" y="3618"/>
                <a:ext cx="305" cy="89"/>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59" name="Oval 191"/>
              <p:cNvSpPr>
                <a:spLocks noChangeAspect="1" noChangeArrowheads="1"/>
              </p:cNvSpPr>
              <p:nvPr/>
            </p:nvSpPr>
            <p:spPr bwMode="auto">
              <a:xfrm>
                <a:off x="2789" y="3685"/>
                <a:ext cx="350" cy="89"/>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60" name="Oval 192"/>
              <p:cNvSpPr>
                <a:spLocks noChangeAspect="1" noChangeArrowheads="1"/>
              </p:cNvSpPr>
              <p:nvPr/>
            </p:nvSpPr>
            <p:spPr bwMode="auto">
              <a:xfrm>
                <a:off x="2658" y="3410"/>
                <a:ext cx="311" cy="282"/>
              </a:xfrm>
              <a:prstGeom prst="ellipse">
                <a:avLst/>
              </a:prstGeom>
              <a:gradFill rotWithShape="0">
                <a:gsLst>
                  <a:gs pos="0">
                    <a:srgbClr val="C0FEF9"/>
                  </a:gs>
                  <a:gs pos="100000">
                    <a:srgbClr val="4B646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61" name="Oval 193"/>
              <p:cNvSpPr>
                <a:spLocks noChangeAspect="1" noChangeArrowheads="1"/>
              </p:cNvSpPr>
              <p:nvPr/>
            </p:nvSpPr>
            <p:spPr bwMode="auto">
              <a:xfrm>
                <a:off x="2801" y="3474"/>
                <a:ext cx="324" cy="293"/>
              </a:xfrm>
              <a:prstGeom prst="ellipse">
                <a:avLst/>
              </a:prstGeom>
              <a:gradFill rotWithShape="0">
                <a:gsLst>
                  <a:gs pos="0">
                    <a:srgbClr val="C0FEF9"/>
                  </a:gs>
                  <a:gs pos="100000">
                    <a:srgbClr val="5D7C79"/>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grpSp>
        <p:grpSp>
          <p:nvGrpSpPr>
            <p:cNvPr id="43035" name="Group 194"/>
            <p:cNvGrpSpPr>
              <a:grpSpLocks noChangeAspect="1"/>
            </p:cNvGrpSpPr>
            <p:nvPr/>
          </p:nvGrpSpPr>
          <p:grpSpPr bwMode="auto">
            <a:xfrm>
              <a:off x="3401" y="3230"/>
              <a:ext cx="280" cy="258"/>
              <a:chOff x="3216" y="3486"/>
              <a:chExt cx="306" cy="282"/>
            </a:xfrm>
          </p:grpSpPr>
          <p:sp>
            <p:nvSpPr>
              <p:cNvPr id="43047" name="Oval 195"/>
              <p:cNvSpPr>
                <a:spLocks noChangeAspect="1" noChangeArrowheads="1"/>
              </p:cNvSpPr>
              <p:nvPr/>
            </p:nvSpPr>
            <p:spPr bwMode="auto">
              <a:xfrm>
                <a:off x="3347" y="3486"/>
                <a:ext cx="110" cy="100"/>
              </a:xfrm>
              <a:prstGeom prst="ellipse">
                <a:avLst/>
              </a:prstGeom>
              <a:gradFill rotWithShape="0">
                <a:gsLst>
                  <a:gs pos="0">
                    <a:srgbClr val="9FFDF6"/>
                  </a:gs>
                  <a:gs pos="100000">
                    <a:srgbClr val="35545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48" name="Oval 196"/>
              <p:cNvSpPr>
                <a:spLocks noChangeAspect="1" noChangeArrowheads="1"/>
              </p:cNvSpPr>
              <p:nvPr/>
            </p:nvSpPr>
            <p:spPr bwMode="auto">
              <a:xfrm>
                <a:off x="3239" y="3506"/>
                <a:ext cx="128" cy="116"/>
              </a:xfrm>
              <a:prstGeom prst="ellipse">
                <a:avLst/>
              </a:prstGeom>
              <a:gradFill rotWithShape="0">
                <a:gsLst>
                  <a:gs pos="0">
                    <a:srgbClr val="9FFDF6"/>
                  </a:gs>
                  <a:gs pos="100000">
                    <a:srgbClr val="35545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49" name="Oval 197"/>
              <p:cNvSpPr>
                <a:spLocks noChangeAspect="1" noChangeArrowheads="1"/>
              </p:cNvSpPr>
              <p:nvPr/>
            </p:nvSpPr>
            <p:spPr bwMode="auto">
              <a:xfrm>
                <a:off x="3372" y="3636"/>
                <a:ext cx="142" cy="48"/>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50" name="Oval 198"/>
              <p:cNvSpPr>
                <a:spLocks noChangeAspect="1" noChangeArrowheads="1"/>
              </p:cNvSpPr>
              <p:nvPr/>
            </p:nvSpPr>
            <p:spPr bwMode="auto">
              <a:xfrm>
                <a:off x="3369" y="3536"/>
                <a:ext cx="153" cy="138"/>
              </a:xfrm>
              <a:prstGeom prst="ellipse">
                <a:avLst/>
              </a:prstGeom>
              <a:gradFill rotWithShape="0">
                <a:gsLst>
                  <a:gs pos="0">
                    <a:srgbClr val="9FFDF6"/>
                  </a:gs>
                  <a:gs pos="100000">
                    <a:srgbClr val="35545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51" name="Oval 199"/>
              <p:cNvSpPr>
                <a:spLocks noChangeAspect="1" noChangeArrowheads="1"/>
              </p:cNvSpPr>
              <p:nvPr/>
            </p:nvSpPr>
            <p:spPr bwMode="auto">
              <a:xfrm>
                <a:off x="3218" y="3678"/>
                <a:ext cx="177" cy="51"/>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52" name="Oval 200"/>
              <p:cNvSpPr>
                <a:spLocks noChangeAspect="1" noChangeArrowheads="1"/>
              </p:cNvSpPr>
              <p:nvPr/>
            </p:nvSpPr>
            <p:spPr bwMode="auto">
              <a:xfrm>
                <a:off x="3292" y="3717"/>
                <a:ext cx="203" cy="51"/>
              </a:xfrm>
              <a:prstGeom prst="ellipse">
                <a:avLst/>
              </a:prstGeom>
              <a:solidFill>
                <a:srgbClr val="002E8A"/>
              </a:solidFill>
              <a:ln w="9525">
                <a:noFill/>
                <a:round/>
                <a:headEnd/>
                <a:tailEnd/>
              </a:ln>
            </p:spPr>
            <p:txBody>
              <a:bodyPr wrap="none" anchor="ctr"/>
              <a:lstStyle/>
              <a:p>
                <a:endParaRPr lang="en-US">
                  <a:latin typeface="Trebuchet MS" pitchFamily="34" charset="0"/>
                </a:endParaRPr>
              </a:p>
            </p:txBody>
          </p:sp>
          <p:sp>
            <p:nvSpPr>
              <p:cNvPr id="43053" name="Oval 201"/>
              <p:cNvSpPr>
                <a:spLocks noChangeAspect="1" noChangeArrowheads="1"/>
              </p:cNvSpPr>
              <p:nvPr/>
            </p:nvSpPr>
            <p:spPr bwMode="auto">
              <a:xfrm>
                <a:off x="3216" y="3557"/>
                <a:ext cx="180" cy="164"/>
              </a:xfrm>
              <a:prstGeom prst="ellipse">
                <a:avLst/>
              </a:prstGeom>
              <a:gradFill rotWithShape="0">
                <a:gsLst>
                  <a:gs pos="0">
                    <a:srgbClr val="C0FEF9"/>
                  </a:gs>
                  <a:gs pos="100000">
                    <a:srgbClr val="4B6462"/>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sp>
            <p:nvSpPr>
              <p:cNvPr id="43054" name="Oval 202"/>
              <p:cNvSpPr>
                <a:spLocks noChangeAspect="1" noChangeArrowheads="1"/>
              </p:cNvSpPr>
              <p:nvPr/>
            </p:nvSpPr>
            <p:spPr bwMode="auto">
              <a:xfrm>
                <a:off x="3299" y="3594"/>
                <a:ext cx="188" cy="170"/>
              </a:xfrm>
              <a:prstGeom prst="ellipse">
                <a:avLst/>
              </a:prstGeom>
              <a:gradFill rotWithShape="0">
                <a:gsLst>
                  <a:gs pos="0">
                    <a:srgbClr val="C0FEF9"/>
                  </a:gs>
                  <a:gs pos="100000">
                    <a:srgbClr val="5D7C79"/>
                  </a:gs>
                </a:gsLst>
                <a:path path="shape">
                  <a:fillToRect l="50000" t="50000" r="50000" b="50000"/>
                </a:path>
              </a:gradFill>
              <a:ln w="12700">
                <a:solidFill>
                  <a:srgbClr val="5F5F5F"/>
                </a:solidFill>
                <a:round/>
                <a:headEnd/>
                <a:tailEnd/>
              </a:ln>
            </p:spPr>
            <p:txBody>
              <a:bodyPr wrap="none" anchor="ctr"/>
              <a:lstStyle/>
              <a:p>
                <a:endParaRPr lang="en-US">
                  <a:latin typeface="Trebuchet MS" pitchFamily="34" charset="0"/>
                </a:endParaRPr>
              </a:p>
            </p:txBody>
          </p:sp>
        </p:grpSp>
        <p:sp>
          <p:nvSpPr>
            <p:cNvPr id="88267" name="Text Box 203"/>
            <p:cNvSpPr txBox="1">
              <a:spLocks noChangeAspect="1" noChangeArrowheads="1"/>
            </p:cNvSpPr>
            <p:nvPr/>
          </p:nvSpPr>
          <p:spPr bwMode="auto">
            <a:xfrm>
              <a:off x="405" y="3523"/>
              <a:ext cx="700"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100">
                  <a:effectLst>
                    <a:outerShdw blurRad="38100" dist="38100" dir="2700000" algn="tl">
                      <a:srgbClr val="000000"/>
                    </a:outerShdw>
                  </a:effectLst>
                  <a:latin typeface="Verdana" pitchFamily="34" charset="0"/>
                  <a:cs typeface="+mn-cs"/>
                </a:rPr>
                <a:t>HDL</a:t>
              </a:r>
              <a:r>
                <a:rPr lang="en-US" sz="2400" baseline="-25000">
                  <a:effectLst>
                    <a:outerShdw blurRad="38100" dist="38100" dir="2700000" algn="tl">
                      <a:srgbClr val="000000"/>
                    </a:outerShdw>
                  </a:effectLst>
                  <a:latin typeface="Verdana" pitchFamily="34" charset="0"/>
                  <a:cs typeface="+mn-cs"/>
                </a:rPr>
                <a:t>2b</a:t>
              </a:r>
            </a:p>
          </p:txBody>
        </p:sp>
        <p:sp>
          <p:nvSpPr>
            <p:cNvPr id="88268" name="Text Box 204"/>
            <p:cNvSpPr txBox="1">
              <a:spLocks noChangeAspect="1" noChangeArrowheads="1"/>
            </p:cNvSpPr>
            <p:nvPr/>
          </p:nvSpPr>
          <p:spPr bwMode="auto">
            <a:xfrm>
              <a:off x="1139" y="3523"/>
              <a:ext cx="695"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100">
                  <a:effectLst>
                    <a:outerShdw blurRad="38100" dist="38100" dir="2700000" algn="tl">
                      <a:srgbClr val="000000"/>
                    </a:outerShdw>
                  </a:effectLst>
                  <a:latin typeface="Verdana" pitchFamily="34" charset="0"/>
                  <a:cs typeface="+mn-cs"/>
                </a:rPr>
                <a:t>HDL</a:t>
              </a:r>
              <a:r>
                <a:rPr lang="en-US" sz="2400" baseline="-25000">
                  <a:effectLst>
                    <a:outerShdw blurRad="38100" dist="38100" dir="2700000" algn="tl">
                      <a:srgbClr val="000000"/>
                    </a:outerShdw>
                  </a:effectLst>
                  <a:latin typeface="Verdana" pitchFamily="34" charset="0"/>
                  <a:cs typeface="+mn-cs"/>
                </a:rPr>
                <a:t>2a</a:t>
              </a:r>
            </a:p>
          </p:txBody>
        </p:sp>
        <p:sp>
          <p:nvSpPr>
            <p:cNvPr id="88269" name="Text Box 205"/>
            <p:cNvSpPr txBox="1">
              <a:spLocks noChangeAspect="1" noChangeArrowheads="1"/>
            </p:cNvSpPr>
            <p:nvPr/>
          </p:nvSpPr>
          <p:spPr bwMode="auto">
            <a:xfrm>
              <a:off x="1862" y="3523"/>
              <a:ext cx="699"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100">
                  <a:effectLst>
                    <a:outerShdw blurRad="38100" dist="38100" dir="2700000" algn="tl">
                      <a:srgbClr val="000000"/>
                    </a:outerShdw>
                  </a:effectLst>
                  <a:latin typeface="Verdana" pitchFamily="34" charset="0"/>
                  <a:cs typeface="+mn-cs"/>
                </a:rPr>
                <a:t>HDL</a:t>
              </a:r>
              <a:r>
                <a:rPr lang="en-US" sz="2400" baseline="-25000">
                  <a:effectLst>
                    <a:outerShdw blurRad="38100" dist="38100" dir="2700000" algn="tl">
                      <a:srgbClr val="000000"/>
                    </a:outerShdw>
                  </a:effectLst>
                  <a:latin typeface="Verdana" pitchFamily="34" charset="0"/>
                  <a:cs typeface="+mn-cs"/>
                </a:rPr>
                <a:t>3a</a:t>
              </a:r>
            </a:p>
          </p:txBody>
        </p:sp>
        <p:sp>
          <p:nvSpPr>
            <p:cNvPr id="88270" name="Text Box 206"/>
            <p:cNvSpPr txBox="1">
              <a:spLocks noChangeAspect="1" noChangeArrowheads="1"/>
            </p:cNvSpPr>
            <p:nvPr/>
          </p:nvSpPr>
          <p:spPr bwMode="auto">
            <a:xfrm>
              <a:off x="2564" y="3523"/>
              <a:ext cx="700"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100">
                  <a:effectLst>
                    <a:outerShdw blurRad="38100" dist="38100" dir="2700000" algn="tl">
                      <a:srgbClr val="000000"/>
                    </a:outerShdw>
                  </a:effectLst>
                  <a:latin typeface="Verdana" pitchFamily="34" charset="0"/>
                  <a:cs typeface="+mn-cs"/>
                </a:rPr>
                <a:t>HDL</a:t>
              </a:r>
              <a:r>
                <a:rPr lang="en-US" sz="2400" baseline="-25000">
                  <a:effectLst>
                    <a:outerShdw blurRad="38100" dist="38100" dir="2700000" algn="tl">
                      <a:srgbClr val="000000"/>
                    </a:outerShdw>
                  </a:effectLst>
                  <a:latin typeface="Verdana" pitchFamily="34" charset="0"/>
                  <a:cs typeface="+mn-cs"/>
                </a:rPr>
                <a:t>3b</a:t>
              </a:r>
            </a:p>
          </p:txBody>
        </p:sp>
        <p:sp>
          <p:nvSpPr>
            <p:cNvPr id="88271" name="Text Box 207"/>
            <p:cNvSpPr txBox="1">
              <a:spLocks noChangeAspect="1" noChangeArrowheads="1"/>
            </p:cNvSpPr>
            <p:nvPr/>
          </p:nvSpPr>
          <p:spPr bwMode="auto">
            <a:xfrm>
              <a:off x="3222" y="3523"/>
              <a:ext cx="687" cy="291"/>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2100">
                  <a:effectLst>
                    <a:outerShdw blurRad="38100" dist="38100" dir="2700000" algn="tl">
                      <a:srgbClr val="000000"/>
                    </a:outerShdw>
                  </a:effectLst>
                  <a:latin typeface="Verdana" pitchFamily="34" charset="0"/>
                  <a:cs typeface="+mn-cs"/>
                </a:rPr>
                <a:t>HDL</a:t>
              </a:r>
              <a:r>
                <a:rPr lang="en-US" sz="2400" baseline="-25000">
                  <a:effectLst>
                    <a:outerShdw blurRad="38100" dist="38100" dir="2700000" algn="tl">
                      <a:srgbClr val="000000"/>
                    </a:outerShdw>
                  </a:effectLst>
                  <a:latin typeface="Verdana" pitchFamily="34" charset="0"/>
                  <a:cs typeface="+mn-cs"/>
                </a:rPr>
                <a:t>3c</a:t>
              </a:r>
            </a:p>
          </p:txBody>
        </p:sp>
        <p:sp>
          <p:nvSpPr>
            <p:cNvPr id="43041" name="Oval 208"/>
            <p:cNvSpPr>
              <a:spLocks noChangeAspect="1" noChangeArrowheads="1"/>
            </p:cNvSpPr>
            <p:nvPr/>
          </p:nvSpPr>
          <p:spPr bwMode="auto">
            <a:xfrm>
              <a:off x="584" y="1225"/>
              <a:ext cx="989" cy="347"/>
            </a:xfrm>
            <a:prstGeom prst="ellipse">
              <a:avLst/>
            </a:prstGeom>
            <a:gradFill rotWithShape="0">
              <a:gsLst>
                <a:gs pos="0">
                  <a:srgbClr val="0033CC"/>
                </a:gs>
                <a:gs pos="100000">
                  <a:srgbClr val="00297A"/>
                </a:gs>
              </a:gsLst>
              <a:lin ang="5400000" scaled="1"/>
            </a:gradFill>
            <a:ln w="9525">
              <a:noFill/>
              <a:round/>
              <a:headEnd/>
              <a:tailEnd/>
            </a:ln>
          </p:spPr>
          <p:txBody>
            <a:bodyPr wrap="none" anchor="ctr"/>
            <a:lstStyle/>
            <a:p>
              <a:endParaRPr lang="en-US">
                <a:latin typeface="Trebuchet MS" pitchFamily="34" charset="0"/>
              </a:endParaRPr>
            </a:p>
          </p:txBody>
        </p:sp>
        <p:grpSp>
          <p:nvGrpSpPr>
            <p:cNvPr id="43042" name="Group 209"/>
            <p:cNvGrpSpPr>
              <a:grpSpLocks noChangeAspect="1"/>
            </p:cNvGrpSpPr>
            <p:nvPr/>
          </p:nvGrpSpPr>
          <p:grpSpPr bwMode="auto">
            <a:xfrm>
              <a:off x="504" y="984"/>
              <a:ext cx="921" cy="614"/>
              <a:chOff x="618" y="1104"/>
              <a:chExt cx="921" cy="614"/>
            </a:xfrm>
          </p:grpSpPr>
          <p:sp>
            <p:nvSpPr>
              <p:cNvPr id="43043" name="Oval 210"/>
              <p:cNvSpPr>
                <a:spLocks noChangeAspect="1" noChangeArrowheads="1"/>
              </p:cNvSpPr>
              <p:nvPr/>
            </p:nvSpPr>
            <p:spPr bwMode="auto">
              <a:xfrm>
                <a:off x="618" y="1435"/>
                <a:ext cx="921" cy="283"/>
              </a:xfrm>
              <a:prstGeom prst="ellipse">
                <a:avLst/>
              </a:prstGeom>
              <a:gradFill rotWithShape="0">
                <a:gsLst>
                  <a:gs pos="0">
                    <a:srgbClr val="1D7173"/>
                  </a:gs>
                  <a:gs pos="50000">
                    <a:srgbClr val="33CCCC"/>
                  </a:gs>
                  <a:gs pos="100000">
                    <a:srgbClr val="1D7173"/>
                  </a:gs>
                </a:gsLst>
                <a:lin ang="0" scaled="1"/>
              </a:gradFill>
              <a:ln w="9525">
                <a:noFill/>
                <a:round/>
                <a:headEnd/>
                <a:tailEnd/>
              </a:ln>
            </p:spPr>
            <p:txBody>
              <a:bodyPr wrap="none" anchor="ctr"/>
              <a:lstStyle/>
              <a:p>
                <a:endParaRPr lang="en-US">
                  <a:latin typeface="Trebuchet MS" pitchFamily="34" charset="0"/>
                </a:endParaRPr>
              </a:p>
            </p:txBody>
          </p:sp>
          <p:sp>
            <p:nvSpPr>
              <p:cNvPr id="43044" name="Rectangle 211"/>
              <p:cNvSpPr>
                <a:spLocks noChangeAspect="1" noChangeArrowheads="1"/>
              </p:cNvSpPr>
              <p:nvPr/>
            </p:nvSpPr>
            <p:spPr bwMode="auto">
              <a:xfrm>
                <a:off x="618" y="1247"/>
                <a:ext cx="921" cy="335"/>
              </a:xfrm>
              <a:prstGeom prst="rect">
                <a:avLst/>
              </a:prstGeom>
              <a:gradFill rotWithShape="0">
                <a:gsLst>
                  <a:gs pos="0">
                    <a:srgbClr val="1D7371"/>
                  </a:gs>
                  <a:gs pos="50000">
                    <a:srgbClr val="33CCCC"/>
                  </a:gs>
                  <a:gs pos="100000">
                    <a:srgbClr val="1D7371"/>
                  </a:gs>
                </a:gsLst>
                <a:lin ang="0" scaled="1"/>
              </a:gradFill>
              <a:ln w="9525">
                <a:noFill/>
                <a:miter lim="800000"/>
                <a:headEnd/>
                <a:tailEnd/>
              </a:ln>
            </p:spPr>
            <p:txBody>
              <a:bodyPr wrap="none" anchor="ctr"/>
              <a:lstStyle/>
              <a:p>
                <a:endParaRPr lang="en-US">
                  <a:latin typeface="Trebuchet MS" pitchFamily="34" charset="0"/>
                </a:endParaRPr>
              </a:p>
            </p:txBody>
          </p:sp>
          <p:sp>
            <p:nvSpPr>
              <p:cNvPr id="43045" name="Oval 212"/>
              <p:cNvSpPr>
                <a:spLocks noChangeAspect="1" noChangeArrowheads="1"/>
              </p:cNvSpPr>
              <p:nvPr/>
            </p:nvSpPr>
            <p:spPr bwMode="auto">
              <a:xfrm>
                <a:off x="618" y="1104"/>
                <a:ext cx="921" cy="283"/>
              </a:xfrm>
              <a:prstGeom prst="ellipse">
                <a:avLst/>
              </a:prstGeom>
              <a:gradFill rotWithShape="0">
                <a:gsLst>
                  <a:gs pos="0">
                    <a:srgbClr val="287850"/>
                  </a:gs>
                  <a:gs pos="50000">
                    <a:srgbClr val="00CC00"/>
                  </a:gs>
                  <a:gs pos="100000">
                    <a:srgbClr val="287850"/>
                  </a:gs>
                </a:gsLst>
                <a:lin ang="2700000" scaled="1"/>
              </a:gradFill>
              <a:ln w="9525">
                <a:noFill/>
                <a:round/>
                <a:headEnd/>
                <a:tailEnd/>
              </a:ln>
            </p:spPr>
            <p:txBody>
              <a:bodyPr wrap="none" anchor="ctr"/>
              <a:lstStyle/>
              <a:p>
                <a:endParaRPr lang="en-US">
                  <a:latin typeface="Trebuchet MS" pitchFamily="34" charset="0"/>
                </a:endParaRPr>
              </a:p>
            </p:txBody>
          </p:sp>
          <p:sp>
            <p:nvSpPr>
              <p:cNvPr id="88277" name="Oval 213"/>
              <p:cNvSpPr>
                <a:spLocks noChangeAspect="1" noChangeArrowheads="1"/>
              </p:cNvSpPr>
              <p:nvPr/>
            </p:nvSpPr>
            <p:spPr bwMode="auto">
              <a:xfrm>
                <a:off x="766" y="1170"/>
                <a:ext cx="628" cy="1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en-US">
                  <a:latin typeface="+mn-lt"/>
                  <a:cs typeface="+mn-cs"/>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381000"/>
            <a:ext cx="8229600" cy="6019800"/>
          </a:xfrm>
        </p:spPr>
        <p:txBody>
          <a:bodyPr/>
          <a:lstStyle/>
          <a:p>
            <a:pPr eaLnBrk="1" hangingPunct="1">
              <a:lnSpc>
                <a:spcPct val="90000"/>
              </a:lnSpc>
            </a:pPr>
            <a:r>
              <a:rPr lang="en-US" sz="2800" b="1" i="1" u="sng" smtClean="0">
                <a:solidFill>
                  <a:schemeClr val="folHlink"/>
                </a:solidFill>
                <a:latin typeface="Times New Roman" pitchFamily="18" charset="0"/>
              </a:rPr>
              <a:t>The Effects of Various Types of Fat on Blood Lipid Levels</a:t>
            </a:r>
          </a:p>
          <a:p>
            <a:pPr eaLnBrk="1" hangingPunct="1">
              <a:lnSpc>
                <a:spcPct val="90000"/>
              </a:lnSpc>
            </a:pPr>
            <a:endParaRPr lang="en-US" sz="2800" smtClean="0">
              <a:solidFill>
                <a:schemeClr val="folHlink"/>
              </a:solidFill>
            </a:endParaRPr>
          </a:p>
          <a:p>
            <a:pPr eaLnBrk="1" hangingPunct="1">
              <a:lnSpc>
                <a:spcPct val="90000"/>
              </a:lnSpc>
            </a:pPr>
            <a:r>
              <a:rPr lang="en-US" sz="2800" smtClean="0">
                <a:solidFill>
                  <a:schemeClr val="folHlink"/>
                </a:solidFill>
              </a:rPr>
              <a:t>• </a:t>
            </a:r>
            <a:r>
              <a:rPr lang="en-US" sz="2400" smtClean="0">
                <a:solidFill>
                  <a:schemeClr val="folHlink"/>
                </a:solidFill>
                <a:latin typeface="Times New Roman" pitchFamily="18" charset="0"/>
              </a:rPr>
              <a:t>Saturated Fat</a:t>
            </a:r>
          </a:p>
          <a:p>
            <a:pPr eaLnBrk="1" hangingPunct="1">
              <a:lnSpc>
                <a:spcPct val="90000"/>
              </a:lnSpc>
            </a:pPr>
            <a:r>
              <a:rPr lang="en-US" sz="2400" smtClean="0">
                <a:latin typeface="Times New Roman" pitchFamily="18" charset="0"/>
              </a:rPr>
              <a:t>– Increases total cholesterol</a:t>
            </a:r>
          </a:p>
          <a:p>
            <a:pPr eaLnBrk="1" hangingPunct="1">
              <a:lnSpc>
                <a:spcPct val="90000"/>
              </a:lnSpc>
            </a:pPr>
            <a:r>
              <a:rPr lang="en-US" sz="2400" smtClean="0">
                <a:latin typeface="Times New Roman" pitchFamily="18" charset="0"/>
              </a:rPr>
              <a:t>– Increases LDL-cholesterol</a:t>
            </a:r>
          </a:p>
          <a:p>
            <a:pPr eaLnBrk="1" hangingPunct="1">
              <a:lnSpc>
                <a:spcPct val="90000"/>
              </a:lnSpc>
            </a:pPr>
            <a:r>
              <a:rPr lang="en-US" sz="2400" smtClean="0">
                <a:solidFill>
                  <a:schemeClr val="folHlink"/>
                </a:solidFill>
                <a:latin typeface="Times New Roman" pitchFamily="18" charset="0"/>
              </a:rPr>
              <a:t>• Polyunsaturated Fat</a:t>
            </a:r>
          </a:p>
          <a:p>
            <a:pPr eaLnBrk="1" hangingPunct="1">
              <a:lnSpc>
                <a:spcPct val="90000"/>
              </a:lnSpc>
            </a:pPr>
            <a:r>
              <a:rPr lang="en-US" sz="2400" smtClean="0">
                <a:latin typeface="Times New Roman" pitchFamily="18" charset="0"/>
              </a:rPr>
              <a:t>– Decreases total cholesterol</a:t>
            </a:r>
          </a:p>
          <a:p>
            <a:pPr eaLnBrk="1" hangingPunct="1">
              <a:lnSpc>
                <a:spcPct val="90000"/>
              </a:lnSpc>
            </a:pPr>
            <a:r>
              <a:rPr lang="en-US" sz="2400" smtClean="0">
                <a:latin typeface="Times New Roman" pitchFamily="18" charset="0"/>
              </a:rPr>
              <a:t>– Decreases LDL-cholesterol</a:t>
            </a:r>
          </a:p>
          <a:p>
            <a:pPr eaLnBrk="1" hangingPunct="1">
              <a:lnSpc>
                <a:spcPct val="90000"/>
              </a:lnSpc>
            </a:pPr>
            <a:r>
              <a:rPr lang="en-US" sz="2400" smtClean="0">
                <a:latin typeface="Times New Roman" pitchFamily="18" charset="0"/>
              </a:rPr>
              <a:t>– Decreases HDL-cholesterol</a:t>
            </a:r>
          </a:p>
          <a:p>
            <a:pPr eaLnBrk="1" hangingPunct="1">
              <a:lnSpc>
                <a:spcPct val="90000"/>
              </a:lnSpc>
            </a:pPr>
            <a:r>
              <a:rPr lang="en-US" sz="2400" smtClean="0">
                <a:solidFill>
                  <a:schemeClr val="folHlink"/>
                </a:solidFill>
                <a:latin typeface="Times New Roman" pitchFamily="18" charset="0"/>
              </a:rPr>
              <a:t>• Monounsaturated Fat</a:t>
            </a:r>
          </a:p>
          <a:p>
            <a:pPr eaLnBrk="1" hangingPunct="1">
              <a:lnSpc>
                <a:spcPct val="90000"/>
              </a:lnSpc>
            </a:pPr>
            <a:r>
              <a:rPr lang="en-US" sz="2400" smtClean="0">
                <a:latin typeface="Times New Roman" pitchFamily="18" charset="0"/>
              </a:rPr>
              <a:t>– Decreases total cholesterol</a:t>
            </a:r>
          </a:p>
          <a:p>
            <a:pPr eaLnBrk="1" hangingPunct="1">
              <a:lnSpc>
                <a:spcPct val="90000"/>
              </a:lnSpc>
            </a:pPr>
            <a:r>
              <a:rPr lang="en-US" sz="2400" smtClean="0">
                <a:latin typeface="Times New Roman" pitchFamily="18" charset="0"/>
              </a:rPr>
              <a:t>– Decreases LDL-cholesterol</a:t>
            </a:r>
          </a:p>
          <a:p>
            <a:pPr eaLnBrk="1" hangingPunct="1">
              <a:lnSpc>
                <a:spcPct val="90000"/>
              </a:lnSpc>
            </a:pPr>
            <a:r>
              <a:rPr lang="en-US" sz="2400" smtClean="0">
                <a:latin typeface="Times New Roman" pitchFamily="18" charset="0"/>
              </a:rPr>
              <a:t>– Increases HDL-cholesterol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685800"/>
            <a:ext cx="8229600" cy="5410200"/>
          </a:xfrm>
        </p:spPr>
        <p:txBody>
          <a:bodyPr/>
          <a:lstStyle/>
          <a:p>
            <a:pPr eaLnBrk="1" hangingPunct="1"/>
            <a:r>
              <a:rPr lang="en-US" sz="2400" smtClean="0">
                <a:solidFill>
                  <a:schemeClr val="folHlink"/>
                </a:solidFill>
                <a:latin typeface="Times New Roman" pitchFamily="18" charset="0"/>
              </a:rPr>
              <a:t>Omega-3 Fat</a:t>
            </a:r>
          </a:p>
          <a:p>
            <a:pPr eaLnBrk="1" hangingPunct="1"/>
            <a:r>
              <a:rPr lang="en-US" sz="2400" smtClean="0">
                <a:latin typeface="Times New Roman" pitchFamily="18" charset="0"/>
              </a:rPr>
              <a:t>– Decreases total cholesterol</a:t>
            </a:r>
          </a:p>
          <a:p>
            <a:pPr eaLnBrk="1" hangingPunct="1"/>
            <a:r>
              <a:rPr lang="en-US" sz="2400" smtClean="0">
                <a:latin typeface="Times New Roman" pitchFamily="18" charset="0"/>
              </a:rPr>
              <a:t>– Decreases LDL-cholesterol</a:t>
            </a:r>
          </a:p>
          <a:p>
            <a:pPr eaLnBrk="1" hangingPunct="1"/>
            <a:r>
              <a:rPr lang="en-US" sz="2400" smtClean="0">
                <a:latin typeface="Times New Roman" pitchFamily="18" charset="0"/>
              </a:rPr>
              <a:t>– Increases HDL-cholesterol</a:t>
            </a:r>
          </a:p>
          <a:p>
            <a:pPr eaLnBrk="1" hangingPunct="1"/>
            <a:r>
              <a:rPr lang="en-US" sz="2400" smtClean="0">
                <a:latin typeface="Times New Roman" pitchFamily="18" charset="0"/>
              </a:rPr>
              <a:t>– Decreases serum triglycerides</a:t>
            </a:r>
          </a:p>
          <a:p>
            <a:pPr eaLnBrk="1" hangingPunct="1"/>
            <a:r>
              <a:rPr lang="en-US" sz="2400" smtClean="0">
                <a:solidFill>
                  <a:schemeClr val="folHlink"/>
                </a:solidFill>
                <a:latin typeface="Times New Roman" pitchFamily="18" charset="0"/>
              </a:rPr>
              <a:t>• Trans Fat</a:t>
            </a:r>
          </a:p>
          <a:p>
            <a:pPr eaLnBrk="1" hangingPunct="1"/>
            <a:r>
              <a:rPr lang="en-US" sz="2400" smtClean="0">
                <a:latin typeface="Times New Roman" pitchFamily="18" charset="0"/>
              </a:rPr>
              <a:t>– Increases total cholesterol</a:t>
            </a:r>
          </a:p>
          <a:p>
            <a:pPr eaLnBrk="1" hangingPunct="1"/>
            <a:r>
              <a:rPr lang="en-US" sz="2400" smtClean="0">
                <a:latin typeface="Times New Roman" pitchFamily="18" charset="0"/>
              </a:rPr>
              <a:t>– Increases LDL-cholesterol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Advantages of lipids</a:t>
            </a:r>
            <a:endParaRPr lang="en-US" dirty="0"/>
          </a:p>
        </p:txBody>
      </p:sp>
      <p:sp>
        <p:nvSpPr>
          <p:cNvPr id="46083" name="Content Placeholder 2"/>
          <p:cNvSpPr>
            <a:spLocks noGrp="1"/>
          </p:cNvSpPr>
          <p:nvPr>
            <p:ph idx="1"/>
          </p:nvPr>
        </p:nvSpPr>
        <p:spPr>
          <a:xfrm>
            <a:off x="457200" y="1524000"/>
            <a:ext cx="7239000" cy="4846638"/>
          </a:xfrm>
        </p:spPr>
        <p:txBody>
          <a:bodyPr/>
          <a:lstStyle/>
          <a:p>
            <a:pPr eaLnBrk="1" hangingPunct="1"/>
            <a:r>
              <a:rPr lang="en-US" sz="3600" b="1" smtClean="0"/>
              <a:t>Roles in Your Body</a:t>
            </a:r>
          </a:p>
          <a:p>
            <a:pPr eaLnBrk="1" hangingPunct="1"/>
            <a:r>
              <a:rPr lang="en-US" sz="3600" b="1" smtClean="0"/>
              <a:t>Provide Energy</a:t>
            </a:r>
          </a:p>
          <a:p>
            <a:pPr eaLnBrk="1" hangingPunct="1"/>
            <a:r>
              <a:rPr lang="en-US" sz="3600" b="1" smtClean="0"/>
              <a:t>Absorption of Vitamins</a:t>
            </a:r>
          </a:p>
          <a:p>
            <a:pPr eaLnBrk="1" hangingPunct="1"/>
            <a:r>
              <a:rPr lang="en-US" sz="3600" b="1" smtClean="0"/>
              <a:t>Few are Essential Fatty Acids for Body</a:t>
            </a:r>
          </a:p>
          <a:p>
            <a:pPr eaLnBrk="1" hangingPunct="1">
              <a:buFont typeface="Wingdings 2" pitchFamily="18" charset="2"/>
              <a:buNone/>
            </a:pPr>
            <a:endParaRPr lang="en-US" sz="36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DEFINITION</a:t>
            </a:r>
            <a:endParaRPr lang="en-US" dirty="0"/>
          </a:p>
        </p:txBody>
      </p:sp>
      <p:sp>
        <p:nvSpPr>
          <p:cNvPr id="11267" name="Content Placeholder 2"/>
          <p:cNvSpPr>
            <a:spLocks noGrp="1"/>
          </p:cNvSpPr>
          <p:nvPr>
            <p:ph idx="1"/>
          </p:nvPr>
        </p:nvSpPr>
        <p:spPr/>
        <p:txBody>
          <a:bodyPr/>
          <a:lstStyle/>
          <a:p>
            <a:pPr eaLnBrk="1" hangingPunct="1"/>
            <a:r>
              <a:rPr lang="en-US" dirty="0" smtClean="0"/>
              <a:t>Lipids may be regarded as organic substances relatively insoluble in water, soluble in organic solvents, actually or potentially related to fatty acids and utilized by the living cells.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err="1" smtClean="0"/>
              <a:t>DisAdvantages</a:t>
            </a:r>
            <a:r>
              <a:rPr lang="en-US" dirty="0" smtClean="0"/>
              <a:t> Of lipids</a:t>
            </a:r>
            <a:endParaRPr lang="en-US" dirty="0"/>
          </a:p>
        </p:txBody>
      </p:sp>
      <p:sp>
        <p:nvSpPr>
          <p:cNvPr id="47107" name="Content Placeholder 2"/>
          <p:cNvSpPr>
            <a:spLocks noGrp="1"/>
          </p:cNvSpPr>
          <p:nvPr>
            <p:ph idx="1"/>
          </p:nvPr>
        </p:nvSpPr>
        <p:spPr>
          <a:xfrm>
            <a:off x="457200" y="1609725"/>
            <a:ext cx="7239000" cy="2352675"/>
          </a:xfrm>
        </p:spPr>
        <p:txBody>
          <a:bodyPr/>
          <a:lstStyle/>
          <a:p>
            <a:pPr eaLnBrk="1" hangingPunct="1"/>
            <a:r>
              <a:rPr lang="en-US" sz="3200" b="1" smtClean="0"/>
              <a:t>Raise Your Susceptibility to Heart Disease</a:t>
            </a:r>
          </a:p>
          <a:p>
            <a:pPr eaLnBrk="1" hangingPunct="1"/>
            <a:r>
              <a:rPr lang="en-US" sz="3200" b="1" smtClean="0"/>
              <a:t>Lead to Weight Gain</a:t>
            </a:r>
          </a:p>
          <a:p>
            <a:pPr eaLnBrk="1" hangingPunct="1"/>
            <a:r>
              <a:rPr lang="en-US" sz="3200" b="1" smtClean="0"/>
              <a:t>Make You Insulin-Resistant</a:t>
            </a:r>
          </a:p>
          <a:p>
            <a:pPr eaLnBrk="1" hangingPunct="1"/>
            <a:r>
              <a:rPr lang="en-US" sz="3200" b="1" smtClean="0"/>
              <a:t>Raise Your Cancer Risk</a:t>
            </a:r>
          </a:p>
          <a:p>
            <a:pPr eaLnBrk="1" hangingPunct="1"/>
            <a:endParaRPr lang="en-US" sz="32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Applications of Lipids</a:t>
            </a:r>
            <a:endParaRPr lang="en-US" dirty="0"/>
          </a:p>
        </p:txBody>
      </p:sp>
      <p:sp>
        <p:nvSpPr>
          <p:cNvPr id="48131" name="Content Placeholder 2"/>
          <p:cNvSpPr>
            <a:spLocks noGrp="1"/>
          </p:cNvSpPr>
          <p:nvPr>
            <p:ph idx="1"/>
          </p:nvPr>
        </p:nvSpPr>
        <p:spPr/>
        <p:txBody>
          <a:bodyPr/>
          <a:lstStyle/>
          <a:p>
            <a:pPr eaLnBrk="1" hangingPunct="1"/>
            <a:r>
              <a:rPr lang="en-US" smtClean="0"/>
              <a:t>Studies of fatty acid metabolism using hydrogen isotopes</a:t>
            </a:r>
          </a:p>
          <a:p>
            <a:pPr eaLnBrk="1" hangingPunct="1"/>
            <a:r>
              <a:rPr lang="en-US" smtClean="0"/>
              <a:t>General synthesis of R1-(CH=CH-CH2)n-R2-COOH (n &lt; 4) Fatty Acids</a:t>
            </a:r>
          </a:p>
          <a:p>
            <a:pPr eaLnBrk="1" hangingPunct="1"/>
            <a:r>
              <a:rPr lang="en-US" smtClean="0"/>
              <a:t>Metabolism of Unstable Eicosanoids: Role of Prostaglandin E Synthases</a:t>
            </a:r>
          </a:p>
          <a:p>
            <a:pPr eaLnBrk="1" hangingPunct="1"/>
            <a:r>
              <a:rPr lang="en-US" smtClean="0"/>
              <a:t>7,10,13-Hexadecatrienoic acid and Hexadecanoids – Occurrence &amp; Biosynthesis in Plants</a:t>
            </a:r>
          </a:p>
          <a:p>
            <a:pPr eaLnBrk="1" hangingPunct="1"/>
            <a:r>
              <a:rPr lang="en-US" smtClean="0"/>
              <a:t>Conjugated Polyenoic Fatty Acids and Metabolites</a:t>
            </a:r>
          </a:p>
          <a:p>
            <a:pPr eaLnBrk="1" hangingPunct="1"/>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lstStyle/>
          <a:p>
            <a:r>
              <a:rPr lang="en-US" b="1" u="sng" dirty="0" smtClean="0">
                <a:hlinkClick r:id="rId2"/>
              </a:rPr>
              <a:t>www.google.com</a:t>
            </a:r>
            <a:r>
              <a:rPr lang="en-US" b="1" u="sng" dirty="0" smtClean="0"/>
              <a:t> </a:t>
            </a:r>
            <a:endParaRPr lang="en-US" dirty="0" smtClean="0"/>
          </a:p>
          <a:p>
            <a:r>
              <a:rPr lang="en-US" b="1" u="sng" dirty="0" smtClean="0">
                <a:hlinkClick r:id="rId3"/>
              </a:rPr>
              <a:t>www.wikipedia.com</a:t>
            </a:r>
            <a:r>
              <a:rPr lang="en-US" b="1" u="sng" dirty="0" smtClean="0"/>
              <a:t> </a:t>
            </a:r>
            <a:endParaRPr lang="en-US" dirty="0" smtClean="0"/>
          </a:p>
          <a:p>
            <a:r>
              <a:rPr lang="en-US" b="1" u="sng" dirty="0" smtClean="0">
                <a:hlinkClick r:id="rId4"/>
              </a:rPr>
              <a:t>www.studymafia.org</a:t>
            </a:r>
            <a:r>
              <a:rPr lang="en-US" b="1" u="sng" dirty="0" smtClean="0"/>
              <a:t> </a:t>
            </a:r>
            <a:endParaRPr lang="en-US" dirty="0" smtClean="0"/>
          </a:p>
          <a:p>
            <a:r>
              <a:rPr lang="en-US" b="1" u="sng" dirty="0" smtClean="0">
                <a:hlinkClick r:id="rId5"/>
              </a:rPr>
              <a:t>www.pptplanet.com</a:t>
            </a:r>
            <a:endParaRPr lang="en-US" dirty="0" smtClean="0"/>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5786" y="2786058"/>
            <a:ext cx="7756263" cy="1054250"/>
          </a:xfrm>
        </p:spPr>
        <p:txBody>
          <a:bodyPr>
            <a:normAutofit fontScale="90000"/>
          </a:bodyPr>
          <a:lstStyle/>
          <a:p>
            <a:r>
              <a:rPr lang="en-US" sz="7200" dirty="0" smtClean="0"/>
              <a:t>Thanks </a:t>
            </a:r>
            <a:endParaRPr lang="en-US" sz="7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Why lipids are important</a:t>
            </a:r>
            <a:endParaRPr lang="en-US" dirty="0"/>
          </a:p>
        </p:txBody>
      </p:sp>
      <p:sp>
        <p:nvSpPr>
          <p:cNvPr id="12291" name="Content Placeholder 2"/>
          <p:cNvSpPr>
            <a:spLocks noGrp="1"/>
          </p:cNvSpPr>
          <p:nvPr>
            <p:ph idx="1"/>
          </p:nvPr>
        </p:nvSpPr>
        <p:spPr/>
        <p:txBody>
          <a:bodyPr/>
          <a:lstStyle/>
          <a:p>
            <a:pPr eaLnBrk="1" hangingPunct="1">
              <a:buFont typeface="Wingdings 2" pitchFamily="18" charset="2"/>
              <a:buNone/>
            </a:pPr>
            <a:r>
              <a:rPr lang="en-US" smtClean="0"/>
              <a:t>Lipids are important to the body because;- </a:t>
            </a:r>
          </a:p>
          <a:p>
            <a:pPr eaLnBrk="1" hangingPunct="1"/>
            <a:r>
              <a:rPr lang="en-US" smtClean="0"/>
              <a:t>Important constituent of the cell membranes.</a:t>
            </a:r>
          </a:p>
          <a:p>
            <a:pPr eaLnBrk="1" hangingPunct="1"/>
            <a:r>
              <a:rPr lang="en-US" smtClean="0"/>
              <a:t>Helps in the absorption of fat soluble vitamins.</a:t>
            </a:r>
          </a:p>
          <a:p>
            <a:pPr eaLnBrk="1" hangingPunct="1"/>
            <a:r>
              <a:rPr lang="en-US" smtClean="0"/>
              <a:t>Maintains membrane fluidity.</a:t>
            </a:r>
          </a:p>
          <a:p>
            <a:pPr eaLnBrk="1" hangingPunct="1"/>
            <a:r>
              <a:rPr lang="en-US" smtClean="0"/>
              <a:t>Acts as a thermal insulator and cellular metabolic regulator. </a:t>
            </a:r>
          </a:p>
          <a:p>
            <a:pPr eaLnBrk="1" hangingPunct="1"/>
            <a:r>
              <a:rPr lang="en-US" smtClean="0"/>
              <a:t>Hormone synthesis. </a:t>
            </a:r>
          </a:p>
          <a:p>
            <a:pPr eaLnBrk="1" hangingPunct="1"/>
            <a:r>
              <a:rPr lang="en-US" smtClean="0"/>
              <a:t>Organ padding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1143000"/>
          </a:xfrm>
        </p:spPr>
        <p:txBody>
          <a:bodyPr/>
          <a:lstStyle/>
          <a:p>
            <a:pPr eaLnBrk="1" fontAlgn="auto" hangingPunct="1">
              <a:spcAft>
                <a:spcPts val="0"/>
              </a:spcAft>
              <a:defRPr/>
            </a:pPr>
            <a:r>
              <a:rPr lang="en-US" dirty="0" smtClean="0"/>
              <a:t>FUNCTIONS</a:t>
            </a: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Fat is stored in adipose tissue, where it also serves as a thermal insulator in the subcutaneous tissues. </a:t>
            </a:r>
          </a:p>
          <a:p>
            <a:pPr marL="274320" indent="-274320" eaLnBrk="1" fontAlgn="auto" hangingPunct="1">
              <a:spcAft>
                <a:spcPts val="0"/>
              </a:spcAft>
              <a:buFont typeface="Wingdings 2"/>
              <a:buChar char=""/>
              <a:defRPr/>
            </a:pPr>
            <a:r>
              <a:rPr lang="en-US" dirty="0" smtClean="0"/>
              <a:t>Fatty acid derivatives serve as vitamins(A,D,E&amp;K) or hormones. </a:t>
            </a:r>
          </a:p>
          <a:p>
            <a:pPr marL="274320" indent="-274320" eaLnBrk="1" fontAlgn="auto" hangingPunct="1">
              <a:spcAft>
                <a:spcPts val="0"/>
              </a:spcAft>
              <a:buFont typeface="Wingdings 2"/>
              <a:buChar char=""/>
              <a:defRPr/>
            </a:pPr>
            <a:r>
              <a:rPr lang="en-US" dirty="0" smtClean="0"/>
              <a:t>It act as energy/food reservoir (</a:t>
            </a:r>
            <a:r>
              <a:rPr lang="en-US" dirty="0" err="1" smtClean="0"/>
              <a:t>Triacylglycerol</a:t>
            </a:r>
            <a:r>
              <a:rPr lang="en-US" dirty="0" smtClean="0"/>
              <a:t>). </a:t>
            </a:r>
          </a:p>
          <a:p>
            <a:pPr marL="274320" indent="-274320" eaLnBrk="1" fontAlgn="auto" hangingPunct="1">
              <a:spcAft>
                <a:spcPts val="0"/>
              </a:spcAft>
              <a:buFont typeface="Wingdings 2"/>
              <a:buChar char=""/>
              <a:defRPr/>
            </a:pPr>
            <a:r>
              <a:rPr lang="en-US" dirty="0" smtClean="0"/>
              <a:t>Several proteins are covalently modified by fatty acids. </a:t>
            </a:r>
          </a:p>
          <a:p>
            <a:pPr marL="274320" indent="-274320" eaLnBrk="1" fontAlgn="auto" hangingPunct="1">
              <a:spcAft>
                <a:spcPts val="0"/>
              </a:spcAft>
              <a:buFont typeface="Wingdings 2"/>
              <a:buChar char=""/>
              <a:defRPr/>
            </a:pPr>
            <a:r>
              <a:rPr lang="en-US" dirty="0" smtClean="0"/>
              <a:t>Structural components of biological membranes (lipoprotein, phospholipids &amp;</a:t>
            </a:r>
            <a:r>
              <a:rPr lang="en-US" dirty="0" err="1" smtClean="0"/>
              <a:t>sphingomyelins</a:t>
            </a: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dirty="0">
                <a:latin typeface="Times New Roman" pitchFamily="18" charset="0"/>
              </a:rPr>
              <a:t>Major lipids of physiological significance;-</a:t>
            </a:r>
          </a:p>
        </p:txBody>
      </p:sp>
      <p:sp>
        <p:nvSpPr>
          <p:cNvPr id="14339" name="Rectangle 3"/>
          <p:cNvSpPr>
            <a:spLocks noGrp="1" noChangeArrowheads="1"/>
          </p:cNvSpPr>
          <p:nvPr>
            <p:ph type="body" idx="1"/>
          </p:nvPr>
        </p:nvSpPr>
        <p:spPr/>
        <p:txBody>
          <a:bodyPr/>
          <a:lstStyle/>
          <a:p>
            <a:pPr eaLnBrk="1" hangingPunct="1"/>
            <a:r>
              <a:rPr lang="en-US" sz="2800" b="1" i="1" u="sng" smtClean="0">
                <a:latin typeface="Times New Roman" pitchFamily="18" charset="0"/>
              </a:rPr>
              <a:t>Fatty acids </a:t>
            </a:r>
            <a:r>
              <a:rPr lang="en-US" sz="2800" b="1" smtClean="0">
                <a:latin typeface="Times New Roman" pitchFamily="18" charset="0"/>
              </a:rPr>
              <a:t>;-</a:t>
            </a:r>
            <a:r>
              <a:rPr lang="en-US" b="1" smtClean="0"/>
              <a:t> </a:t>
            </a:r>
            <a:r>
              <a:rPr lang="en-US" sz="2400" smtClean="0">
                <a:latin typeface="Times New Roman" pitchFamily="18" charset="0"/>
              </a:rPr>
              <a:t>basic units of fat composed of chains of carbon atoms with an acid group at one end and hydrogen atoms attached all along their length.</a:t>
            </a:r>
          </a:p>
          <a:p>
            <a:pPr eaLnBrk="1" hangingPunct="1"/>
            <a:endParaRPr lang="en-US" sz="2400" smtClean="0">
              <a:latin typeface="Times New Roman" pitchFamily="18" charset="0"/>
            </a:endParaRPr>
          </a:p>
          <a:p>
            <a:pPr eaLnBrk="1" hangingPunct="1"/>
            <a:r>
              <a:rPr lang="en-US" sz="2400" smtClean="0">
                <a:latin typeface="Times New Roman" pitchFamily="18" charset="0"/>
              </a:rPr>
              <a:t>Present as either esterified or unesterified form in fats and oils.</a:t>
            </a:r>
          </a:p>
          <a:p>
            <a:pPr eaLnBrk="1" hangingPunct="1"/>
            <a:endParaRPr lang="en-US" sz="2400" smtClean="0">
              <a:latin typeface="Times New Roman" pitchFamily="18" charset="0"/>
            </a:endParaRPr>
          </a:p>
        </p:txBody>
      </p:sp>
      <p:pic>
        <p:nvPicPr>
          <p:cNvPr id="14340" name="Picture 4" descr="slide_6-1a"/>
          <p:cNvPicPr>
            <a:picLocks noChangeAspect="1" noChangeArrowheads="1"/>
          </p:cNvPicPr>
          <p:nvPr/>
        </p:nvPicPr>
        <p:blipFill>
          <a:blip r:embed="rId2" cstate="print"/>
          <a:srcRect/>
          <a:stretch>
            <a:fillRect/>
          </a:stretch>
        </p:blipFill>
        <p:spPr bwMode="auto">
          <a:xfrm>
            <a:off x="152400" y="4267200"/>
            <a:ext cx="7651750" cy="152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sz="2800" i="1" u="sng" dirty="0">
                <a:latin typeface="Times New Roman" pitchFamily="18" charset="0"/>
              </a:rPr>
              <a:t>Classification of fatty acids;-</a:t>
            </a:r>
          </a:p>
        </p:txBody>
      </p:sp>
      <p:sp>
        <p:nvSpPr>
          <p:cNvPr id="15363" name="Text Box 15"/>
          <p:cNvSpPr txBox="1">
            <a:spLocks noChangeArrowheads="1"/>
          </p:cNvSpPr>
          <p:nvPr/>
        </p:nvSpPr>
        <p:spPr bwMode="auto">
          <a:xfrm>
            <a:off x="2819400" y="1676400"/>
            <a:ext cx="27432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      Fatty acids</a:t>
            </a:r>
          </a:p>
        </p:txBody>
      </p:sp>
      <p:sp>
        <p:nvSpPr>
          <p:cNvPr id="15364" name="Line 16"/>
          <p:cNvSpPr>
            <a:spLocks noChangeShapeType="1"/>
          </p:cNvSpPr>
          <p:nvPr/>
        </p:nvSpPr>
        <p:spPr bwMode="auto">
          <a:xfrm>
            <a:off x="4114800" y="2133600"/>
            <a:ext cx="0" cy="381000"/>
          </a:xfrm>
          <a:prstGeom prst="line">
            <a:avLst/>
          </a:prstGeom>
          <a:noFill/>
          <a:ln w="9525">
            <a:solidFill>
              <a:schemeClr val="tx1"/>
            </a:solidFill>
            <a:round/>
            <a:headEnd/>
            <a:tailEnd type="triangle" w="med" len="med"/>
          </a:ln>
        </p:spPr>
        <p:txBody>
          <a:bodyPr/>
          <a:lstStyle/>
          <a:p>
            <a:endParaRPr lang="en-US"/>
          </a:p>
        </p:txBody>
      </p:sp>
      <p:sp>
        <p:nvSpPr>
          <p:cNvPr id="15365" name="Line 17"/>
          <p:cNvSpPr>
            <a:spLocks noChangeShapeType="1"/>
          </p:cNvSpPr>
          <p:nvPr/>
        </p:nvSpPr>
        <p:spPr bwMode="auto">
          <a:xfrm flipV="1">
            <a:off x="1371600" y="2590800"/>
            <a:ext cx="5410200" cy="0"/>
          </a:xfrm>
          <a:prstGeom prst="line">
            <a:avLst/>
          </a:prstGeom>
          <a:noFill/>
          <a:ln w="9525">
            <a:solidFill>
              <a:schemeClr val="tx1"/>
            </a:solidFill>
            <a:round/>
            <a:headEnd/>
            <a:tailEnd/>
          </a:ln>
        </p:spPr>
        <p:txBody>
          <a:bodyPr/>
          <a:lstStyle/>
          <a:p>
            <a:endParaRPr lang="en-US"/>
          </a:p>
        </p:txBody>
      </p:sp>
      <p:sp>
        <p:nvSpPr>
          <p:cNvPr id="15366" name="Line 18"/>
          <p:cNvSpPr>
            <a:spLocks noChangeShapeType="1"/>
          </p:cNvSpPr>
          <p:nvPr/>
        </p:nvSpPr>
        <p:spPr bwMode="auto">
          <a:xfrm>
            <a:off x="1371600" y="2590800"/>
            <a:ext cx="0" cy="228600"/>
          </a:xfrm>
          <a:prstGeom prst="line">
            <a:avLst/>
          </a:prstGeom>
          <a:noFill/>
          <a:ln w="9525">
            <a:solidFill>
              <a:schemeClr val="tx1"/>
            </a:solidFill>
            <a:round/>
            <a:headEnd/>
            <a:tailEnd type="triangle" w="med" len="med"/>
          </a:ln>
        </p:spPr>
        <p:txBody>
          <a:bodyPr/>
          <a:lstStyle/>
          <a:p>
            <a:endParaRPr lang="en-US"/>
          </a:p>
        </p:txBody>
      </p:sp>
      <p:sp>
        <p:nvSpPr>
          <p:cNvPr id="15367" name="Oval 20"/>
          <p:cNvSpPr>
            <a:spLocks noChangeArrowheads="1"/>
          </p:cNvSpPr>
          <p:nvPr/>
        </p:nvSpPr>
        <p:spPr bwMode="auto">
          <a:xfrm>
            <a:off x="457200" y="2895600"/>
            <a:ext cx="2438400" cy="990600"/>
          </a:xfrm>
          <a:prstGeom prst="ellipse">
            <a:avLst/>
          </a:prstGeom>
          <a:solidFill>
            <a:schemeClr val="accent1"/>
          </a:solidFill>
          <a:ln w="9525">
            <a:solidFill>
              <a:schemeClr val="tx1"/>
            </a:solidFill>
            <a:round/>
            <a:headEnd/>
            <a:tailEnd/>
          </a:ln>
        </p:spPr>
        <p:txBody>
          <a:bodyPr wrap="none" anchor="ctr"/>
          <a:lstStyle/>
          <a:p>
            <a:endParaRPr lang="en-US">
              <a:latin typeface="Trebuchet MS" pitchFamily="34" charset="0"/>
            </a:endParaRPr>
          </a:p>
        </p:txBody>
      </p:sp>
      <p:sp>
        <p:nvSpPr>
          <p:cNvPr id="15368" name="Line 22"/>
          <p:cNvSpPr>
            <a:spLocks noChangeShapeType="1"/>
          </p:cNvSpPr>
          <p:nvPr/>
        </p:nvSpPr>
        <p:spPr bwMode="auto">
          <a:xfrm>
            <a:off x="6781800" y="2590800"/>
            <a:ext cx="0" cy="304800"/>
          </a:xfrm>
          <a:prstGeom prst="line">
            <a:avLst/>
          </a:prstGeom>
          <a:noFill/>
          <a:ln w="9525">
            <a:solidFill>
              <a:schemeClr val="tx1"/>
            </a:solidFill>
            <a:round/>
            <a:headEnd/>
            <a:tailEnd type="triangle" w="med" len="med"/>
          </a:ln>
        </p:spPr>
        <p:txBody>
          <a:bodyPr/>
          <a:lstStyle/>
          <a:p>
            <a:endParaRPr lang="en-US"/>
          </a:p>
        </p:txBody>
      </p:sp>
      <p:sp>
        <p:nvSpPr>
          <p:cNvPr id="15369" name="Oval 23"/>
          <p:cNvSpPr>
            <a:spLocks noChangeArrowheads="1"/>
          </p:cNvSpPr>
          <p:nvPr/>
        </p:nvSpPr>
        <p:spPr bwMode="auto">
          <a:xfrm>
            <a:off x="5334000" y="2895600"/>
            <a:ext cx="2514600" cy="990600"/>
          </a:xfrm>
          <a:prstGeom prst="ellipse">
            <a:avLst/>
          </a:prstGeom>
          <a:solidFill>
            <a:schemeClr val="accent1"/>
          </a:solidFill>
          <a:ln w="9525">
            <a:solidFill>
              <a:schemeClr val="tx1"/>
            </a:solidFill>
            <a:round/>
            <a:headEnd/>
            <a:tailEnd/>
          </a:ln>
        </p:spPr>
        <p:txBody>
          <a:bodyPr wrap="none" anchor="ctr"/>
          <a:lstStyle/>
          <a:p>
            <a:endParaRPr lang="en-US">
              <a:latin typeface="Trebuchet MS" pitchFamily="34" charset="0"/>
            </a:endParaRPr>
          </a:p>
        </p:txBody>
      </p:sp>
      <p:sp>
        <p:nvSpPr>
          <p:cNvPr id="15370" name="Text Box 25"/>
          <p:cNvSpPr txBox="1">
            <a:spLocks noChangeArrowheads="1"/>
          </p:cNvSpPr>
          <p:nvPr/>
        </p:nvSpPr>
        <p:spPr bwMode="auto">
          <a:xfrm>
            <a:off x="533400" y="3048000"/>
            <a:ext cx="2438400" cy="116046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Saturated FA </a:t>
            </a:r>
          </a:p>
          <a:p>
            <a:pPr>
              <a:spcBef>
                <a:spcPct val="50000"/>
              </a:spcBef>
            </a:pPr>
            <a:endParaRPr lang="en-US" sz="2800">
              <a:latin typeface="Times New Roman" pitchFamily="18" charset="0"/>
            </a:endParaRPr>
          </a:p>
        </p:txBody>
      </p:sp>
      <p:sp>
        <p:nvSpPr>
          <p:cNvPr id="15371" name="Text Box 27"/>
          <p:cNvSpPr txBox="1">
            <a:spLocks noChangeArrowheads="1"/>
          </p:cNvSpPr>
          <p:nvPr/>
        </p:nvSpPr>
        <p:spPr bwMode="auto">
          <a:xfrm>
            <a:off x="5410200" y="3124200"/>
            <a:ext cx="26670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Unsaturated FA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2800" i="1" u="sng">
                <a:latin typeface="Times New Roman" pitchFamily="18" charset="0"/>
              </a:rPr>
              <a:t>Saturated fatty acids;-</a:t>
            </a:r>
          </a:p>
        </p:txBody>
      </p:sp>
      <p:sp>
        <p:nvSpPr>
          <p:cNvPr id="16387" name="Rectangle 3"/>
          <p:cNvSpPr>
            <a:spLocks noGrp="1" noChangeArrowheads="1"/>
          </p:cNvSpPr>
          <p:nvPr>
            <p:ph type="body" idx="1"/>
          </p:nvPr>
        </p:nvSpPr>
        <p:spPr>
          <a:xfrm>
            <a:off x="457200" y="1600200"/>
            <a:ext cx="8229600" cy="5257800"/>
          </a:xfrm>
        </p:spPr>
        <p:txBody>
          <a:bodyPr/>
          <a:lstStyle/>
          <a:p>
            <a:pPr eaLnBrk="1" hangingPunct="1">
              <a:buFont typeface="Wingdings" pitchFamily="2" charset="2"/>
              <a:buNone/>
            </a:pPr>
            <a:r>
              <a:rPr lang="en-US" sz="3600" smtClean="0"/>
              <a:t>• </a:t>
            </a:r>
          </a:p>
          <a:p>
            <a:pPr eaLnBrk="1" hangingPunct="1">
              <a:buFont typeface="Wingdings" pitchFamily="2" charset="2"/>
              <a:buNone/>
            </a:pPr>
            <a:endParaRPr lang="en-US" sz="3600" smtClean="0"/>
          </a:p>
          <a:p>
            <a:pPr eaLnBrk="1" hangingPunct="1">
              <a:buFont typeface="Wingdings" pitchFamily="2" charset="2"/>
              <a:buNone/>
            </a:pPr>
            <a:endParaRPr lang="en-US" sz="3600" smtClean="0"/>
          </a:p>
          <a:p>
            <a:pPr eaLnBrk="1" hangingPunct="1">
              <a:buFont typeface="Wingdings" pitchFamily="2" charset="2"/>
              <a:buNone/>
            </a:pPr>
            <a:endParaRPr lang="en-US" sz="3600" smtClean="0"/>
          </a:p>
          <a:p>
            <a:pPr eaLnBrk="1" hangingPunct="1">
              <a:buFont typeface="Wingdings" pitchFamily="2" charset="2"/>
              <a:buNone/>
            </a:pPr>
            <a:r>
              <a:rPr lang="en-US" b="1" smtClean="0">
                <a:latin typeface="Times New Roman" pitchFamily="18" charset="0"/>
              </a:rPr>
              <a:t>   </a:t>
            </a:r>
            <a:r>
              <a:rPr lang="en-US" sz="2400" smtClean="0">
                <a:latin typeface="Times New Roman" pitchFamily="18" charset="0"/>
              </a:rPr>
              <a:t>Saturated fatty contains no double bonds (having no points of unsaturation</a:t>
            </a:r>
            <a:r>
              <a:rPr lang="en-US" smtClean="0">
                <a:latin typeface="Times New Roman" pitchFamily="18" charset="0"/>
              </a:rPr>
              <a:t>).</a:t>
            </a:r>
          </a:p>
          <a:p>
            <a:pPr eaLnBrk="1" hangingPunct="1">
              <a:buFont typeface="Wingdings" pitchFamily="2" charset="2"/>
              <a:buNone/>
            </a:pPr>
            <a:r>
              <a:rPr lang="en-US" sz="2400" smtClean="0">
                <a:latin typeface="Times New Roman" pitchFamily="18" charset="0"/>
              </a:rPr>
              <a:t>    Saturated fats- considered as harmful. It increases total</a:t>
            </a:r>
          </a:p>
          <a:p>
            <a:pPr eaLnBrk="1" hangingPunct="1">
              <a:buFont typeface="Wingdings" pitchFamily="2" charset="2"/>
              <a:buNone/>
            </a:pPr>
            <a:r>
              <a:rPr lang="en-US" sz="2400" smtClean="0">
                <a:latin typeface="Times New Roman" pitchFamily="18" charset="0"/>
              </a:rPr>
              <a:t>    cholesterol level and TGs level.</a:t>
            </a:r>
          </a:p>
          <a:p>
            <a:pPr eaLnBrk="1" hangingPunct="1">
              <a:buFont typeface="Wingdings" pitchFamily="2" charset="2"/>
              <a:buNone/>
            </a:pPr>
            <a:r>
              <a:rPr lang="en-US" sz="2400" smtClean="0">
                <a:latin typeface="Times New Roman" pitchFamily="18" charset="0"/>
              </a:rPr>
              <a:t>    Hypercholestrolemic SFAs are-Myristic acid &amp; Lauric acid.</a:t>
            </a:r>
          </a:p>
          <a:p>
            <a:pPr eaLnBrk="1" hangingPunct="1">
              <a:buFont typeface="Wingdings" pitchFamily="2" charset="2"/>
              <a:buNone/>
            </a:pPr>
            <a:endParaRPr lang="en-US" sz="2400" smtClean="0">
              <a:latin typeface="Times New Roman" pitchFamily="18" charset="0"/>
            </a:endParaRPr>
          </a:p>
        </p:txBody>
      </p:sp>
      <p:pic>
        <p:nvPicPr>
          <p:cNvPr id="16388" name="Picture 4"/>
          <p:cNvPicPr>
            <a:picLocks noChangeAspect="1" noChangeArrowheads="1"/>
          </p:cNvPicPr>
          <p:nvPr/>
        </p:nvPicPr>
        <p:blipFill>
          <a:blip r:embed="rId2" cstate="print"/>
          <a:srcRect/>
          <a:stretch>
            <a:fillRect/>
          </a:stretch>
        </p:blipFill>
        <p:spPr bwMode="auto">
          <a:xfrm>
            <a:off x="685800" y="1905000"/>
            <a:ext cx="7315200" cy="1600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49</TotalTime>
  <Words>1677</Words>
  <Application>Microsoft Office PowerPoint</Application>
  <PresentationFormat>On-screen Show (4:3)</PresentationFormat>
  <Paragraphs>332</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Trebuchet MS</vt:lpstr>
      <vt:lpstr>Wingdings 2</vt:lpstr>
      <vt:lpstr>Wingdings</vt:lpstr>
      <vt:lpstr>Calibri</vt:lpstr>
      <vt:lpstr>Times New Roman</vt:lpstr>
      <vt:lpstr>新細明體</vt:lpstr>
      <vt:lpstr>Verdana</vt:lpstr>
      <vt:lpstr>Opulent</vt:lpstr>
      <vt:lpstr>PowerPoint Presentation</vt:lpstr>
      <vt:lpstr>CONTENTS</vt:lpstr>
      <vt:lpstr>Introdcution</vt:lpstr>
      <vt:lpstr>DEFINITION</vt:lpstr>
      <vt:lpstr>Why lipids are important</vt:lpstr>
      <vt:lpstr>FUNCTIONS</vt:lpstr>
      <vt:lpstr>Major lipids of physiological significance;-</vt:lpstr>
      <vt:lpstr>Classification of fatty acids;-</vt:lpstr>
      <vt:lpstr>Saturated fatty acids;-</vt:lpstr>
      <vt:lpstr>Unsaturated fatty acids;-</vt:lpstr>
      <vt:lpstr>Divisions of unsaturated fatty acids;-</vt:lpstr>
      <vt:lpstr>Monounsaturated fatty acids;-</vt:lpstr>
      <vt:lpstr>Cis- unsaturated fatty acids;-</vt:lpstr>
      <vt:lpstr>Trans unsaturated fatty acids;-</vt:lpstr>
      <vt:lpstr>PowerPoint Presentation</vt:lpstr>
      <vt:lpstr>PowerPoint Presentation</vt:lpstr>
      <vt:lpstr> ENDOTHELIAL-CELL FUNCTION--</vt:lpstr>
      <vt:lpstr>Polyunsaturated fatty acids;-</vt:lpstr>
      <vt:lpstr>PowerPoint Presentation</vt:lpstr>
      <vt:lpstr>PowerPoint Presentation</vt:lpstr>
      <vt:lpstr>Omega-6 fatty acids-</vt:lpstr>
      <vt:lpstr>Eicosanoids;-</vt:lpstr>
      <vt:lpstr>Triglycerides;- </vt:lpstr>
      <vt:lpstr>Phospholipids;-  main lipid constituent of cell membrane.</vt:lpstr>
      <vt:lpstr>Sterols;- </vt:lpstr>
      <vt:lpstr>Glycolipids;-</vt:lpstr>
      <vt:lpstr>Lipoproteins;-</vt:lpstr>
      <vt:lpstr>Classes of lipoproteins;-</vt:lpstr>
      <vt:lpstr>PowerPoint Presentation</vt:lpstr>
      <vt:lpstr>PowerPoint Presentation</vt:lpstr>
      <vt:lpstr>Apoprotein continued…</vt:lpstr>
      <vt:lpstr>Chylomicrons;- TG rich.</vt:lpstr>
      <vt:lpstr>VLDL;- rich in CE and TGs-</vt:lpstr>
      <vt:lpstr>LDL;- cholesterol rich.</vt:lpstr>
      <vt:lpstr>High density lipoprotein-</vt:lpstr>
      <vt:lpstr>HDL Subpopulations</vt:lpstr>
      <vt:lpstr>PowerPoint Presentation</vt:lpstr>
      <vt:lpstr>PowerPoint Presentation</vt:lpstr>
      <vt:lpstr>Advantages of lipids</vt:lpstr>
      <vt:lpstr>DisAdvantages Of lipids</vt:lpstr>
      <vt:lpstr>Applications of Lipids</vt:lpstr>
      <vt:lpstr>References </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Sumit Singh</dc:creator>
  <cp:lastModifiedBy>ashik mosaddik</cp:lastModifiedBy>
  <cp:revision>7</cp:revision>
  <dcterms:created xsi:type="dcterms:W3CDTF">2017-04-11T04:30:43Z</dcterms:created>
  <dcterms:modified xsi:type="dcterms:W3CDTF">2020-11-24T01:48:28Z</dcterms:modified>
</cp:coreProperties>
</file>