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F4052-F167-49C7-A840-DEAB28500E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6690535-2547-414F-BF8F-221A71C09B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E440D09-11FB-4774-ACC0-AA7766963F89}"/>
              </a:ext>
            </a:extLst>
          </p:cNvPr>
          <p:cNvSpPr>
            <a:spLocks noGrp="1"/>
          </p:cNvSpPr>
          <p:nvPr>
            <p:ph type="dt" sz="half" idx="10"/>
          </p:nvPr>
        </p:nvSpPr>
        <p:spPr/>
        <p:txBody>
          <a:bodyPr/>
          <a:lstStyle/>
          <a:p>
            <a:fld id="{3305A697-DFE6-4178-8418-5921B5E456D0}" type="datetimeFigureOut">
              <a:rPr lang="en-US" smtClean="0"/>
              <a:t>11/9/2020</a:t>
            </a:fld>
            <a:endParaRPr lang="en-US"/>
          </a:p>
        </p:txBody>
      </p:sp>
      <p:sp>
        <p:nvSpPr>
          <p:cNvPr id="5" name="Footer Placeholder 4">
            <a:extLst>
              <a:ext uri="{FF2B5EF4-FFF2-40B4-BE49-F238E27FC236}">
                <a16:creationId xmlns:a16="http://schemas.microsoft.com/office/drawing/2014/main" id="{0A81C07F-FA9F-4F67-82D4-3E469DCA96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DE9E30-2ED9-4592-A5A7-453B117495E9}"/>
              </a:ext>
            </a:extLst>
          </p:cNvPr>
          <p:cNvSpPr>
            <a:spLocks noGrp="1"/>
          </p:cNvSpPr>
          <p:nvPr>
            <p:ph type="sldNum" sz="quarter" idx="12"/>
          </p:nvPr>
        </p:nvSpPr>
        <p:spPr/>
        <p:txBody>
          <a:bodyPr/>
          <a:lstStyle/>
          <a:p>
            <a:fld id="{F623A039-F4E9-43FB-9F5F-BF9EE4B30395}" type="slidenum">
              <a:rPr lang="en-US" smtClean="0"/>
              <a:t>‹#›</a:t>
            </a:fld>
            <a:endParaRPr lang="en-US"/>
          </a:p>
        </p:txBody>
      </p:sp>
    </p:spTree>
    <p:extLst>
      <p:ext uri="{BB962C8B-B14F-4D97-AF65-F5344CB8AC3E}">
        <p14:creationId xmlns:p14="http://schemas.microsoft.com/office/powerpoint/2010/main" val="2011485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DB991-FAB9-4F37-8D49-EB12DDC8641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C9EAA6-4271-4192-821C-28B663DA32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AAFDF8-B829-4674-91EC-58F36D6C18ED}"/>
              </a:ext>
            </a:extLst>
          </p:cNvPr>
          <p:cNvSpPr>
            <a:spLocks noGrp="1"/>
          </p:cNvSpPr>
          <p:nvPr>
            <p:ph type="dt" sz="half" idx="10"/>
          </p:nvPr>
        </p:nvSpPr>
        <p:spPr/>
        <p:txBody>
          <a:bodyPr/>
          <a:lstStyle/>
          <a:p>
            <a:fld id="{3305A697-DFE6-4178-8418-5921B5E456D0}" type="datetimeFigureOut">
              <a:rPr lang="en-US" smtClean="0"/>
              <a:t>11/9/2020</a:t>
            </a:fld>
            <a:endParaRPr lang="en-US"/>
          </a:p>
        </p:txBody>
      </p:sp>
      <p:sp>
        <p:nvSpPr>
          <p:cNvPr id="5" name="Footer Placeholder 4">
            <a:extLst>
              <a:ext uri="{FF2B5EF4-FFF2-40B4-BE49-F238E27FC236}">
                <a16:creationId xmlns:a16="http://schemas.microsoft.com/office/drawing/2014/main" id="{1B60D3D2-2C43-4893-81D5-AD3B1CCD53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4DA611-4578-4B73-A5E9-2059D1DCA7CE}"/>
              </a:ext>
            </a:extLst>
          </p:cNvPr>
          <p:cNvSpPr>
            <a:spLocks noGrp="1"/>
          </p:cNvSpPr>
          <p:nvPr>
            <p:ph type="sldNum" sz="quarter" idx="12"/>
          </p:nvPr>
        </p:nvSpPr>
        <p:spPr/>
        <p:txBody>
          <a:bodyPr/>
          <a:lstStyle/>
          <a:p>
            <a:fld id="{F623A039-F4E9-43FB-9F5F-BF9EE4B30395}" type="slidenum">
              <a:rPr lang="en-US" smtClean="0"/>
              <a:t>‹#›</a:t>
            </a:fld>
            <a:endParaRPr lang="en-US"/>
          </a:p>
        </p:txBody>
      </p:sp>
    </p:spTree>
    <p:extLst>
      <p:ext uri="{BB962C8B-B14F-4D97-AF65-F5344CB8AC3E}">
        <p14:creationId xmlns:p14="http://schemas.microsoft.com/office/powerpoint/2010/main" val="357796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B6C477-AADF-49BC-933E-C240B02F46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84A2C23-9E24-454B-AA1D-536C410EB9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07CD66-814C-46DF-8DF3-164E0F1315F2}"/>
              </a:ext>
            </a:extLst>
          </p:cNvPr>
          <p:cNvSpPr>
            <a:spLocks noGrp="1"/>
          </p:cNvSpPr>
          <p:nvPr>
            <p:ph type="dt" sz="half" idx="10"/>
          </p:nvPr>
        </p:nvSpPr>
        <p:spPr/>
        <p:txBody>
          <a:bodyPr/>
          <a:lstStyle/>
          <a:p>
            <a:fld id="{3305A697-DFE6-4178-8418-5921B5E456D0}" type="datetimeFigureOut">
              <a:rPr lang="en-US" smtClean="0"/>
              <a:t>11/9/2020</a:t>
            </a:fld>
            <a:endParaRPr lang="en-US"/>
          </a:p>
        </p:txBody>
      </p:sp>
      <p:sp>
        <p:nvSpPr>
          <p:cNvPr id="5" name="Footer Placeholder 4">
            <a:extLst>
              <a:ext uri="{FF2B5EF4-FFF2-40B4-BE49-F238E27FC236}">
                <a16:creationId xmlns:a16="http://schemas.microsoft.com/office/drawing/2014/main" id="{89261A81-71B8-462A-897E-AE89DB2E13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128365-194E-4229-A813-D74A9CD75A5E}"/>
              </a:ext>
            </a:extLst>
          </p:cNvPr>
          <p:cNvSpPr>
            <a:spLocks noGrp="1"/>
          </p:cNvSpPr>
          <p:nvPr>
            <p:ph type="sldNum" sz="quarter" idx="12"/>
          </p:nvPr>
        </p:nvSpPr>
        <p:spPr/>
        <p:txBody>
          <a:bodyPr/>
          <a:lstStyle/>
          <a:p>
            <a:fld id="{F623A039-F4E9-43FB-9F5F-BF9EE4B30395}" type="slidenum">
              <a:rPr lang="en-US" smtClean="0"/>
              <a:t>‹#›</a:t>
            </a:fld>
            <a:endParaRPr lang="en-US"/>
          </a:p>
        </p:txBody>
      </p:sp>
    </p:spTree>
    <p:extLst>
      <p:ext uri="{BB962C8B-B14F-4D97-AF65-F5344CB8AC3E}">
        <p14:creationId xmlns:p14="http://schemas.microsoft.com/office/powerpoint/2010/main" val="205696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68F91-A041-46D6-AD52-6C14A4892C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EA86F4-B037-4852-9363-8D88A0E2E3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0EDF26-9BFD-4893-8B69-8461836973FE}"/>
              </a:ext>
            </a:extLst>
          </p:cNvPr>
          <p:cNvSpPr>
            <a:spLocks noGrp="1"/>
          </p:cNvSpPr>
          <p:nvPr>
            <p:ph type="dt" sz="half" idx="10"/>
          </p:nvPr>
        </p:nvSpPr>
        <p:spPr/>
        <p:txBody>
          <a:bodyPr/>
          <a:lstStyle/>
          <a:p>
            <a:fld id="{3305A697-DFE6-4178-8418-5921B5E456D0}" type="datetimeFigureOut">
              <a:rPr lang="en-US" smtClean="0"/>
              <a:t>11/9/2020</a:t>
            </a:fld>
            <a:endParaRPr lang="en-US"/>
          </a:p>
        </p:txBody>
      </p:sp>
      <p:sp>
        <p:nvSpPr>
          <p:cNvPr id="5" name="Footer Placeholder 4">
            <a:extLst>
              <a:ext uri="{FF2B5EF4-FFF2-40B4-BE49-F238E27FC236}">
                <a16:creationId xmlns:a16="http://schemas.microsoft.com/office/drawing/2014/main" id="{194E7ECF-1B3D-4CE1-8DFA-6930729DF9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2134EE-686F-4678-BAEA-82F49D7E1345}"/>
              </a:ext>
            </a:extLst>
          </p:cNvPr>
          <p:cNvSpPr>
            <a:spLocks noGrp="1"/>
          </p:cNvSpPr>
          <p:nvPr>
            <p:ph type="sldNum" sz="quarter" idx="12"/>
          </p:nvPr>
        </p:nvSpPr>
        <p:spPr/>
        <p:txBody>
          <a:bodyPr/>
          <a:lstStyle/>
          <a:p>
            <a:fld id="{F623A039-F4E9-43FB-9F5F-BF9EE4B30395}" type="slidenum">
              <a:rPr lang="en-US" smtClean="0"/>
              <a:t>‹#›</a:t>
            </a:fld>
            <a:endParaRPr lang="en-US"/>
          </a:p>
        </p:txBody>
      </p:sp>
    </p:spTree>
    <p:extLst>
      <p:ext uri="{BB962C8B-B14F-4D97-AF65-F5344CB8AC3E}">
        <p14:creationId xmlns:p14="http://schemas.microsoft.com/office/powerpoint/2010/main" val="2433318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D4306-8273-4E01-AD73-DEA3408F0E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BEEC120-E418-4945-AE6D-16725F0FF7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02EEA8-F9D3-4DE1-8B4E-8ABBBC28D065}"/>
              </a:ext>
            </a:extLst>
          </p:cNvPr>
          <p:cNvSpPr>
            <a:spLocks noGrp="1"/>
          </p:cNvSpPr>
          <p:nvPr>
            <p:ph type="dt" sz="half" idx="10"/>
          </p:nvPr>
        </p:nvSpPr>
        <p:spPr/>
        <p:txBody>
          <a:bodyPr/>
          <a:lstStyle/>
          <a:p>
            <a:fld id="{3305A697-DFE6-4178-8418-5921B5E456D0}" type="datetimeFigureOut">
              <a:rPr lang="en-US" smtClean="0"/>
              <a:t>11/9/2020</a:t>
            </a:fld>
            <a:endParaRPr lang="en-US"/>
          </a:p>
        </p:txBody>
      </p:sp>
      <p:sp>
        <p:nvSpPr>
          <p:cNvPr id="5" name="Footer Placeholder 4">
            <a:extLst>
              <a:ext uri="{FF2B5EF4-FFF2-40B4-BE49-F238E27FC236}">
                <a16:creationId xmlns:a16="http://schemas.microsoft.com/office/drawing/2014/main" id="{1829122F-3D62-4A0F-B023-6CDC422C27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BF98BC-15EC-4EE8-86BD-809511B16C58}"/>
              </a:ext>
            </a:extLst>
          </p:cNvPr>
          <p:cNvSpPr>
            <a:spLocks noGrp="1"/>
          </p:cNvSpPr>
          <p:nvPr>
            <p:ph type="sldNum" sz="quarter" idx="12"/>
          </p:nvPr>
        </p:nvSpPr>
        <p:spPr/>
        <p:txBody>
          <a:bodyPr/>
          <a:lstStyle/>
          <a:p>
            <a:fld id="{F623A039-F4E9-43FB-9F5F-BF9EE4B30395}" type="slidenum">
              <a:rPr lang="en-US" smtClean="0"/>
              <a:t>‹#›</a:t>
            </a:fld>
            <a:endParaRPr lang="en-US"/>
          </a:p>
        </p:txBody>
      </p:sp>
    </p:spTree>
    <p:extLst>
      <p:ext uri="{BB962C8B-B14F-4D97-AF65-F5344CB8AC3E}">
        <p14:creationId xmlns:p14="http://schemas.microsoft.com/office/powerpoint/2010/main" val="1078786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2E1C0-376C-432B-AFA1-1B0F3B2AA7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37ED9E-42DC-47E6-81B1-3E723BC1A7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9ED493-2788-42B8-956D-5F9F25BEEE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A7B4CD-93D6-4F34-883A-BFB736A42936}"/>
              </a:ext>
            </a:extLst>
          </p:cNvPr>
          <p:cNvSpPr>
            <a:spLocks noGrp="1"/>
          </p:cNvSpPr>
          <p:nvPr>
            <p:ph type="dt" sz="half" idx="10"/>
          </p:nvPr>
        </p:nvSpPr>
        <p:spPr/>
        <p:txBody>
          <a:bodyPr/>
          <a:lstStyle/>
          <a:p>
            <a:fld id="{3305A697-DFE6-4178-8418-5921B5E456D0}" type="datetimeFigureOut">
              <a:rPr lang="en-US" smtClean="0"/>
              <a:t>11/9/2020</a:t>
            </a:fld>
            <a:endParaRPr lang="en-US"/>
          </a:p>
        </p:txBody>
      </p:sp>
      <p:sp>
        <p:nvSpPr>
          <p:cNvPr id="6" name="Footer Placeholder 5">
            <a:extLst>
              <a:ext uri="{FF2B5EF4-FFF2-40B4-BE49-F238E27FC236}">
                <a16:creationId xmlns:a16="http://schemas.microsoft.com/office/drawing/2014/main" id="{CCAB418E-BD10-413E-B7BE-E8CF7115C5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AE32A4-0D3A-4691-812B-AC4A2D0352CB}"/>
              </a:ext>
            </a:extLst>
          </p:cNvPr>
          <p:cNvSpPr>
            <a:spLocks noGrp="1"/>
          </p:cNvSpPr>
          <p:nvPr>
            <p:ph type="sldNum" sz="quarter" idx="12"/>
          </p:nvPr>
        </p:nvSpPr>
        <p:spPr/>
        <p:txBody>
          <a:bodyPr/>
          <a:lstStyle/>
          <a:p>
            <a:fld id="{F623A039-F4E9-43FB-9F5F-BF9EE4B30395}" type="slidenum">
              <a:rPr lang="en-US" smtClean="0"/>
              <a:t>‹#›</a:t>
            </a:fld>
            <a:endParaRPr lang="en-US"/>
          </a:p>
        </p:txBody>
      </p:sp>
    </p:spTree>
    <p:extLst>
      <p:ext uri="{BB962C8B-B14F-4D97-AF65-F5344CB8AC3E}">
        <p14:creationId xmlns:p14="http://schemas.microsoft.com/office/powerpoint/2010/main" val="1058497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B4056-E042-466D-9B78-D020E401E1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ABC22C-D7E8-44F9-B071-D2900A5B1A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E07524-4819-41AA-8709-81C15CB7D9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98CC803-3B33-48A7-810A-4E59B86FF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21FF33-5D07-4DE2-964A-04301A7345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B9D9EEC-5A62-4D27-9FF8-5F09FDFDB0EC}"/>
              </a:ext>
            </a:extLst>
          </p:cNvPr>
          <p:cNvSpPr>
            <a:spLocks noGrp="1"/>
          </p:cNvSpPr>
          <p:nvPr>
            <p:ph type="dt" sz="half" idx="10"/>
          </p:nvPr>
        </p:nvSpPr>
        <p:spPr/>
        <p:txBody>
          <a:bodyPr/>
          <a:lstStyle/>
          <a:p>
            <a:fld id="{3305A697-DFE6-4178-8418-5921B5E456D0}" type="datetimeFigureOut">
              <a:rPr lang="en-US" smtClean="0"/>
              <a:t>11/9/2020</a:t>
            </a:fld>
            <a:endParaRPr lang="en-US"/>
          </a:p>
        </p:txBody>
      </p:sp>
      <p:sp>
        <p:nvSpPr>
          <p:cNvPr id="8" name="Footer Placeholder 7">
            <a:extLst>
              <a:ext uri="{FF2B5EF4-FFF2-40B4-BE49-F238E27FC236}">
                <a16:creationId xmlns:a16="http://schemas.microsoft.com/office/drawing/2014/main" id="{7F1BA88C-9C42-44F3-8E93-71C84188B1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3E5422-B591-4D91-80FC-F6E6D0219C1D}"/>
              </a:ext>
            </a:extLst>
          </p:cNvPr>
          <p:cNvSpPr>
            <a:spLocks noGrp="1"/>
          </p:cNvSpPr>
          <p:nvPr>
            <p:ph type="sldNum" sz="quarter" idx="12"/>
          </p:nvPr>
        </p:nvSpPr>
        <p:spPr/>
        <p:txBody>
          <a:bodyPr/>
          <a:lstStyle/>
          <a:p>
            <a:fld id="{F623A039-F4E9-43FB-9F5F-BF9EE4B30395}" type="slidenum">
              <a:rPr lang="en-US" smtClean="0"/>
              <a:t>‹#›</a:t>
            </a:fld>
            <a:endParaRPr lang="en-US"/>
          </a:p>
        </p:txBody>
      </p:sp>
    </p:spTree>
    <p:extLst>
      <p:ext uri="{BB962C8B-B14F-4D97-AF65-F5344CB8AC3E}">
        <p14:creationId xmlns:p14="http://schemas.microsoft.com/office/powerpoint/2010/main" val="514884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B6FBE-5D28-46E4-B48F-9E9FB2B99F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793C4-DF8B-49E1-A1BE-85B11AD30940}"/>
              </a:ext>
            </a:extLst>
          </p:cNvPr>
          <p:cNvSpPr>
            <a:spLocks noGrp="1"/>
          </p:cNvSpPr>
          <p:nvPr>
            <p:ph type="dt" sz="half" idx="10"/>
          </p:nvPr>
        </p:nvSpPr>
        <p:spPr/>
        <p:txBody>
          <a:bodyPr/>
          <a:lstStyle/>
          <a:p>
            <a:fld id="{3305A697-DFE6-4178-8418-5921B5E456D0}" type="datetimeFigureOut">
              <a:rPr lang="en-US" smtClean="0"/>
              <a:t>11/9/2020</a:t>
            </a:fld>
            <a:endParaRPr lang="en-US"/>
          </a:p>
        </p:txBody>
      </p:sp>
      <p:sp>
        <p:nvSpPr>
          <p:cNvPr id="4" name="Footer Placeholder 3">
            <a:extLst>
              <a:ext uri="{FF2B5EF4-FFF2-40B4-BE49-F238E27FC236}">
                <a16:creationId xmlns:a16="http://schemas.microsoft.com/office/drawing/2014/main" id="{B3A60928-F839-4FE3-9973-DA06E61AFE8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CF4CE5-F692-47B2-8ACC-DE3A01AB71DF}"/>
              </a:ext>
            </a:extLst>
          </p:cNvPr>
          <p:cNvSpPr>
            <a:spLocks noGrp="1"/>
          </p:cNvSpPr>
          <p:nvPr>
            <p:ph type="sldNum" sz="quarter" idx="12"/>
          </p:nvPr>
        </p:nvSpPr>
        <p:spPr/>
        <p:txBody>
          <a:bodyPr/>
          <a:lstStyle/>
          <a:p>
            <a:fld id="{F623A039-F4E9-43FB-9F5F-BF9EE4B30395}" type="slidenum">
              <a:rPr lang="en-US" smtClean="0"/>
              <a:t>‹#›</a:t>
            </a:fld>
            <a:endParaRPr lang="en-US"/>
          </a:p>
        </p:txBody>
      </p:sp>
    </p:spTree>
    <p:extLst>
      <p:ext uri="{BB962C8B-B14F-4D97-AF65-F5344CB8AC3E}">
        <p14:creationId xmlns:p14="http://schemas.microsoft.com/office/powerpoint/2010/main" val="1976873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693DDD-F920-4B69-A867-3069810811D8}"/>
              </a:ext>
            </a:extLst>
          </p:cNvPr>
          <p:cNvSpPr>
            <a:spLocks noGrp="1"/>
          </p:cNvSpPr>
          <p:nvPr>
            <p:ph type="dt" sz="half" idx="10"/>
          </p:nvPr>
        </p:nvSpPr>
        <p:spPr/>
        <p:txBody>
          <a:bodyPr/>
          <a:lstStyle/>
          <a:p>
            <a:fld id="{3305A697-DFE6-4178-8418-5921B5E456D0}" type="datetimeFigureOut">
              <a:rPr lang="en-US" smtClean="0"/>
              <a:t>11/9/2020</a:t>
            </a:fld>
            <a:endParaRPr lang="en-US"/>
          </a:p>
        </p:txBody>
      </p:sp>
      <p:sp>
        <p:nvSpPr>
          <p:cNvPr id="3" name="Footer Placeholder 2">
            <a:extLst>
              <a:ext uri="{FF2B5EF4-FFF2-40B4-BE49-F238E27FC236}">
                <a16:creationId xmlns:a16="http://schemas.microsoft.com/office/drawing/2014/main" id="{09C09ABE-6DF3-4CE0-99E0-AB9A6B1186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0E208D-8BAB-4FE1-A78C-E7DAF991A97E}"/>
              </a:ext>
            </a:extLst>
          </p:cNvPr>
          <p:cNvSpPr>
            <a:spLocks noGrp="1"/>
          </p:cNvSpPr>
          <p:nvPr>
            <p:ph type="sldNum" sz="quarter" idx="12"/>
          </p:nvPr>
        </p:nvSpPr>
        <p:spPr/>
        <p:txBody>
          <a:bodyPr/>
          <a:lstStyle/>
          <a:p>
            <a:fld id="{F623A039-F4E9-43FB-9F5F-BF9EE4B30395}" type="slidenum">
              <a:rPr lang="en-US" smtClean="0"/>
              <a:t>‹#›</a:t>
            </a:fld>
            <a:endParaRPr lang="en-US"/>
          </a:p>
        </p:txBody>
      </p:sp>
    </p:spTree>
    <p:extLst>
      <p:ext uri="{BB962C8B-B14F-4D97-AF65-F5344CB8AC3E}">
        <p14:creationId xmlns:p14="http://schemas.microsoft.com/office/powerpoint/2010/main" val="2147272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5DD92-F011-41FA-B243-2146840C1A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63470D4-45F1-4217-9733-5B4166F289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767944-4D71-427F-98E6-92738D46BB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C0B385-ED90-4770-815D-AFB0DD97C28B}"/>
              </a:ext>
            </a:extLst>
          </p:cNvPr>
          <p:cNvSpPr>
            <a:spLocks noGrp="1"/>
          </p:cNvSpPr>
          <p:nvPr>
            <p:ph type="dt" sz="half" idx="10"/>
          </p:nvPr>
        </p:nvSpPr>
        <p:spPr/>
        <p:txBody>
          <a:bodyPr/>
          <a:lstStyle/>
          <a:p>
            <a:fld id="{3305A697-DFE6-4178-8418-5921B5E456D0}" type="datetimeFigureOut">
              <a:rPr lang="en-US" smtClean="0"/>
              <a:t>11/9/2020</a:t>
            </a:fld>
            <a:endParaRPr lang="en-US"/>
          </a:p>
        </p:txBody>
      </p:sp>
      <p:sp>
        <p:nvSpPr>
          <p:cNvPr id="6" name="Footer Placeholder 5">
            <a:extLst>
              <a:ext uri="{FF2B5EF4-FFF2-40B4-BE49-F238E27FC236}">
                <a16:creationId xmlns:a16="http://schemas.microsoft.com/office/drawing/2014/main" id="{96C6DA5D-CB7B-4513-8914-57B139B6E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0D25F7-BBF3-4932-8C87-FB8B82AB642C}"/>
              </a:ext>
            </a:extLst>
          </p:cNvPr>
          <p:cNvSpPr>
            <a:spLocks noGrp="1"/>
          </p:cNvSpPr>
          <p:nvPr>
            <p:ph type="sldNum" sz="quarter" idx="12"/>
          </p:nvPr>
        </p:nvSpPr>
        <p:spPr/>
        <p:txBody>
          <a:bodyPr/>
          <a:lstStyle/>
          <a:p>
            <a:fld id="{F623A039-F4E9-43FB-9F5F-BF9EE4B30395}" type="slidenum">
              <a:rPr lang="en-US" smtClean="0"/>
              <a:t>‹#›</a:t>
            </a:fld>
            <a:endParaRPr lang="en-US"/>
          </a:p>
        </p:txBody>
      </p:sp>
    </p:spTree>
    <p:extLst>
      <p:ext uri="{BB962C8B-B14F-4D97-AF65-F5344CB8AC3E}">
        <p14:creationId xmlns:p14="http://schemas.microsoft.com/office/powerpoint/2010/main" val="3216927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409BE-ACE3-4D28-B5A8-D6B5033B01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FEA6F30-C17D-4EAA-A21D-4F7F824A8D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DEFD888-E230-4044-9598-5FB33D7389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E0DF16-85B5-45F7-8B5B-E1D940BF740C}"/>
              </a:ext>
            </a:extLst>
          </p:cNvPr>
          <p:cNvSpPr>
            <a:spLocks noGrp="1"/>
          </p:cNvSpPr>
          <p:nvPr>
            <p:ph type="dt" sz="half" idx="10"/>
          </p:nvPr>
        </p:nvSpPr>
        <p:spPr/>
        <p:txBody>
          <a:bodyPr/>
          <a:lstStyle/>
          <a:p>
            <a:fld id="{3305A697-DFE6-4178-8418-5921B5E456D0}" type="datetimeFigureOut">
              <a:rPr lang="en-US" smtClean="0"/>
              <a:t>11/9/2020</a:t>
            </a:fld>
            <a:endParaRPr lang="en-US"/>
          </a:p>
        </p:txBody>
      </p:sp>
      <p:sp>
        <p:nvSpPr>
          <p:cNvPr id="6" name="Footer Placeholder 5">
            <a:extLst>
              <a:ext uri="{FF2B5EF4-FFF2-40B4-BE49-F238E27FC236}">
                <a16:creationId xmlns:a16="http://schemas.microsoft.com/office/drawing/2014/main" id="{9F206402-36F6-4A87-A073-B7772F465E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4E6D4A-A056-43D9-9E81-9ADB41E3564B}"/>
              </a:ext>
            </a:extLst>
          </p:cNvPr>
          <p:cNvSpPr>
            <a:spLocks noGrp="1"/>
          </p:cNvSpPr>
          <p:nvPr>
            <p:ph type="sldNum" sz="quarter" idx="12"/>
          </p:nvPr>
        </p:nvSpPr>
        <p:spPr/>
        <p:txBody>
          <a:bodyPr/>
          <a:lstStyle/>
          <a:p>
            <a:fld id="{F623A039-F4E9-43FB-9F5F-BF9EE4B30395}" type="slidenum">
              <a:rPr lang="en-US" smtClean="0"/>
              <a:t>‹#›</a:t>
            </a:fld>
            <a:endParaRPr lang="en-US"/>
          </a:p>
        </p:txBody>
      </p:sp>
    </p:spTree>
    <p:extLst>
      <p:ext uri="{BB962C8B-B14F-4D97-AF65-F5344CB8AC3E}">
        <p14:creationId xmlns:p14="http://schemas.microsoft.com/office/powerpoint/2010/main" val="4008531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45F512-4BAA-40AB-A010-52F3EEC63A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5682A5-FC2B-4E89-97D8-C0245A35EA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191682-3E44-4207-B890-226222194D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05A697-DFE6-4178-8418-5921B5E456D0}" type="datetimeFigureOut">
              <a:rPr lang="en-US" smtClean="0"/>
              <a:t>11/9/2020</a:t>
            </a:fld>
            <a:endParaRPr lang="en-US"/>
          </a:p>
        </p:txBody>
      </p:sp>
      <p:sp>
        <p:nvSpPr>
          <p:cNvPr id="5" name="Footer Placeholder 4">
            <a:extLst>
              <a:ext uri="{FF2B5EF4-FFF2-40B4-BE49-F238E27FC236}">
                <a16:creationId xmlns:a16="http://schemas.microsoft.com/office/drawing/2014/main" id="{29BB6108-FACA-4EE5-99B6-C66A7C2016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3331F4-A1E3-44AC-A0E2-1FB9C0945F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23A039-F4E9-43FB-9F5F-BF9EE4B30395}" type="slidenum">
              <a:rPr lang="en-US" smtClean="0"/>
              <a:t>‹#›</a:t>
            </a:fld>
            <a:endParaRPr lang="en-US"/>
          </a:p>
        </p:txBody>
      </p:sp>
    </p:spTree>
    <p:extLst>
      <p:ext uri="{BB962C8B-B14F-4D97-AF65-F5344CB8AC3E}">
        <p14:creationId xmlns:p14="http://schemas.microsoft.com/office/powerpoint/2010/main" val="2305113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5B651-9889-44D8-B83F-69E0DA8F3409}"/>
              </a:ext>
            </a:extLst>
          </p:cNvPr>
          <p:cNvSpPr>
            <a:spLocks noGrp="1"/>
          </p:cNvSpPr>
          <p:nvPr>
            <p:ph type="ctr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Tourism Promotion &amp; Communication</a:t>
            </a:r>
          </a:p>
        </p:txBody>
      </p:sp>
      <p:sp>
        <p:nvSpPr>
          <p:cNvPr id="3" name="Subtitle 2">
            <a:extLst>
              <a:ext uri="{FF2B5EF4-FFF2-40B4-BE49-F238E27FC236}">
                <a16:creationId xmlns:a16="http://schemas.microsoft.com/office/drawing/2014/main" id="{20C258B2-7983-4B45-9A82-28AE93D736C2}"/>
              </a:ext>
            </a:extLst>
          </p:cNvPr>
          <p:cNvSpPr>
            <a:spLocks noGrp="1"/>
          </p:cNvSpPr>
          <p:nvPr>
            <p:ph type="subTitle" idx="1"/>
          </p:nvPr>
        </p:nvSpPr>
        <p:spPr/>
        <p:txBody>
          <a:bodyPr>
            <a:normAutofit/>
          </a:bodyPr>
          <a:lstStyle/>
          <a:p>
            <a:r>
              <a:rPr lang="en-US" sz="4000" i="1" dirty="0">
                <a:solidFill>
                  <a:srgbClr val="7030A0"/>
                </a:solidFill>
              </a:rPr>
              <a:t>Third Slide</a:t>
            </a:r>
          </a:p>
        </p:txBody>
      </p:sp>
    </p:spTree>
    <p:extLst>
      <p:ext uri="{BB962C8B-B14F-4D97-AF65-F5344CB8AC3E}">
        <p14:creationId xmlns:p14="http://schemas.microsoft.com/office/powerpoint/2010/main" val="2277619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55120-CFF3-4A70-A7E9-AFCE7EA4E94E}"/>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Methods of Advertising Effectiveness</a:t>
            </a:r>
            <a:endParaRPr lang="en-US" dirty="0"/>
          </a:p>
        </p:txBody>
      </p:sp>
      <p:sp>
        <p:nvSpPr>
          <p:cNvPr id="3" name="Content Placeholder 2">
            <a:extLst>
              <a:ext uri="{FF2B5EF4-FFF2-40B4-BE49-F238E27FC236}">
                <a16:creationId xmlns:a16="http://schemas.microsoft.com/office/drawing/2014/main" id="{84319D46-BEEA-463B-93F4-2729A44D538C}"/>
              </a:ext>
            </a:extLst>
          </p:cNvPr>
          <p:cNvSpPr>
            <a:spLocks noGrp="1"/>
          </p:cNvSpPr>
          <p:nvPr>
            <p:ph idx="1"/>
          </p:nvPr>
        </p:nvSpPr>
        <p:spPr/>
        <p:txBody>
          <a:bodyPr>
            <a:normAutofit/>
          </a:bodyPr>
          <a:lstStyle/>
          <a:p>
            <a:r>
              <a:rPr lang="en-US"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Order of merit method:</a:t>
            </a:r>
            <a:r>
              <a:rPr lang="en-US"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 group of advertisements is prepared which are based on different themes, or in which the headline or some other part of the advertisement is varied. These advertisements are then shown to the individual juror and they are asked express their preference for the different advertisements. The Juror may be shown all the advertisements being tested in turn, and asked to rank them in order to relative value or merit. This method is known as the order of merit method.</a:t>
            </a:r>
            <a:endParaRPr lang="en-US" i="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3949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94717-52BB-42B9-B7C3-9466AC32129D}"/>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Methods of Advertising Effectiveness</a:t>
            </a:r>
            <a:endParaRPr lang="en-US" dirty="0"/>
          </a:p>
        </p:txBody>
      </p:sp>
      <p:sp>
        <p:nvSpPr>
          <p:cNvPr id="3" name="Content Placeholder 2">
            <a:extLst>
              <a:ext uri="{FF2B5EF4-FFF2-40B4-BE49-F238E27FC236}">
                <a16:creationId xmlns:a16="http://schemas.microsoft.com/office/drawing/2014/main" id="{CB8A110C-5525-4F37-B56E-3660EE9C67B6}"/>
              </a:ext>
            </a:extLst>
          </p:cNvPr>
          <p:cNvSpPr>
            <a:spLocks noGrp="1"/>
          </p:cNvSpPr>
          <p:nvPr>
            <p:ph idx="1"/>
          </p:nvPr>
        </p:nvSpPr>
        <p:spPr/>
        <p:txBody>
          <a:bodyPr/>
          <a:lstStyle/>
          <a:p>
            <a:r>
              <a:rPr lang="en-US"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Paired comparison method:</a:t>
            </a:r>
            <a:r>
              <a:rPr lang="en-US"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The paired comparison method is the juror will be asked to rate or compare only two advertisements at a time. Every possible combination of advertisements is paired, so that an opinion is obtained from each juror regarding each pair of advertisements. Although this method produces more accurate and consistent ranking of advertisements, it poses a serious problem if there is a large number of an advertisement to be tested, since the number of combinations then become very large.</a:t>
            </a:r>
          </a:p>
          <a:p>
            <a:endParaRPr lang="en-US" dirty="0"/>
          </a:p>
        </p:txBody>
      </p:sp>
    </p:spTree>
    <p:extLst>
      <p:ext uri="{BB962C8B-B14F-4D97-AF65-F5344CB8AC3E}">
        <p14:creationId xmlns:p14="http://schemas.microsoft.com/office/powerpoint/2010/main" val="195585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459F4-BC01-47A6-AE18-3862D33F508A}"/>
              </a:ext>
            </a:extLst>
          </p:cNvPr>
          <p:cNvSpPr>
            <a:spLocks noGrp="1"/>
          </p:cNvSpPr>
          <p:nvPr>
            <p:ph type="title"/>
          </p:nvPr>
        </p:nvSpPr>
        <p:spPr/>
        <p:txBody>
          <a:bodyPr>
            <a:normAutofit/>
          </a:bodyPr>
          <a:lstStyle/>
          <a:p>
            <a:r>
              <a:rPr lang="en-US" sz="4000" dirty="0">
                <a:latin typeface="Times New Roman" panose="02020603050405020304" pitchFamily="18" charset="0"/>
                <a:cs typeface="Times New Roman" panose="02020603050405020304" pitchFamily="18" charset="0"/>
              </a:rPr>
              <a:t>       </a:t>
            </a:r>
            <a:r>
              <a:rPr lang="en-US" sz="4000" i="1" dirty="0">
                <a:solidFill>
                  <a:srgbClr val="7030A0"/>
                </a:solidFill>
                <a:latin typeface="Times New Roman" panose="02020603050405020304" pitchFamily="18" charset="0"/>
                <a:cs typeface="Times New Roman" panose="02020603050405020304" pitchFamily="18" charset="0"/>
              </a:rPr>
              <a:t>Advantages of Consumer Jury Test</a:t>
            </a:r>
          </a:p>
        </p:txBody>
      </p:sp>
      <p:sp>
        <p:nvSpPr>
          <p:cNvPr id="3" name="Content Placeholder 2">
            <a:extLst>
              <a:ext uri="{FF2B5EF4-FFF2-40B4-BE49-F238E27FC236}">
                <a16:creationId xmlns:a16="http://schemas.microsoft.com/office/drawing/2014/main" id="{C6F391C4-82B0-43BB-B495-0549C21847FF}"/>
              </a:ext>
            </a:extLst>
          </p:cNvPr>
          <p:cNvSpPr>
            <a:spLocks noGrp="1"/>
          </p:cNvSpPr>
          <p:nvPr>
            <p:ph idx="1"/>
          </p:nvPr>
        </p:nvSpPr>
        <p:spPr/>
        <p:txBody>
          <a:bodyPr>
            <a:normAutofit fontScale="92500" lnSpcReduction="10000"/>
          </a:bodyPr>
          <a:lstStyle/>
          <a:p>
            <a:r>
              <a:rPr lang="en-US" sz="2400" b="1" i="1" u="sng" dirty="0">
                <a:solidFill>
                  <a:srgbClr val="7030A0"/>
                </a:solidFill>
                <a:effectLst/>
                <a:latin typeface="Times New Roman" panose="02020603050405020304" pitchFamily="18" charset="0"/>
                <a:ea typeface="Calibri" panose="020F0502020204030204" pitchFamily="34" charset="0"/>
              </a:rPr>
              <a:t>Advantages of consumer jury test:</a:t>
            </a:r>
            <a:r>
              <a:rPr lang="en-US" sz="2400" i="1" dirty="0">
                <a:solidFill>
                  <a:srgbClr val="7030A0"/>
                </a:solidFill>
                <a:effectLst/>
                <a:latin typeface="Times New Roman" panose="02020603050405020304" pitchFamily="18" charset="0"/>
                <a:ea typeface="Calibri" panose="020F0502020204030204" pitchFamily="34" charset="0"/>
              </a:rPr>
              <a:t> </a:t>
            </a:r>
          </a:p>
          <a:p>
            <a:r>
              <a:rPr lang="en-US" sz="2400" b="1" i="1" dirty="0">
                <a:solidFill>
                  <a:srgbClr val="7030A0"/>
                </a:solidFill>
                <a:effectLst/>
                <a:latin typeface="Times New Roman" panose="02020603050405020304" pitchFamily="18" charset="0"/>
                <a:ea typeface="Calibri" panose="020F0502020204030204" pitchFamily="34" charset="0"/>
              </a:rPr>
              <a:t>The one of the important advantages of consumer jury test is that it needs less time that the advertising effectiveness can be measured by 10 or 15 days.</a:t>
            </a:r>
          </a:p>
          <a:p>
            <a:r>
              <a:rPr lang="en-US" sz="2400" b="1" i="1" dirty="0">
                <a:solidFill>
                  <a:srgbClr val="7030A0"/>
                </a:solidFill>
                <a:effectLst/>
                <a:latin typeface="Times New Roman" panose="02020603050405020304" pitchFamily="18" charset="0"/>
                <a:ea typeface="Calibri" panose="020F0502020204030204" pitchFamily="34" charset="0"/>
              </a:rPr>
              <a:t>With the help of juror the advertising agency can develop the advertising color, design, headline, slogan, layout etc. In the latter the advertising agency need not this. So cost is reduced.</a:t>
            </a:r>
            <a:r>
              <a:rPr lang="en-US" sz="2400" b="1"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b="1" i="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2400" b="1" i="1" dirty="0">
                <a:solidFill>
                  <a:srgbClr val="7030A0"/>
                </a:solidFill>
                <a:effectLst/>
                <a:latin typeface="Times New Roman" panose="02020603050405020304" pitchFamily="18" charset="0"/>
                <a:ea typeface="Calibri" panose="020F0502020204030204" pitchFamily="34" charset="0"/>
              </a:rPr>
              <a:t>For publishing the final advertising, the copy is prepared differently for justify the opinion of the jury, so the agency need not face much risk for preparing the final copy.</a:t>
            </a:r>
          </a:p>
          <a:p>
            <a:r>
              <a:rPr lang="en-US" sz="2400" b="1" i="1" dirty="0">
                <a:solidFill>
                  <a:srgbClr val="7030A0"/>
                </a:solidFill>
                <a:effectLst/>
                <a:latin typeface="Times New Roman" panose="02020603050405020304" pitchFamily="18" charset="0"/>
                <a:ea typeface="Calibri" panose="020F0502020204030204" pitchFamily="34" charset="0"/>
              </a:rPr>
              <a:t>In this method, nobody affects on the jury’s opinion.</a:t>
            </a:r>
          </a:p>
          <a:p>
            <a:r>
              <a:rPr lang="en-US" sz="2400" b="1"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In this method, it is evaluated the different types of part of the advertising such as headline, layout, slogan etc.</a:t>
            </a:r>
            <a:endParaRPr lang="en-US" sz="2400" b="1" i="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2400" b="1"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Overall the agency can change total advertising.</a:t>
            </a:r>
            <a:endParaRPr lang="en-US" sz="2400" b="1" i="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400" i="1" dirty="0">
              <a:solidFill>
                <a:srgbClr val="7030A0"/>
              </a:solidFill>
            </a:endParaRPr>
          </a:p>
        </p:txBody>
      </p:sp>
    </p:spTree>
    <p:extLst>
      <p:ext uri="{BB962C8B-B14F-4D97-AF65-F5344CB8AC3E}">
        <p14:creationId xmlns:p14="http://schemas.microsoft.com/office/powerpoint/2010/main" val="3254421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06349-3643-4098-B27A-2A28B31184D2}"/>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Methods of Advertising Effectiveness</a:t>
            </a:r>
            <a:endParaRPr lang="en-US" dirty="0"/>
          </a:p>
        </p:txBody>
      </p:sp>
      <p:sp>
        <p:nvSpPr>
          <p:cNvPr id="3" name="Content Placeholder 2">
            <a:extLst>
              <a:ext uri="{FF2B5EF4-FFF2-40B4-BE49-F238E27FC236}">
                <a16:creationId xmlns:a16="http://schemas.microsoft.com/office/drawing/2014/main" id="{0A26533D-A0C3-4525-8B0F-41B397E72CEA}"/>
              </a:ext>
            </a:extLst>
          </p:cNvPr>
          <p:cNvSpPr>
            <a:spLocks noGrp="1"/>
          </p:cNvSpPr>
          <p:nvPr>
            <p:ph idx="1"/>
          </p:nvPr>
        </p:nvSpPr>
        <p:spPr/>
        <p:txBody>
          <a:bodyPr>
            <a:normAutofit/>
          </a:bodyPr>
          <a:lstStyle/>
          <a:p>
            <a:pPr marL="0" indent="0" algn="l" fontAlgn="base">
              <a:buNone/>
            </a:pPr>
            <a:r>
              <a:rPr lang="en-US" b="0" i="1" dirty="0">
                <a:solidFill>
                  <a:srgbClr val="7030A0"/>
                </a:solidFill>
                <a:effectLst/>
                <a:latin typeface="Times New Roman" panose="02020603050405020304" pitchFamily="18" charset="0"/>
                <a:cs typeface="Times New Roman" panose="02020603050405020304" pitchFamily="18" charset="0"/>
              </a:rPr>
              <a:t>2. Inquiry Test</a:t>
            </a:r>
          </a:p>
          <a:p>
            <a:pPr algn="l" fontAlgn="base"/>
            <a:r>
              <a:rPr lang="en-US" b="0" i="1" dirty="0">
                <a:solidFill>
                  <a:srgbClr val="7030A0"/>
                </a:solidFill>
                <a:effectLst/>
                <a:latin typeface="Times New Roman" panose="02020603050405020304" pitchFamily="18" charset="0"/>
                <a:cs typeface="Times New Roman" panose="02020603050405020304" pitchFamily="18" charset="0"/>
              </a:rPr>
              <a:t>It involves running two or more ads on a limited scale to determine which is most effective in terms of maximum inquiries for the offers made. These inquiry tests are used exclusively to test copy appeals, copies, </a:t>
            </a:r>
            <a:r>
              <a:rPr lang="en-US" b="1" i="1" dirty="0">
                <a:solidFill>
                  <a:srgbClr val="7030A0"/>
                </a:solidFill>
                <a:effectLst/>
                <a:latin typeface="Times New Roman" panose="02020603050405020304" pitchFamily="18" charset="0"/>
                <a:cs typeface="Times New Roman" panose="02020603050405020304" pitchFamily="18" charset="0"/>
              </a:rPr>
              <a:t>illustration</a:t>
            </a:r>
            <a:r>
              <a:rPr lang="en-US" b="0" i="1" dirty="0">
                <a:solidFill>
                  <a:srgbClr val="7030A0"/>
                </a:solidFill>
                <a:effectLst/>
                <a:latin typeface="Times New Roman" panose="02020603050405020304" pitchFamily="18" charset="0"/>
                <a:cs typeface="Times New Roman" panose="02020603050405020304" pitchFamily="18" charset="0"/>
              </a:rPr>
              <a:t>: (</a:t>
            </a:r>
            <a:r>
              <a:rPr lang="en-US" sz="2400" b="0" i="0" dirty="0">
                <a:solidFill>
                  <a:srgbClr val="7030A0"/>
                </a:solidFill>
                <a:effectLst/>
                <a:latin typeface="Times New Roman" panose="02020603050405020304" pitchFamily="18" charset="0"/>
                <a:cs typeface="Times New Roman" panose="02020603050405020304" pitchFamily="18" charset="0"/>
              </a:rPr>
              <a:t>Product </a:t>
            </a:r>
            <a:r>
              <a:rPr lang="en-US" sz="2400" i="0" dirty="0">
                <a:solidFill>
                  <a:srgbClr val="7030A0"/>
                </a:solidFill>
                <a:effectLst/>
                <a:latin typeface="Times New Roman" panose="02020603050405020304" pitchFamily="18" charset="0"/>
                <a:cs typeface="Times New Roman" panose="02020603050405020304" pitchFamily="18" charset="0"/>
              </a:rPr>
              <a:t>advertising illustrations </a:t>
            </a:r>
            <a:r>
              <a:rPr lang="en-US" sz="2400" b="0" i="0" dirty="0">
                <a:solidFill>
                  <a:srgbClr val="7030A0"/>
                </a:solidFill>
                <a:effectLst/>
                <a:latin typeface="Times New Roman" panose="02020603050405020304" pitchFamily="18" charset="0"/>
                <a:cs typeface="Times New Roman" panose="02020603050405020304" pitchFamily="18" charset="0"/>
              </a:rPr>
              <a:t>are graphic images that clarify text, direct the viewer's eye, and create a lasting impression. The visual's goal is to enhance the message of the text it accompanies, and attract the viewer to read the text.)</a:t>
            </a:r>
            <a:r>
              <a:rPr lang="en-US" sz="2400" b="0" i="1" dirty="0">
                <a:solidFill>
                  <a:srgbClr val="7030A0"/>
                </a:solidFill>
                <a:effectLst/>
                <a:latin typeface="Times New Roman" panose="02020603050405020304" pitchFamily="18" charset="0"/>
                <a:cs typeface="Times New Roman" panose="02020603050405020304" pitchFamily="18" charset="0"/>
              </a:rPr>
              <a:t> and other components.</a:t>
            </a:r>
          </a:p>
          <a:p>
            <a:pPr algn="l" fontAlgn="base"/>
            <a:r>
              <a:rPr lang="en-US" sz="2400" b="0" i="1" dirty="0">
                <a:solidFill>
                  <a:srgbClr val="7030A0"/>
                </a:solidFill>
                <a:effectLst/>
                <a:latin typeface="Times New Roman" panose="02020603050405020304" pitchFamily="18" charset="0"/>
                <a:cs typeface="Times New Roman" panose="02020603050405020304" pitchFamily="18" charset="0"/>
              </a:rPr>
              <a:t>Any of these elements may be checked. The point that is to be checked is changed and all other components are unaltered, to get the score</a:t>
            </a:r>
            <a:r>
              <a:rPr lang="en-US" b="0" i="1" dirty="0">
                <a:solidFill>
                  <a:srgbClr val="7030A0"/>
                </a:solidFill>
                <a:effectLst/>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1253620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ABA17-C1C6-464E-A1FD-14C1B6B6230A}"/>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      Methods of Advertising Effectiveness</a:t>
            </a:r>
            <a:endParaRPr lang="en-US" dirty="0"/>
          </a:p>
        </p:txBody>
      </p:sp>
      <p:sp>
        <p:nvSpPr>
          <p:cNvPr id="3" name="Content Placeholder 2">
            <a:extLst>
              <a:ext uri="{FF2B5EF4-FFF2-40B4-BE49-F238E27FC236}">
                <a16:creationId xmlns:a16="http://schemas.microsoft.com/office/drawing/2014/main" id="{A9EE5D92-B7D8-48F2-9E4B-1D2E2501308B}"/>
              </a:ext>
            </a:extLst>
          </p:cNvPr>
          <p:cNvSpPr>
            <a:spLocks noGrp="1"/>
          </p:cNvSpPr>
          <p:nvPr>
            <p:ph idx="1"/>
          </p:nvPr>
        </p:nvSpPr>
        <p:spPr/>
        <p:txBody>
          <a:bodyPr>
            <a:normAutofit fontScale="92500" lnSpcReduction="20000"/>
          </a:bodyPr>
          <a:lstStyle/>
          <a:p>
            <a:pPr marL="342900" marR="0" lvl="0" indent="-342900" algn="just">
              <a:lnSpc>
                <a:spcPct val="115000"/>
              </a:lnSpc>
              <a:spcBef>
                <a:spcPts val="0"/>
              </a:spcBef>
              <a:spcAft>
                <a:spcPts val="1000"/>
              </a:spcAft>
              <a:buFont typeface="Wingdings" panose="05000000000000000000" pitchFamily="2" charset="2"/>
              <a:buChar char=""/>
              <a:tabLst>
                <a:tab pos="228600" algn="l"/>
              </a:tabLst>
            </a:pPr>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Sales area or sales result test:</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The sales area test can be used as another pretesting from which involves the experimental method of research. The basic concept involved in this test or several different ones is to run an advertisement or campaign on a small scale to determine effectiveness before running the campaign over the entire marketing area with its attendant large costs. The test can be used to evaluate different themes or various different copy techniques. The procedure is to run the advertisements with different appeals (or copy or headlines) or the different campaign is separate comparable markets for the determined desirable period of time. By comparing the actual sales to consumers taking place in the different markets through the retail stores, the more effective appeal (or copy or headline) or campaign is selected. The test is only valid for advertising designed to obtain immediate sales responses and for items that are bought frequently, where the influence of advertising can exert itself quire quickly.</a:t>
            </a:r>
          </a:p>
          <a:p>
            <a:pPr marL="0" marR="0" indent="0" algn="just">
              <a:lnSpc>
                <a:spcPct val="115000"/>
              </a:lnSpc>
              <a:spcBef>
                <a:spcPts val="0"/>
              </a:spcBef>
              <a:spcAft>
                <a:spcPts val="100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22005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288A2-4D2E-4266-91F9-35F4C2A5A339}"/>
              </a:ext>
            </a:extLst>
          </p:cNvPr>
          <p:cNvSpPr>
            <a:spLocks noGrp="1"/>
          </p:cNvSpPr>
          <p:nvPr>
            <p:ph type="title"/>
          </p:nvPr>
        </p:nvSpPr>
        <p:spPr>
          <a:xfrm>
            <a:off x="866774" y="365125"/>
            <a:ext cx="10487025" cy="1325563"/>
          </a:xfrm>
        </p:spPr>
        <p:txBody>
          <a:bodyPr/>
          <a:lstStyle/>
          <a:p>
            <a:r>
              <a:rPr lang="en-US" i="1" dirty="0">
                <a:solidFill>
                  <a:srgbClr val="7030A0"/>
                </a:solidFill>
                <a:latin typeface="Times New Roman" panose="02020603050405020304" pitchFamily="18" charset="0"/>
                <a:cs typeface="Times New Roman" panose="02020603050405020304" pitchFamily="18" charset="0"/>
              </a:rPr>
              <a:t>       Advantages of Sales Result Test</a:t>
            </a:r>
          </a:p>
        </p:txBody>
      </p:sp>
      <p:sp>
        <p:nvSpPr>
          <p:cNvPr id="3" name="Content Placeholder 2">
            <a:extLst>
              <a:ext uri="{FF2B5EF4-FFF2-40B4-BE49-F238E27FC236}">
                <a16:creationId xmlns:a16="http://schemas.microsoft.com/office/drawing/2014/main" id="{8F940F36-C24B-4D08-9709-D7ABF623A599}"/>
              </a:ext>
            </a:extLst>
          </p:cNvPr>
          <p:cNvSpPr>
            <a:spLocks noGrp="1"/>
          </p:cNvSpPr>
          <p:nvPr>
            <p:ph idx="1"/>
          </p:nvPr>
        </p:nvSpPr>
        <p:spPr/>
        <p:txBody>
          <a:bodyPr>
            <a:normAutofit/>
          </a:bodyPr>
          <a:lstStyle/>
          <a:p>
            <a:pPr marL="342900" marR="0" lvl="0" indent="-342900" algn="just">
              <a:lnSpc>
                <a:spcPct val="115000"/>
              </a:lnSpc>
              <a:spcBef>
                <a:spcPts val="0"/>
              </a:spcBef>
              <a:spcAft>
                <a:spcPts val="1000"/>
              </a:spcAft>
              <a:buFont typeface="Wingdings" panose="05000000000000000000" pitchFamily="2" charset="2"/>
              <a:buChar char=""/>
              <a:tabLst>
                <a:tab pos="228600" algn="l"/>
              </a:tabLst>
            </a:pPr>
            <a:r>
              <a:rPr lang="en-US" sz="2400" b="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Advantages of Sales result test: </a:t>
            </a:r>
          </a:p>
          <a:p>
            <a:pPr algn="just">
              <a:lnSpc>
                <a:spcPct val="115000"/>
              </a:lnSpc>
              <a:spcBef>
                <a:spcPts val="0"/>
              </a:spcBef>
              <a:spcAft>
                <a:spcPts val="1000"/>
              </a:spcAft>
              <a:buFont typeface="Wingdings" panose="05000000000000000000" pitchFamily="2" charset="2"/>
              <a:buChar char="§"/>
              <a:tabLst>
                <a:tab pos="228600" algn="l"/>
              </a:tabLst>
            </a:pPr>
            <a:r>
              <a:rPr lang="en-US"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main target of advertising is to increase sales. By using this method, the sales of the product are increased. So, it is real for this type of objectives.</a:t>
            </a:r>
          </a:p>
          <a:p>
            <a:pPr marR="0" lvl="0" algn="just">
              <a:lnSpc>
                <a:spcPct val="115000"/>
              </a:lnSpc>
              <a:spcBef>
                <a:spcPts val="0"/>
              </a:spcBef>
              <a:spcAft>
                <a:spcPts val="1000"/>
              </a:spcAft>
              <a:buFont typeface="Wingdings" panose="05000000000000000000" pitchFamily="2" charset="2"/>
              <a:buChar char="§"/>
            </a:pPr>
            <a:r>
              <a:rPr lang="en-US"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It is easy to measure the advertising effectiveness.</a:t>
            </a:r>
          </a:p>
          <a:p>
            <a:pPr marR="0" lvl="0" algn="just">
              <a:lnSpc>
                <a:spcPct val="115000"/>
              </a:lnSpc>
              <a:spcBef>
                <a:spcPts val="0"/>
              </a:spcBef>
              <a:spcAft>
                <a:spcPts val="1000"/>
              </a:spcAft>
              <a:buFont typeface="Wingdings" panose="05000000000000000000" pitchFamily="2" charset="2"/>
              <a:buChar char="§"/>
            </a:pPr>
            <a:r>
              <a:rPr lang="en-US"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advertising which is getting from this method is impartial.</a:t>
            </a:r>
          </a:p>
          <a:p>
            <a:pPr marL="0" indent="0" algn="just">
              <a:lnSpc>
                <a:spcPct val="115000"/>
              </a:lnSpc>
              <a:spcBef>
                <a:spcPts val="0"/>
              </a:spcBef>
              <a:spcAft>
                <a:spcPts val="1000"/>
              </a:spcAft>
              <a:buNone/>
              <a:tabLst>
                <a:tab pos="228600" algn="l"/>
              </a:tabLst>
            </a:pPr>
            <a:endParaRPr lang="en-US" sz="32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None/>
              <a:tabLst>
                <a:tab pos="22860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a:lnSpc>
                <a:spcPct val="115000"/>
              </a:lnSpc>
              <a:spcBef>
                <a:spcPts val="0"/>
              </a:spcBef>
              <a:spcAft>
                <a:spcPts val="1000"/>
              </a:spcAft>
              <a:buNone/>
              <a:tabLst>
                <a:tab pos="228600" algn="l"/>
              </a:tabLst>
            </a:pPr>
            <a:endParaRPr lang="en-US" dirty="0"/>
          </a:p>
        </p:txBody>
      </p:sp>
    </p:spTree>
    <p:extLst>
      <p:ext uri="{BB962C8B-B14F-4D97-AF65-F5344CB8AC3E}">
        <p14:creationId xmlns:p14="http://schemas.microsoft.com/office/powerpoint/2010/main" val="2916211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ECBFF-7A48-4099-849D-0B808070F3BB}"/>
              </a:ext>
            </a:extLst>
          </p:cNvPr>
          <p:cNvSpPr>
            <a:spLocks noGrp="1"/>
          </p:cNvSpPr>
          <p:nvPr>
            <p:ph type="title"/>
          </p:nvPr>
        </p:nvSpPr>
        <p:spPr/>
        <p:txBody>
          <a:bodyPr/>
          <a:lstStyle/>
          <a:p>
            <a:r>
              <a:rPr lang="en-US" dirty="0"/>
              <a:t>     </a:t>
            </a:r>
            <a:r>
              <a:rPr lang="en-US" i="1" dirty="0">
                <a:solidFill>
                  <a:srgbClr val="7030A0"/>
                </a:solidFill>
                <a:latin typeface="Times New Roman" panose="02020603050405020304" pitchFamily="18" charset="0"/>
                <a:cs typeface="Times New Roman" panose="02020603050405020304" pitchFamily="18" charset="0"/>
              </a:rPr>
              <a:t>Disadvantages of Sales Result Test</a:t>
            </a:r>
          </a:p>
        </p:txBody>
      </p:sp>
      <p:sp>
        <p:nvSpPr>
          <p:cNvPr id="3" name="Content Placeholder 2">
            <a:extLst>
              <a:ext uri="{FF2B5EF4-FFF2-40B4-BE49-F238E27FC236}">
                <a16:creationId xmlns:a16="http://schemas.microsoft.com/office/drawing/2014/main" id="{B4738A7C-3C54-4BCC-A039-7A0EF5012341}"/>
              </a:ext>
            </a:extLst>
          </p:cNvPr>
          <p:cNvSpPr>
            <a:spLocks noGrp="1"/>
          </p:cNvSpPr>
          <p:nvPr>
            <p:ph idx="1"/>
          </p:nvPr>
        </p:nvSpPr>
        <p:spPr/>
        <p:txBody>
          <a:bodyPr/>
          <a:lstStyle/>
          <a:p>
            <a:pPr marL="342900" marR="0" lvl="0" indent="-342900" algn="just">
              <a:lnSpc>
                <a:spcPct val="115000"/>
              </a:lnSpc>
              <a:spcBef>
                <a:spcPts val="0"/>
              </a:spcBef>
              <a:spcAft>
                <a:spcPts val="1000"/>
              </a:spcAft>
              <a:buFont typeface="+mj-lt"/>
              <a:buAutoNum type="alphaLcPeriod"/>
            </a:pP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Sales result test try to find out the effective advertising by examining various market. The characteristics of different market are not same. The different types of product is important in different types of market.</a:t>
            </a:r>
          </a:p>
          <a:p>
            <a:pPr marL="342900" marR="0" lvl="0" indent="-342900" algn="just">
              <a:lnSpc>
                <a:spcPct val="115000"/>
              </a:lnSpc>
              <a:spcBef>
                <a:spcPts val="0"/>
              </a:spcBef>
              <a:spcAft>
                <a:spcPts val="1000"/>
              </a:spcAft>
              <a:buFont typeface="+mj-lt"/>
              <a:buAutoNum type="alphaLcPeriod"/>
            </a:pP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It is costly than other method.</a:t>
            </a:r>
          </a:p>
          <a:p>
            <a:pPr marL="342900" marR="0" lvl="0" indent="-342900" algn="just">
              <a:lnSpc>
                <a:spcPct val="115000"/>
              </a:lnSpc>
              <a:spcBef>
                <a:spcPts val="0"/>
              </a:spcBef>
              <a:spcAft>
                <a:spcPts val="1000"/>
              </a:spcAft>
              <a:buFont typeface="+mj-lt"/>
              <a:buAutoNum type="alphaLcPeriod"/>
            </a:pP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It needs enough time for examining.</a:t>
            </a:r>
          </a:p>
          <a:p>
            <a:pPr marL="342900" marR="0" lvl="0" indent="-342900" algn="just">
              <a:lnSpc>
                <a:spcPct val="115000"/>
              </a:lnSpc>
              <a:spcBef>
                <a:spcPts val="0"/>
              </a:spcBef>
              <a:spcAft>
                <a:spcPts val="1000"/>
              </a:spcAft>
              <a:buFont typeface="+mj-lt"/>
              <a:buAutoNum type="alphaLcPeriod"/>
            </a:pP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result of the test is not long term or fixed. The demand of the product is changed after some times.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736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1FEE2-E77E-4AED-B438-CC2A8FDD3494}"/>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  Methods of Advertising Effectiveness</a:t>
            </a:r>
            <a:endParaRPr lang="en-US" dirty="0"/>
          </a:p>
        </p:txBody>
      </p:sp>
      <p:sp>
        <p:nvSpPr>
          <p:cNvPr id="3" name="Content Placeholder 2">
            <a:extLst>
              <a:ext uri="{FF2B5EF4-FFF2-40B4-BE49-F238E27FC236}">
                <a16:creationId xmlns:a16="http://schemas.microsoft.com/office/drawing/2014/main" id="{A499C57A-4814-4540-A74D-AD57633FA6DC}"/>
              </a:ext>
            </a:extLst>
          </p:cNvPr>
          <p:cNvSpPr>
            <a:spLocks noGrp="1"/>
          </p:cNvSpPr>
          <p:nvPr>
            <p:ph idx="1"/>
          </p:nvPr>
        </p:nvSpPr>
        <p:spPr/>
        <p:txBody>
          <a:bodyPr>
            <a:normAutofit/>
          </a:bodyPr>
          <a:lstStyle/>
          <a:p>
            <a:r>
              <a:rPr lang="en-US"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Rating or check list method:</a:t>
            </a:r>
            <a:r>
              <a:rPr lang="en-US"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Another method of evaluating advertisements before they are run is the rating scale or checklist. Although this is not actually a method of testing advertisements, it is an evaluation method and should be mentioned here. The concept involved is to develop a list of qualities which the advertisement should contain, or a list of questions to be asked about each advertisement being evaluated, and then to check the advertisement against the list to ascertain whether such features listed. Usually, the lists include such factors as attention and interest value, although there are checklists designed to ascertain such features as the readability or understandability of the advertisements.</a:t>
            </a:r>
            <a:endParaRPr lang="en-US" i="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4823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53A54-45F9-497D-A756-37DCEE44D9F9}"/>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       Methods of Advertising Effectiveness</a:t>
            </a:r>
            <a:endParaRPr lang="en-US" dirty="0"/>
          </a:p>
        </p:txBody>
      </p:sp>
      <p:sp>
        <p:nvSpPr>
          <p:cNvPr id="3" name="Content Placeholder 2">
            <a:extLst>
              <a:ext uri="{FF2B5EF4-FFF2-40B4-BE49-F238E27FC236}">
                <a16:creationId xmlns:a16="http://schemas.microsoft.com/office/drawing/2014/main" id="{C7383706-9A53-4C45-8450-5EC605984EA2}"/>
              </a:ext>
            </a:extLst>
          </p:cNvPr>
          <p:cNvSpPr>
            <a:spLocks noGrp="1"/>
          </p:cNvSpPr>
          <p:nvPr>
            <p:ph idx="1"/>
          </p:nvPr>
        </p:nvSpPr>
        <p:spPr/>
        <p:txBody>
          <a:bodyPr/>
          <a:lstStyle/>
          <a:p>
            <a:r>
              <a:rPr lang="en-US"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Laboratory method:</a:t>
            </a:r>
            <a:r>
              <a:rPr lang="en-US"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In the laboratory method, with the help of various instruments in the laboratory, the researchers discuss about the respondent’s reaction. In this method, the researchers select a group of respondent in the early time, and show the various type of advertising. When the respondent show the advertising, the researcher watch various types of body movement of the respondent. They pick up various types of picture without knowing the respondent. They evaluate the body movement and determine their preferable advantage. In the laboratory method the following instruments are used:</a:t>
            </a:r>
          </a:p>
          <a:p>
            <a:endParaRPr lang="en-US" dirty="0"/>
          </a:p>
        </p:txBody>
      </p:sp>
    </p:spTree>
    <p:extLst>
      <p:ext uri="{BB962C8B-B14F-4D97-AF65-F5344CB8AC3E}">
        <p14:creationId xmlns:p14="http://schemas.microsoft.com/office/powerpoint/2010/main" val="37655659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094DD-37F8-40ED-A60F-3F6F920690D5}"/>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Methods of Advertising Effectiveness</a:t>
            </a:r>
            <a:endParaRPr lang="en-US" dirty="0"/>
          </a:p>
        </p:txBody>
      </p:sp>
      <p:sp>
        <p:nvSpPr>
          <p:cNvPr id="3" name="Content Placeholder 2">
            <a:extLst>
              <a:ext uri="{FF2B5EF4-FFF2-40B4-BE49-F238E27FC236}">
                <a16:creationId xmlns:a16="http://schemas.microsoft.com/office/drawing/2014/main" id="{281E687B-0619-4369-B500-5ED2EF3E7231}"/>
              </a:ext>
            </a:extLst>
          </p:cNvPr>
          <p:cNvSpPr>
            <a:spLocks noGrp="1"/>
          </p:cNvSpPr>
          <p:nvPr>
            <p:ph idx="1"/>
          </p:nvPr>
        </p:nvSpPr>
        <p:spPr/>
        <p:txBody>
          <a:bodyPr/>
          <a:lstStyle/>
          <a:p>
            <a:pPr marL="0" indent="0">
              <a:buNone/>
            </a:pPr>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Laboratory Method:</a:t>
            </a:r>
          </a:p>
          <a:p>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Eye camera:</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Eye camera helps to know the respondent reaction about the various movement of the eye. Eye camera also helps to know about the attractive part of advertising</a:t>
            </a:r>
          </a:p>
          <a:p>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galvanic screen response or related instrument:</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This instrument measures various types of body movement. By this instrument the researcher can know about the changes of respondent’s the percentage nerve pulse, blood pressure, brain waves, muscle tension etc. By measuring the changes of the movement, the researcher determines the respondent’s attractive advertising. </a:t>
            </a:r>
          </a:p>
          <a:p>
            <a:pPr marL="0" indent="0">
              <a:buNone/>
            </a:pPr>
            <a:endParaRPr lang="en-US" dirty="0"/>
          </a:p>
        </p:txBody>
      </p:sp>
    </p:spTree>
    <p:extLst>
      <p:ext uri="{BB962C8B-B14F-4D97-AF65-F5344CB8AC3E}">
        <p14:creationId xmlns:p14="http://schemas.microsoft.com/office/powerpoint/2010/main" val="728166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6FC7E-2340-44FD-BBBA-E70C1D4C63F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a:t>
            </a:r>
            <a:r>
              <a:rPr lang="en-US" i="1" dirty="0">
                <a:solidFill>
                  <a:srgbClr val="7030A0"/>
                </a:solidFill>
                <a:latin typeface="Times New Roman" panose="02020603050405020304" pitchFamily="18" charset="0"/>
                <a:cs typeface="Times New Roman" panose="02020603050405020304" pitchFamily="18" charset="0"/>
              </a:rPr>
              <a:t>Testing Advertising Effectiveness</a:t>
            </a:r>
          </a:p>
        </p:txBody>
      </p:sp>
      <p:sp>
        <p:nvSpPr>
          <p:cNvPr id="3" name="Content Placeholder 2">
            <a:extLst>
              <a:ext uri="{FF2B5EF4-FFF2-40B4-BE49-F238E27FC236}">
                <a16:creationId xmlns:a16="http://schemas.microsoft.com/office/drawing/2014/main" id="{B663FD34-A6DF-471E-8FFA-5C968D7E4B07}"/>
              </a:ext>
            </a:extLst>
          </p:cNvPr>
          <p:cNvSpPr>
            <a:spLocks noGrp="1"/>
          </p:cNvSpPr>
          <p:nvPr>
            <p:ph idx="1"/>
          </p:nvPr>
        </p:nvSpPr>
        <p:spPr/>
        <p:txBody>
          <a:bodyPr>
            <a:normAutofit/>
          </a:bodyPr>
          <a:lstStyle/>
          <a:p>
            <a:r>
              <a:rPr lang="en-US" sz="3600" i="1" dirty="0">
                <a:solidFill>
                  <a:srgbClr val="7030A0"/>
                </a:solidFill>
              </a:rPr>
              <a:t>Slides Content:</a:t>
            </a:r>
          </a:p>
          <a:p>
            <a:pPr marL="514350" indent="-514350">
              <a:buAutoNum type="arabicPeriod"/>
            </a:pPr>
            <a:r>
              <a:rPr lang="en-US" sz="3600" i="1" dirty="0">
                <a:solidFill>
                  <a:srgbClr val="7030A0"/>
                </a:solidFill>
              </a:rPr>
              <a:t>Advertising Effectiveness</a:t>
            </a:r>
          </a:p>
          <a:p>
            <a:pPr marL="514350" indent="-514350">
              <a:buAutoNum type="arabicPeriod"/>
            </a:pPr>
            <a:r>
              <a:rPr lang="en-US" sz="3600" i="1" dirty="0">
                <a:solidFill>
                  <a:srgbClr val="7030A0"/>
                </a:solidFill>
              </a:rPr>
              <a:t>Purpose of Advertising Effectiveness</a:t>
            </a:r>
          </a:p>
          <a:p>
            <a:pPr marL="514350" indent="-514350">
              <a:buAutoNum type="arabicPeriod"/>
            </a:pPr>
            <a:r>
              <a:rPr lang="en-US" sz="3600" i="1" dirty="0">
                <a:solidFill>
                  <a:srgbClr val="7030A0"/>
                </a:solidFill>
              </a:rPr>
              <a:t>Methods of Advertising Effectiveness (Pre test &amp; Post test)</a:t>
            </a:r>
          </a:p>
        </p:txBody>
      </p:sp>
    </p:spTree>
    <p:extLst>
      <p:ext uri="{BB962C8B-B14F-4D97-AF65-F5344CB8AC3E}">
        <p14:creationId xmlns:p14="http://schemas.microsoft.com/office/powerpoint/2010/main" val="2273380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9726E-1F63-4550-BA42-89E37E8BBAA6}"/>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Advantages &amp; Disadvantages of L. Method</a:t>
            </a:r>
          </a:p>
        </p:txBody>
      </p:sp>
      <p:sp>
        <p:nvSpPr>
          <p:cNvPr id="3" name="Content Placeholder 2">
            <a:extLst>
              <a:ext uri="{FF2B5EF4-FFF2-40B4-BE49-F238E27FC236}">
                <a16:creationId xmlns:a16="http://schemas.microsoft.com/office/drawing/2014/main" id="{2017C541-613D-477A-AE96-A7EF7AA51051}"/>
              </a:ext>
            </a:extLst>
          </p:cNvPr>
          <p:cNvSpPr>
            <a:spLocks noGrp="1"/>
          </p:cNvSpPr>
          <p:nvPr>
            <p:ph idx="1"/>
          </p:nvPr>
        </p:nvSpPr>
        <p:spPr/>
        <p:txBody>
          <a:bodyPr>
            <a:normAutofit fontScale="92500"/>
          </a:bodyPr>
          <a:lstStyle/>
          <a:p>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Advantages of Laboratory method:</a:t>
            </a:r>
          </a:p>
          <a:p>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experiment of the laboratory method can be correct with the help of scientific way.</a:t>
            </a:r>
          </a:p>
          <a:p>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In the method the people can provide their opinion with their unconscious mind and the scientific instrument can catch the respondent attitude.</a:t>
            </a:r>
          </a:p>
          <a:p>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result of this method is dependable and acute.</a:t>
            </a:r>
          </a:p>
          <a:p>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Disadvantages of Laboratory method:</a:t>
            </a:r>
          </a:p>
          <a:p>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experiment is continue in the laboratory for this reason the respondent can be feel very bore and the reaction can be different. So the result which is get from this might not be correct. </a:t>
            </a:r>
          </a:p>
          <a:p>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For this method, various types of man such as physiologist, psychologist, </a:t>
            </a:r>
            <a:r>
              <a:rPr lang="en-US" sz="2400" i="1"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etc</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can be employed. For this reasons this method is very costly.</a:t>
            </a:r>
          </a:p>
          <a:p>
            <a:endParaRPr lang="en-US" sz="18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18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2337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645B7-0BD9-4F97-8912-B1B1FEE9FD7B}"/>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 Methods of Advertising Effectiveness</a:t>
            </a:r>
            <a:endParaRPr lang="en-US" dirty="0"/>
          </a:p>
        </p:txBody>
      </p:sp>
      <p:sp>
        <p:nvSpPr>
          <p:cNvPr id="3" name="Content Placeholder 2">
            <a:extLst>
              <a:ext uri="{FF2B5EF4-FFF2-40B4-BE49-F238E27FC236}">
                <a16:creationId xmlns:a16="http://schemas.microsoft.com/office/drawing/2014/main" id="{C9E2EB5F-A584-4D39-9E75-881B1DABFCED}"/>
              </a:ext>
            </a:extLst>
          </p:cNvPr>
          <p:cNvSpPr>
            <a:spLocks noGrp="1"/>
          </p:cNvSpPr>
          <p:nvPr>
            <p:ph idx="1"/>
          </p:nvPr>
        </p:nvSpPr>
        <p:spPr/>
        <p:txBody>
          <a:bodyPr>
            <a:normAutofit/>
          </a:bodyPr>
          <a:lstStyle/>
          <a:p>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Post test: </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experiment which is continuing after publishing the advertising is called post test advertising. For advertising, a lot of money spends. So the advertisers agree to know the result of the advertising. The result can be known by the measurement of the advertising. Various methods are used for measuring the advertising effectiveness. These methods are given below:</a:t>
            </a:r>
          </a:p>
          <a:p>
            <a:pPr algn="l" fontAlgn="base"/>
            <a:r>
              <a:rPr lang="en-US" sz="2400" b="1" i="1" dirty="0">
                <a:solidFill>
                  <a:srgbClr val="7030A0"/>
                </a:solidFill>
                <a:effectLst/>
                <a:latin typeface="Times New Roman" panose="02020603050405020304" pitchFamily="18" charset="0"/>
                <a:cs typeface="Times New Roman" panose="02020603050405020304" pitchFamily="18" charset="0"/>
              </a:rPr>
              <a:t>Recognition tests:</a:t>
            </a:r>
          </a:p>
          <a:p>
            <a:pPr algn="l" fontAlgn="base"/>
            <a:r>
              <a:rPr lang="en-US" sz="2400" b="0" i="1" dirty="0">
                <a:solidFill>
                  <a:srgbClr val="7030A0"/>
                </a:solidFill>
                <a:effectLst/>
                <a:latin typeface="Times New Roman" panose="02020603050405020304" pitchFamily="18" charset="0"/>
                <a:cs typeface="Times New Roman" panose="02020603050405020304" pitchFamily="18" charset="0"/>
              </a:rPr>
              <a:t>Recognition is a matter of identifying something as having seen or heard before. It is based on the memory of the respondent. It attempts to measure the ad effectiveness by determining the number of respondents who have read or seen the ads before. To arrive at the results, readership or listenership surveys are conducted.</a:t>
            </a:r>
          </a:p>
          <a:p>
            <a:pPr marL="0" indent="0">
              <a:buNone/>
            </a:pPr>
            <a:endParaRPr lang="en-US" sz="2400" i="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6946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F4459-EFF0-4A64-847F-5B40F39897F0}"/>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   Methods of Advertising Effectiveness</a:t>
            </a:r>
            <a:endParaRPr lang="en-US" dirty="0"/>
          </a:p>
        </p:txBody>
      </p:sp>
      <p:sp>
        <p:nvSpPr>
          <p:cNvPr id="3" name="Content Placeholder 2">
            <a:extLst>
              <a:ext uri="{FF2B5EF4-FFF2-40B4-BE49-F238E27FC236}">
                <a16:creationId xmlns:a16="http://schemas.microsoft.com/office/drawing/2014/main" id="{4396E21B-6E54-4A70-94EE-6A44DC40DA7C}"/>
              </a:ext>
            </a:extLst>
          </p:cNvPr>
          <p:cNvSpPr>
            <a:spLocks noGrp="1"/>
          </p:cNvSpPr>
          <p:nvPr>
            <p:ph idx="1"/>
          </p:nvPr>
        </p:nvSpPr>
        <p:spPr/>
        <p:txBody>
          <a:bodyPr>
            <a:normAutofit lnSpcReduction="10000"/>
          </a:bodyPr>
          <a:lstStyle/>
          <a:p>
            <a:pPr algn="l" fontAlgn="base"/>
            <a:r>
              <a:rPr lang="en-US" b="1" i="1" dirty="0">
                <a:solidFill>
                  <a:srgbClr val="7030A0"/>
                </a:solidFill>
                <a:effectLst/>
                <a:latin typeface="Times New Roman" panose="02020603050405020304" pitchFamily="18" charset="0"/>
                <a:cs typeface="Times New Roman" panose="02020603050405020304" pitchFamily="18" charset="0"/>
              </a:rPr>
              <a:t>Recall tests:</a:t>
            </a:r>
          </a:p>
          <a:p>
            <a:pPr algn="l" fontAlgn="base"/>
            <a:r>
              <a:rPr lang="en-US" b="0" i="1" dirty="0">
                <a:solidFill>
                  <a:srgbClr val="7030A0"/>
                </a:solidFill>
                <a:effectLst/>
                <a:latin typeface="Times New Roman" panose="02020603050405020304" pitchFamily="18" charset="0"/>
                <a:cs typeface="Times New Roman" panose="02020603050405020304" pitchFamily="18" charset="0"/>
              </a:rPr>
              <a:t>Recalling is more demanding than recognizing as a test of memory. It involves respondents to answer as to what they have read, seen or heard without allowing them to look at or listen to the ad while they are answering.</a:t>
            </a:r>
          </a:p>
          <a:p>
            <a:r>
              <a:rPr lang="en-US" sz="2400" b="1"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Attitude or opinion testing method:</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In opinion and attitude test method, the consumer is king, express the logic of various tests that go directly to the consumer and seek his opinions, attitudes or other reactions to the advertising in question. The basic assumption of such tests is that the people to be influenced can be helpful in selecting the most influential advertising ideas. This is not to say that consumers should be the final arbiters of which messages to run, guide to the advertiser’s judgment. </a:t>
            </a:r>
          </a:p>
          <a:p>
            <a:endParaRPr lang="en-US" dirty="0"/>
          </a:p>
        </p:txBody>
      </p:sp>
    </p:spTree>
    <p:extLst>
      <p:ext uri="{BB962C8B-B14F-4D97-AF65-F5344CB8AC3E}">
        <p14:creationId xmlns:p14="http://schemas.microsoft.com/office/powerpoint/2010/main" val="1817161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0E06C-AAA8-48B4-9B01-9377D66884E5}"/>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              Advertising Effectiveness</a:t>
            </a:r>
          </a:p>
        </p:txBody>
      </p:sp>
      <p:sp>
        <p:nvSpPr>
          <p:cNvPr id="3" name="Content Placeholder 2">
            <a:extLst>
              <a:ext uri="{FF2B5EF4-FFF2-40B4-BE49-F238E27FC236}">
                <a16:creationId xmlns:a16="http://schemas.microsoft.com/office/drawing/2014/main" id="{7347AF55-4AEA-466C-9CDD-8ACCECFE1217}"/>
              </a:ext>
            </a:extLst>
          </p:cNvPr>
          <p:cNvSpPr>
            <a:spLocks noGrp="1"/>
          </p:cNvSpPr>
          <p:nvPr>
            <p:ph idx="1"/>
          </p:nvPr>
        </p:nvSpPr>
        <p:spPr/>
        <p:txBody>
          <a:bodyPr>
            <a:normAutofit fontScale="92500" lnSpcReduction="10000"/>
          </a:bodyPr>
          <a:lstStyle/>
          <a:p>
            <a:r>
              <a:rPr lang="en-US"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effectiveness of advertising depends primarily on the knowledge, skill, and experience of the people preparing it. Their ability, call it what you will—disciplined intuition, experienced judgment, skilled, craftsmanship, feel, taste, sensitivity, insight or creativity—is the thing that more often than not makes the difference between advertising that makes the cash registers ring and advertising that goes unnoticed into oblivion</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t>
            </a:r>
          </a:p>
          <a:p>
            <a:endParaRPr lang="en-US" dirty="0"/>
          </a:p>
          <a:p>
            <a:r>
              <a:rPr lang="en-US" b="1" i="1" dirty="0">
                <a:solidFill>
                  <a:srgbClr val="7030A0"/>
                </a:solidFill>
                <a:effectLst/>
                <a:latin typeface="Times New Roman" panose="02020603050405020304" pitchFamily="18" charset="0"/>
                <a:cs typeface="Times New Roman" panose="02020603050405020304" pitchFamily="18" charset="0"/>
              </a:rPr>
              <a:t>Advertising effectiveness</a:t>
            </a:r>
            <a:r>
              <a:rPr lang="en-US" b="0" i="1" dirty="0">
                <a:solidFill>
                  <a:srgbClr val="7030A0"/>
                </a:solidFill>
                <a:effectLst/>
                <a:latin typeface="Times New Roman" panose="02020603050405020304" pitchFamily="18" charset="0"/>
                <a:cs typeface="Times New Roman" panose="02020603050405020304" pitchFamily="18" charset="0"/>
              </a:rPr>
              <a:t> refers to an evaluation of the extent to which a specific </a:t>
            </a:r>
            <a:r>
              <a:rPr lang="en-US" b="1" i="1" dirty="0">
                <a:solidFill>
                  <a:srgbClr val="7030A0"/>
                </a:solidFill>
                <a:effectLst/>
                <a:latin typeface="Times New Roman" panose="02020603050405020304" pitchFamily="18" charset="0"/>
                <a:cs typeface="Times New Roman" panose="02020603050405020304" pitchFamily="18" charset="0"/>
              </a:rPr>
              <a:t>advertisement</a:t>
            </a:r>
            <a:r>
              <a:rPr lang="en-US" b="0" i="1" dirty="0">
                <a:solidFill>
                  <a:srgbClr val="7030A0"/>
                </a:solidFill>
                <a:effectLst/>
                <a:latin typeface="Times New Roman" panose="02020603050405020304" pitchFamily="18" charset="0"/>
                <a:cs typeface="Times New Roman" panose="02020603050405020304" pitchFamily="18" charset="0"/>
              </a:rPr>
              <a:t> or </a:t>
            </a:r>
            <a:r>
              <a:rPr lang="en-US" b="1" i="1" dirty="0">
                <a:solidFill>
                  <a:srgbClr val="7030A0"/>
                </a:solidFill>
                <a:effectLst/>
                <a:latin typeface="Times New Roman" panose="02020603050405020304" pitchFamily="18" charset="0"/>
                <a:cs typeface="Times New Roman" panose="02020603050405020304" pitchFamily="18" charset="0"/>
              </a:rPr>
              <a:t>advertising</a:t>
            </a:r>
            <a:r>
              <a:rPr lang="en-US" b="0" i="1" dirty="0">
                <a:solidFill>
                  <a:srgbClr val="7030A0"/>
                </a:solidFill>
                <a:effectLst/>
                <a:latin typeface="Times New Roman" panose="02020603050405020304" pitchFamily="18" charset="0"/>
                <a:cs typeface="Times New Roman" panose="02020603050405020304" pitchFamily="18" charset="0"/>
              </a:rPr>
              <a:t> campaign meets the objectives specified by the client. There is a wide variety of approaches to evaluation, including brand preference measures, inquiry tests, recall tests, and market tests.</a:t>
            </a:r>
            <a:endParaRPr lang="en-US" i="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2061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EEFDA-BA4A-4B05-B01F-870191AD64D2}"/>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       Purpose of Advertising Effectiveness</a:t>
            </a:r>
          </a:p>
        </p:txBody>
      </p:sp>
      <p:sp>
        <p:nvSpPr>
          <p:cNvPr id="3" name="Content Placeholder 2">
            <a:extLst>
              <a:ext uri="{FF2B5EF4-FFF2-40B4-BE49-F238E27FC236}">
                <a16:creationId xmlns:a16="http://schemas.microsoft.com/office/drawing/2014/main" id="{7C7E1B05-38FB-497F-9687-40F2C7BEFFC1}"/>
              </a:ext>
            </a:extLst>
          </p:cNvPr>
          <p:cNvSpPr>
            <a:spLocks noGrp="1"/>
          </p:cNvSpPr>
          <p:nvPr>
            <p:ph idx="1"/>
          </p:nvPr>
        </p:nvSpPr>
        <p:spPr/>
        <p:txBody>
          <a:bodyPr>
            <a:normAutofit/>
          </a:bodyPr>
          <a:lstStyle/>
          <a:p>
            <a:r>
              <a:rPr lang="en-US" sz="2400" b="1" i="1" u="sng" dirty="0">
                <a:solidFill>
                  <a:srgbClr val="7030A0"/>
                </a:solidFill>
                <a:effectLst/>
                <a:latin typeface="Times New Roman" panose="02020603050405020304" pitchFamily="18" charset="0"/>
                <a:ea typeface="Calibri" panose="020F0502020204030204" pitchFamily="34" charset="0"/>
              </a:rPr>
              <a:t>To select right advertisement, right media and co-ordinate advertisement and media: </a:t>
            </a:r>
            <a:r>
              <a:rPr lang="en-US" sz="2400" i="1" dirty="0">
                <a:solidFill>
                  <a:srgbClr val="7030A0"/>
                </a:solidFill>
                <a:effectLst/>
                <a:latin typeface="Times New Roman" panose="02020603050405020304" pitchFamily="18" charset="0"/>
                <a:ea typeface="Calibri" panose="020F0502020204030204" pitchFamily="34" charset="0"/>
              </a:rPr>
              <a:t>To measure the advertising effectiveness, one of the most important objectives is right media, right advertisement co-ordinate advertising and media. If the company select the proper media, advertisement and they co-ordinate them it is possible to get the maximum result</a:t>
            </a:r>
            <a:r>
              <a:rPr lang="en-US" sz="2400" dirty="0">
                <a:effectLst/>
                <a:latin typeface="Times New Roman" panose="02020603050405020304" pitchFamily="18" charset="0"/>
                <a:ea typeface="Calibri" panose="020F0502020204030204" pitchFamily="34" charset="0"/>
              </a:rPr>
              <a:t>. </a:t>
            </a:r>
          </a:p>
          <a:p>
            <a:r>
              <a:rPr lang="en-US" sz="2400" b="1" i="1" u="sng" dirty="0">
                <a:solidFill>
                  <a:srgbClr val="7030A0"/>
                </a:solidFill>
                <a:effectLst/>
                <a:latin typeface="Times New Roman" panose="02020603050405020304" pitchFamily="18" charset="0"/>
                <a:ea typeface="Calibri" panose="020F0502020204030204" pitchFamily="34" charset="0"/>
              </a:rPr>
              <a:t>To taste in developing advertisement and media selection in future: </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Company tastes the advertising effectiveness of the past years and try to find out the fault of that advertising and solve them. Then they choose the proper step in the future for developing the advertising. </a:t>
            </a:r>
          </a:p>
          <a:p>
            <a:endParaRPr lang="en-US" sz="2400" i="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dirty="0"/>
          </a:p>
        </p:txBody>
      </p:sp>
    </p:spTree>
    <p:extLst>
      <p:ext uri="{BB962C8B-B14F-4D97-AF65-F5344CB8AC3E}">
        <p14:creationId xmlns:p14="http://schemas.microsoft.com/office/powerpoint/2010/main" val="3752873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4CDB4-6268-45B0-ABF6-D83B93DF79ED}"/>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      Purpose of Advertising Effectiveness</a:t>
            </a:r>
            <a:endParaRPr lang="en-US" dirty="0"/>
          </a:p>
        </p:txBody>
      </p:sp>
      <p:sp>
        <p:nvSpPr>
          <p:cNvPr id="3" name="Content Placeholder 2">
            <a:extLst>
              <a:ext uri="{FF2B5EF4-FFF2-40B4-BE49-F238E27FC236}">
                <a16:creationId xmlns:a16="http://schemas.microsoft.com/office/drawing/2014/main" id="{F15B9135-DC89-46B2-91E8-2A7DC4F38443}"/>
              </a:ext>
            </a:extLst>
          </p:cNvPr>
          <p:cNvSpPr>
            <a:spLocks noGrp="1"/>
          </p:cNvSpPr>
          <p:nvPr>
            <p:ph idx="1"/>
          </p:nvPr>
        </p:nvSpPr>
        <p:spPr/>
        <p:txBody>
          <a:bodyPr>
            <a:normAutofit/>
          </a:bodyPr>
          <a:lstStyle/>
          <a:p>
            <a:r>
              <a:rPr lang="en-US" sz="2400" b="1" i="1" u="sng" dirty="0">
                <a:solidFill>
                  <a:srgbClr val="7030A0"/>
                </a:solidFill>
                <a:effectLst/>
                <a:latin typeface="Times New Roman" panose="02020603050405020304" pitchFamily="18" charset="0"/>
                <a:ea typeface="Calibri" panose="020F0502020204030204" pitchFamily="34" charset="0"/>
              </a:rPr>
              <a:t>To taste why it is effective:</a:t>
            </a:r>
            <a:r>
              <a:rPr lang="en-US" sz="2400" i="1" dirty="0">
                <a:solidFill>
                  <a:srgbClr val="7030A0"/>
                </a:solidFill>
                <a:effectLst/>
                <a:latin typeface="Times New Roman" panose="02020603050405020304" pitchFamily="18" charset="0"/>
                <a:ea typeface="Calibri" panose="020F0502020204030204" pitchFamily="34" charset="0"/>
              </a:rPr>
              <a:t> Now the advertising agency want to know what type of advertising is effective but </a:t>
            </a:r>
            <a:r>
              <a:rPr lang="en-US" sz="2400" i="1" dirty="0">
                <a:solidFill>
                  <a:srgbClr val="7030A0"/>
                </a:solidFill>
                <a:latin typeface="Times New Roman" panose="02020603050405020304" pitchFamily="18" charset="0"/>
                <a:ea typeface="Calibri" panose="020F0502020204030204" pitchFamily="34" charset="0"/>
              </a:rPr>
              <a:t>al</a:t>
            </a:r>
            <a:r>
              <a:rPr lang="en-US" sz="2400" i="1" dirty="0">
                <a:solidFill>
                  <a:srgbClr val="7030A0"/>
                </a:solidFill>
                <a:effectLst/>
                <a:latin typeface="Times New Roman" panose="02020603050405020304" pitchFamily="18" charset="0"/>
                <a:ea typeface="Calibri" panose="020F0502020204030204" pitchFamily="34" charset="0"/>
              </a:rPr>
              <a:t>so why this advertise is effective.</a:t>
            </a:r>
          </a:p>
          <a:p>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To find out ineffectiveness:</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this stage, the advertisers try to find out the ineffectiveness of the advertising that means why the selection of media and the advertising is not right. </a:t>
            </a:r>
          </a:p>
          <a:p>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To reduce advertising cost:</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Reducing the advertising cost is another objectives for measuring the advertising effectiveness. Because advertising is costly. But the advertiser measure the advertising effectiveness, then they select the proper media and the proper advertising which  reduces the cost.</a:t>
            </a:r>
          </a:p>
          <a:p>
            <a:endParaRPr lang="en-US" sz="2400" i="1" dirty="0">
              <a:solidFill>
                <a:srgbClr val="7030A0"/>
              </a:solidFill>
            </a:endParaRPr>
          </a:p>
        </p:txBody>
      </p:sp>
    </p:spTree>
    <p:extLst>
      <p:ext uri="{BB962C8B-B14F-4D97-AF65-F5344CB8AC3E}">
        <p14:creationId xmlns:p14="http://schemas.microsoft.com/office/powerpoint/2010/main" val="1720338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02C17-82D2-424F-AEFF-A3AA7035B8F5}"/>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   Methods of Advertising Effectiveness</a:t>
            </a:r>
          </a:p>
        </p:txBody>
      </p:sp>
      <p:sp>
        <p:nvSpPr>
          <p:cNvPr id="3" name="Content Placeholder 2">
            <a:extLst>
              <a:ext uri="{FF2B5EF4-FFF2-40B4-BE49-F238E27FC236}">
                <a16:creationId xmlns:a16="http://schemas.microsoft.com/office/drawing/2014/main" id="{DA198308-6B2C-4939-AD47-ACBD70DE6010}"/>
              </a:ext>
            </a:extLst>
          </p:cNvPr>
          <p:cNvSpPr>
            <a:spLocks noGrp="1"/>
          </p:cNvSpPr>
          <p:nvPr>
            <p:ph idx="1"/>
          </p:nvPr>
        </p:nvSpPr>
        <p:spPr/>
        <p:txBody>
          <a:bodyPr/>
          <a:lstStyle/>
          <a:p>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Pre-test: </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The pretest advertising is the process of measuring effectiveness before the final advertising. Some test which is appropriate for measuring effectiveness in the pre test are given below: </a:t>
            </a:r>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r>
              <a:rPr lang="en-US" sz="2400" b="1" i="1" u="sng"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1.</a:t>
            </a:r>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Consumer jury test:</a:t>
            </a:r>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The consumer jury test obtains the preference of a sample of typical prospective consumers of the product for one advertisement or some one part of an advertisement out of several being considered by the advertiser. The prospective consumer, or juror, rates the advertisements, or the headline or the theme, by direct comparison. Since the advertisement is designed to influence the prospective consumer of the product being advertised, it is believed that he is a better position to determine what advertisement or message will influence him than is a member of the general public or the advertising expert.</a:t>
            </a:r>
          </a:p>
          <a:p>
            <a:pPr marL="0" indent="0">
              <a:buNone/>
            </a:pPr>
            <a:r>
              <a:rPr lang="en-US" sz="2400"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08069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B3DB3-3137-4B5A-ABD2-A19466AF4502}"/>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      Methods of Advertising Effectiveness</a:t>
            </a:r>
            <a:endParaRPr lang="en-US" dirty="0"/>
          </a:p>
        </p:txBody>
      </p:sp>
      <p:sp>
        <p:nvSpPr>
          <p:cNvPr id="3" name="Content Placeholder 2">
            <a:extLst>
              <a:ext uri="{FF2B5EF4-FFF2-40B4-BE49-F238E27FC236}">
                <a16:creationId xmlns:a16="http://schemas.microsoft.com/office/drawing/2014/main" id="{8000E5A1-8A48-4B92-83C4-D0E109142359}"/>
              </a:ext>
            </a:extLst>
          </p:cNvPr>
          <p:cNvSpPr>
            <a:spLocks noGrp="1"/>
          </p:cNvSpPr>
          <p:nvPr>
            <p:ph idx="1"/>
          </p:nvPr>
        </p:nvSpPr>
        <p:spPr/>
        <p:txBody>
          <a:bodyPr>
            <a:normAutofit lnSpcReduction="10000"/>
          </a:bodyPr>
          <a:lstStyle/>
          <a:p>
            <a:pPr marL="0" indent="0" algn="l">
              <a:buNone/>
            </a:pPr>
            <a:r>
              <a:rPr lang="en-US" b="0" i="1" dirty="0">
                <a:solidFill>
                  <a:srgbClr val="7030A0"/>
                </a:solidFill>
                <a:effectLst/>
                <a:latin typeface="Times New Roman" panose="02020603050405020304" pitchFamily="18" charset="0"/>
                <a:cs typeface="Times New Roman" panose="02020603050405020304" pitchFamily="18" charset="0"/>
              </a:rPr>
              <a:t>It means the, representative of the target market are asked to rank in order of merit and provide reasons for their selections.</a:t>
            </a:r>
          </a:p>
          <a:p>
            <a:pPr marL="0" indent="0" algn="l">
              <a:buNone/>
            </a:pPr>
            <a:r>
              <a:rPr lang="en-US" b="0" i="1" dirty="0">
                <a:solidFill>
                  <a:srgbClr val="7030A0"/>
                </a:solidFill>
                <a:effectLst/>
                <a:latin typeface="Times New Roman" panose="02020603050405020304" pitchFamily="18" charset="0"/>
                <a:cs typeface="Times New Roman" panose="02020603050405020304" pitchFamily="18" charset="0"/>
              </a:rPr>
              <a:t>There are difficulties associated with ranking and </a:t>
            </a:r>
            <a:r>
              <a:rPr lang="en-US" b="0" i="1" dirty="0" err="1">
                <a:solidFill>
                  <a:srgbClr val="7030A0"/>
                </a:solidFill>
                <a:effectLst/>
                <a:latin typeface="Times New Roman" panose="02020603050405020304" pitchFamily="18" charset="0"/>
                <a:cs typeface="Times New Roman" panose="02020603050405020304" pitchFamily="18" charset="0"/>
              </a:rPr>
              <a:t>prioritisation</a:t>
            </a:r>
            <a:r>
              <a:rPr lang="en-US" b="0" i="1" dirty="0">
                <a:solidFill>
                  <a:srgbClr val="7030A0"/>
                </a:solidFill>
                <a:effectLst/>
                <a:latin typeface="Times New Roman" panose="02020603050405020304" pitchFamily="18" charset="0"/>
                <a:cs typeface="Times New Roman" panose="02020603050405020304" pitchFamily="18" charset="0"/>
              </a:rPr>
              <a:t> tests. First, the consumers, realizing the reason for their participation, may appoint themselves </a:t>
            </a:r>
            <a:r>
              <a:rPr lang="en-US" b="0" i="1" dirty="0" err="1">
                <a:solidFill>
                  <a:srgbClr val="7030A0"/>
                </a:solidFill>
                <a:effectLst/>
                <a:latin typeface="Times New Roman" panose="02020603050405020304" pitchFamily="18" charset="0"/>
                <a:cs typeface="Times New Roman" panose="02020603050405020304" pitchFamily="18" charset="0"/>
              </a:rPr>
              <a:t>as‘experts</a:t>
            </a:r>
            <a:r>
              <a:rPr lang="en-US" b="0" i="1" dirty="0">
                <a:solidFill>
                  <a:srgbClr val="7030A0"/>
                </a:solidFill>
                <a:effectLst/>
                <a:latin typeface="Times New Roman" panose="02020603050405020304" pitchFamily="18" charset="0"/>
                <a:cs typeface="Times New Roman" panose="02020603050405020304" pitchFamily="18" charset="0"/>
              </a:rPr>
              <a:t>’, so they lose the objectivity that the process is intended to bring. Second, </a:t>
            </a:r>
            <a:r>
              <a:rPr lang="en-US" b="0" i="1" dirty="0" err="1">
                <a:solidFill>
                  <a:srgbClr val="7030A0"/>
                </a:solidFill>
                <a:effectLst/>
                <a:latin typeface="Times New Roman" panose="02020603050405020304" pitchFamily="18" charset="0"/>
                <a:cs typeface="Times New Roman" panose="02020603050405020304" pitchFamily="18" charset="0"/>
              </a:rPr>
              <a:t>the‘halo</a:t>
            </a:r>
            <a:r>
              <a:rPr lang="en-US" b="0" i="1" dirty="0">
                <a:solidFill>
                  <a:srgbClr val="7030A0"/>
                </a:solidFill>
                <a:effectLst/>
                <a:latin typeface="Times New Roman" panose="02020603050405020304" pitchFamily="18" charset="0"/>
                <a:cs typeface="Times New Roman" panose="02020603050405020304" pitchFamily="18" charset="0"/>
              </a:rPr>
              <a:t>’ effect can occur, whereby an advertisement is rated excellent overall simply because one or two elements are good and the respondent overlooks the </a:t>
            </a:r>
            <a:r>
              <a:rPr lang="en-US" b="0" i="1" dirty="0" err="1">
                <a:solidFill>
                  <a:srgbClr val="7030A0"/>
                </a:solidFill>
                <a:effectLst/>
                <a:latin typeface="Times New Roman" panose="02020603050405020304" pitchFamily="18" charset="0"/>
                <a:cs typeface="Times New Roman" panose="02020603050405020304" pitchFamily="18" charset="0"/>
              </a:rPr>
              <a:t>weaknesses.Finally</a:t>
            </a:r>
            <a:r>
              <a:rPr lang="en-US" b="0" i="1" dirty="0">
                <a:solidFill>
                  <a:srgbClr val="7030A0"/>
                </a:solidFill>
                <a:effectLst/>
                <a:latin typeface="Times New Roman" panose="02020603050405020304" pitchFamily="18" charset="0"/>
                <a:cs typeface="Times New Roman" panose="02020603050405020304" pitchFamily="18" charset="0"/>
              </a:rPr>
              <a:t>, emotional advertisements tend to receive higher scores than informational messages, even though the latter might do better in the market place.</a:t>
            </a:r>
          </a:p>
          <a:p>
            <a:pPr marL="0" indent="0">
              <a:buNone/>
            </a:pPr>
            <a:endParaRPr lang="en-US" dirty="0"/>
          </a:p>
        </p:txBody>
      </p:sp>
    </p:spTree>
    <p:extLst>
      <p:ext uri="{BB962C8B-B14F-4D97-AF65-F5344CB8AC3E}">
        <p14:creationId xmlns:p14="http://schemas.microsoft.com/office/powerpoint/2010/main" val="1631740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09D7D-91A5-491F-987A-0A00ED501C2A}"/>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Methods of Advertising Effectiveness</a:t>
            </a:r>
            <a:endParaRPr lang="en-US" dirty="0"/>
          </a:p>
        </p:txBody>
      </p:sp>
      <p:sp>
        <p:nvSpPr>
          <p:cNvPr id="3" name="Content Placeholder 2">
            <a:extLst>
              <a:ext uri="{FF2B5EF4-FFF2-40B4-BE49-F238E27FC236}">
                <a16:creationId xmlns:a16="http://schemas.microsoft.com/office/drawing/2014/main" id="{D58BF565-EE4D-4F0D-A141-8D7B7DD4AB9F}"/>
              </a:ext>
            </a:extLst>
          </p:cNvPr>
          <p:cNvSpPr>
            <a:spLocks noGrp="1"/>
          </p:cNvSpPr>
          <p:nvPr>
            <p:ph idx="1"/>
          </p:nvPr>
        </p:nvSpPr>
        <p:spPr/>
        <p:txBody>
          <a:bodyPr>
            <a:normAutofit/>
          </a:bodyPr>
          <a:lstStyle/>
          <a:p>
            <a:r>
              <a:rPr lang="en-US" sz="2000" b="0" i="1" dirty="0">
                <a:solidFill>
                  <a:srgbClr val="7030A0"/>
                </a:solidFill>
                <a:effectLst/>
                <a:latin typeface="Times New Roman" panose="02020603050405020304" pitchFamily="18" charset="0"/>
                <a:cs typeface="Times New Roman" panose="02020603050405020304" pitchFamily="18" charset="0"/>
              </a:rPr>
              <a:t>Halo effect is the tendency for positive impressions of a person, company, brand or product in one area to positively influence one's opinion or feelings in other areas. Halo effect is “the name given to the phenomenon whereby evaluators tend to be influenced by their previous judgments of performance or personality</a:t>
            </a:r>
            <a:endParaRPr lang="en-US" sz="2000" i="1" dirty="0">
              <a:solidFill>
                <a:srgbClr val="7030A0"/>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317EB6B1-E8AF-489C-B1D9-8F952F7D64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4350" y="2781300"/>
            <a:ext cx="7896225" cy="3809999"/>
          </a:xfrm>
          <a:prstGeom prst="rect">
            <a:avLst/>
          </a:prstGeom>
        </p:spPr>
      </p:pic>
    </p:spTree>
    <p:extLst>
      <p:ext uri="{BB962C8B-B14F-4D97-AF65-F5344CB8AC3E}">
        <p14:creationId xmlns:p14="http://schemas.microsoft.com/office/powerpoint/2010/main" val="1334715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6D263-E05E-45FF-B4C2-C04DC809806D}"/>
              </a:ext>
            </a:extLst>
          </p:cNvPr>
          <p:cNvSpPr>
            <a:spLocks noGrp="1"/>
          </p:cNvSpPr>
          <p:nvPr>
            <p:ph type="title"/>
          </p:nvPr>
        </p:nvSpPr>
        <p:spPr/>
        <p:txBody>
          <a:bodyPr/>
          <a:lstStyle/>
          <a:p>
            <a:r>
              <a:rPr lang="en-US" i="1" dirty="0">
                <a:solidFill>
                  <a:srgbClr val="7030A0"/>
                </a:solidFill>
                <a:latin typeface="Times New Roman" panose="02020603050405020304" pitchFamily="18" charset="0"/>
                <a:cs typeface="Times New Roman" panose="02020603050405020304" pitchFamily="18" charset="0"/>
              </a:rPr>
              <a:t>   Methods of Advertising Effectiveness</a:t>
            </a:r>
            <a:endParaRPr lang="en-US" dirty="0"/>
          </a:p>
        </p:txBody>
      </p:sp>
      <p:sp>
        <p:nvSpPr>
          <p:cNvPr id="3" name="Content Placeholder 2">
            <a:extLst>
              <a:ext uri="{FF2B5EF4-FFF2-40B4-BE49-F238E27FC236}">
                <a16:creationId xmlns:a16="http://schemas.microsoft.com/office/drawing/2014/main" id="{FDA7EF22-B446-4145-BA1E-F7C3C0F8533E}"/>
              </a:ext>
            </a:extLst>
          </p:cNvPr>
          <p:cNvSpPr>
            <a:spLocks noGrp="1"/>
          </p:cNvSpPr>
          <p:nvPr>
            <p:ph idx="1"/>
          </p:nvPr>
        </p:nvSpPr>
        <p:spPr/>
        <p:txBody>
          <a:bodyPr/>
          <a:lstStyle/>
          <a:p>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Three methods used to facilitate comparison and ranking are:</a:t>
            </a:r>
          </a:p>
          <a:p>
            <a:r>
              <a:rPr lang="en-US" sz="2400"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b="1" i="1" u="sng"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Discussion methods: </a:t>
            </a:r>
            <a:r>
              <a:rPr lang="en-US" i="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 small group or sample of the people considered for the prospective buyers or users of the product to be advertised is selected to serve as the jury. The jury should be representative of the consumers or prospective consumers for product. The juror discuss among them about the copy of the advertising. At first they discuss  and finally they select one decision for prepare a good copy. This process is called discussion method.</a:t>
            </a:r>
          </a:p>
          <a:p>
            <a:endParaRPr lang="en-US" dirty="0"/>
          </a:p>
        </p:txBody>
      </p:sp>
    </p:spTree>
    <p:extLst>
      <p:ext uri="{BB962C8B-B14F-4D97-AF65-F5344CB8AC3E}">
        <p14:creationId xmlns:p14="http://schemas.microsoft.com/office/powerpoint/2010/main" val="17202991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TotalTime>
  <Words>2356</Words>
  <Application>Microsoft Office PowerPoint</Application>
  <PresentationFormat>Widescreen</PresentationFormat>
  <Paragraphs>86</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Times New Roman</vt:lpstr>
      <vt:lpstr>Wingdings</vt:lpstr>
      <vt:lpstr>Office Theme</vt:lpstr>
      <vt:lpstr>Tourism Promotion &amp; Communication</vt:lpstr>
      <vt:lpstr>          Testing Advertising Effectiveness</vt:lpstr>
      <vt:lpstr>              Advertising Effectiveness</vt:lpstr>
      <vt:lpstr>       Purpose of Advertising Effectiveness</vt:lpstr>
      <vt:lpstr>      Purpose of Advertising Effectiveness</vt:lpstr>
      <vt:lpstr>   Methods of Advertising Effectiveness</vt:lpstr>
      <vt:lpstr>      Methods of Advertising Effectiveness</vt:lpstr>
      <vt:lpstr>Methods of Advertising Effectiveness</vt:lpstr>
      <vt:lpstr>   Methods of Advertising Effectiveness</vt:lpstr>
      <vt:lpstr>Methods of Advertising Effectiveness</vt:lpstr>
      <vt:lpstr>Methods of Advertising Effectiveness</vt:lpstr>
      <vt:lpstr>       Advantages of Consumer Jury Test</vt:lpstr>
      <vt:lpstr>Methods of Advertising Effectiveness</vt:lpstr>
      <vt:lpstr>      Methods of Advertising Effectiveness</vt:lpstr>
      <vt:lpstr>       Advantages of Sales Result Test</vt:lpstr>
      <vt:lpstr>     Disadvantages of Sales Result Test</vt:lpstr>
      <vt:lpstr>  Methods of Advertising Effectiveness</vt:lpstr>
      <vt:lpstr>       Methods of Advertising Effectiveness</vt:lpstr>
      <vt:lpstr>Methods of Advertising Effectiveness</vt:lpstr>
      <vt:lpstr>Advantages &amp; Disadvantages of L. Method</vt:lpstr>
      <vt:lpstr> Methods of Advertising Effectiveness</vt:lpstr>
      <vt:lpstr>   Methods of Advertising Effectiveness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Tourism Promotion &amp; Communication</dc:title>
  <dc:creator>Asus</dc:creator>
  <cp:lastModifiedBy>Asus</cp:lastModifiedBy>
  <cp:revision>35</cp:revision>
  <dcterms:created xsi:type="dcterms:W3CDTF">2020-11-02T12:09:26Z</dcterms:created>
  <dcterms:modified xsi:type="dcterms:W3CDTF">2020-11-09T03:53:23Z</dcterms:modified>
</cp:coreProperties>
</file>