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16D33-C9A9-48C8-A66C-10B99CDBAC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27FF46-8440-4043-B127-19122B1B32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ADA952-45D5-4011-8823-430CDDFD968C}"/>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5" name="Footer Placeholder 4">
            <a:extLst>
              <a:ext uri="{FF2B5EF4-FFF2-40B4-BE49-F238E27FC236}">
                <a16:creationId xmlns:a16="http://schemas.microsoft.com/office/drawing/2014/main" id="{67E79DE3-AFF4-4DA4-B8F4-0252EC30E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62BE8D-5EDB-479C-BB25-68079575B442}"/>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1483051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E0DF2-0288-4CAA-B40D-0F4B8251D8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FD1B261-FDAE-486D-B00C-4D37279272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B5EF0-2CC2-4234-80E1-31CCF179CBBB}"/>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5" name="Footer Placeholder 4">
            <a:extLst>
              <a:ext uri="{FF2B5EF4-FFF2-40B4-BE49-F238E27FC236}">
                <a16:creationId xmlns:a16="http://schemas.microsoft.com/office/drawing/2014/main" id="{7706AC3F-DA58-4E4E-B379-0586B9C989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FDDEA4-BAB5-478B-8FFD-B6F34780E024}"/>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850630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2E2C73-3BB4-427D-BF2A-E157B2B2D5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B22BE6-5417-4B9D-BD03-C928C0127A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6B449B-272B-4991-8A4B-54F2CFB281C2}"/>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5" name="Footer Placeholder 4">
            <a:extLst>
              <a:ext uri="{FF2B5EF4-FFF2-40B4-BE49-F238E27FC236}">
                <a16:creationId xmlns:a16="http://schemas.microsoft.com/office/drawing/2014/main" id="{41CE1DF9-56C3-487A-A437-2A4371B621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082314-E1DA-4236-BD92-BEFA51CEDDC6}"/>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1893679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B5B33-EBE2-42FC-BBA8-AA264A0EC3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FF8626-DAF9-4670-B529-07F110BD9E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473819-3EE8-4189-8381-D922B5789ECC}"/>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5" name="Footer Placeholder 4">
            <a:extLst>
              <a:ext uri="{FF2B5EF4-FFF2-40B4-BE49-F238E27FC236}">
                <a16:creationId xmlns:a16="http://schemas.microsoft.com/office/drawing/2014/main" id="{EB3F315B-E5AB-4587-81B9-9EE7EC8AAA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1B7582-69AD-403F-B3C8-45F896D93484}"/>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3949695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BAF73-A7C9-4C9A-849C-3C08AD562D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651CA9-0343-4107-9DD8-4E9DC967AD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972CED-DDF1-4F1D-823B-5CF3D6BDD7F9}"/>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5" name="Footer Placeholder 4">
            <a:extLst>
              <a:ext uri="{FF2B5EF4-FFF2-40B4-BE49-F238E27FC236}">
                <a16:creationId xmlns:a16="http://schemas.microsoft.com/office/drawing/2014/main" id="{E8C9E809-9FBD-4828-8941-C82C46325F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C0FB13-0CAD-4E7F-9D63-2E9A7FCC6E82}"/>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3961820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DD743-4B78-4ACD-807A-8AB8A8C960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0960CA-8407-47A6-B9EF-EAA5138DFF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8C666FC-F8E7-411B-8FA8-21BA10E606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080D1C-70F8-423D-9C1A-2FF6957CE743}"/>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6" name="Footer Placeholder 5">
            <a:extLst>
              <a:ext uri="{FF2B5EF4-FFF2-40B4-BE49-F238E27FC236}">
                <a16:creationId xmlns:a16="http://schemas.microsoft.com/office/drawing/2014/main" id="{E989268E-35BC-427B-BC1F-82E2094C02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B35E64-BEC8-42F7-B645-7595BA301F6D}"/>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3300536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B92C5-6C95-4A47-B755-DB057066B5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C6CF9F-C70C-4E4C-B014-F83285E6F3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F398B6-C5D9-4352-BA38-DA60D57700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F9AF92-0F15-40AC-9357-CA563C15EE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68076B-A0DD-4882-A4CF-9D110AEBF9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06F261-509E-467F-A1DA-0E4B80DF5263}"/>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8" name="Footer Placeholder 7">
            <a:extLst>
              <a:ext uri="{FF2B5EF4-FFF2-40B4-BE49-F238E27FC236}">
                <a16:creationId xmlns:a16="http://schemas.microsoft.com/office/drawing/2014/main" id="{F6D74C91-E378-48F9-BA10-43FAA79FE1F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EC6A56-3FD9-4EC8-9379-CE66CDC63C31}"/>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3016170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E55F3-02C8-440A-8D30-2A4E9B040E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5A5382-5CBF-4D4D-ABE8-6C602EA7011D}"/>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4" name="Footer Placeholder 3">
            <a:extLst>
              <a:ext uri="{FF2B5EF4-FFF2-40B4-BE49-F238E27FC236}">
                <a16:creationId xmlns:a16="http://schemas.microsoft.com/office/drawing/2014/main" id="{45331EF9-27D4-4E49-B397-9D131884F1E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52326C-7EB7-4973-8DEE-3B3B8590960D}"/>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1504119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13E54A-C20F-4CC9-927D-3CC715BD5511}"/>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3" name="Footer Placeholder 2">
            <a:extLst>
              <a:ext uri="{FF2B5EF4-FFF2-40B4-BE49-F238E27FC236}">
                <a16:creationId xmlns:a16="http://schemas.microsoft.com/office/drawing/2014/main" id="{25038BF0-E820-420B-8AFC-221C5A1069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1FB5E4C-835C-4B99-B554-2DBEAEB3294F}"/>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1219987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D2FA5-ED99-4A2B-B0D8-D3758DA4AE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960BD2-6E63-49D0-8CEF-5A67D90227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48C78D-ED13-4A6E-9D40-912CACE611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32FA39-B6B8-4ECD-8760-D4E35B45051C}"/>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6" name="Footer Placeholder 5">
            <a:extLst>
              <a:ext uri="{FF2B5EF4-FFF2-40B4-BE49-F238E27FC236}">
                <a16:creationId xmlns:a16="http://schemas.microsoft.com/office/drawing/2014/main" id="{C9B1C827-AE91-4554-9FCE-82A77B98B9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E89EB9-259C-4CE2-B398-9CD7A1ACF62D}"/>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1397837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728FF-E0F8-4FEC-8893-7018A5359D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98D86F-D313-4B0F-932A-287BF05439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5FA926-C0E6-49CF-AF6E-243B5798F8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10A565-D0E0-4D99-B9F5-390A4A0E1286}"/>
              </a:ext>
            </a:extLst>
          </p:cNvPr>
          <p:cNvSpPr>
            <a:spLocks noGrp="1"/>
          </p:cNvSpPr>
          <p:nvPr>
            <p:ph type="dt" sz="half" idx="10"/>
          </p:nvPr>
        </p:nvSpPr>
        <p:spPr/>
        <p:txBody>
          <a:bodyPr/>
          <a:lstStyle/>
          <a:p>
            <a:fld id="{05CC30AA-CAFF-4A64-8129-9F239713D3B6}" type="datetimeFigureOut">
              <a:rPr lang="en-US" smtClean="0"/>
              <a:t>11/17/2020</a:t>
            </a:fld>
            <a:endParaRPr lang="en-US"/>
          </a:p>
        </p:txBody>
      </p:sp>
      <p:sp>
        <p:nvSpPr>
          <p:cNvPr id="6" name="Footer Placeholder 5">
            <a:extLst>
              <a:ext uri="{FF2B5EF4-FFF2-40B4-BE49-F238E27FC236}">
                <a16:creationId xmlns:a16="http://schemas.microsoft.com/office/drawing/2014/main" id="{1F7F3DBF-7F15-4637-B6A6-A117F25732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5760DF-8ED8-43A6-B265-FED04674F7D7}"/>
              </a:ext>
            </a:extLst>
          </p:cNvPr>
          <p:cNvSpPr>
            <a:spLocks noGrp="1"/>
          </p:cNvSpPr>
          <p:nvPr>
            <p:ph type="sldNum" sz="quarter" idx="12"/>
          </p:nvPr>
        </p:nvSpPr>
        <p:spPr/>
        <p:txBody>
          <a:bodyPr/>
          <a:lstStyle/>
          <a:p>
            <a:fld id="{330A9B13-11EF-4D8E-88A1-912A00AD9103}" type="slidenum">
              <a:rPr lang="en-US" smtClean="0"/>
              <a:t>‹#›</a:t>
            </a:fld>
            <a:endParaRPr lang="en-US"/>
          </a:p>
        </p:txBody>
      </p:sp>
    </p:spTree>
    <p:extLst>
      <p:ext uri="{BB962C8B-B14F-4D97-AF65-F5344CB8AC3E}">
        <p14:creationId xmlns:p14="http://schemas.microsoft.com/office/powerpoint/2010/main" val="2727624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703C1D-E1BC-4869-BAD5-5FF9D30B6E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D2ED6B-A434-481F-A7F6-6A294CBFA1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24BF55-19AE-4F9F-A24C-80E3127D49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CC30AA-CAFF-4A64-8129-9F239713D3B6}" type="datetimeFigureOut">
              <a:rPr lang="en-US" smtClean="0"/>
              <a:t>11/17/2020</a:t>
            </a:fld>
            <a:endParaRPr lang="en-US"/>
          </a:p>
        </p:txBody>
      </p:sp>
      <p:sp>
        <p:nvSpPr>
          <p:cNvPr id="5" name="Footer Placeholder 4">
            <a:extLst>
              <a:ext uri="{FF2B5EF4-FFF2-40B4-BE49-F238E27FC236}">
                <a16:creationId xmlns:a16="http://schemas.microsoft.com/office/drawing/2014/main" id="{2C62B056-AF0B-4168-8974-42963B0C13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3D7AF6F-7AD2-4065-9E60-39C866B177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A9B13-11EF-4D8E-88A1-912A00AD9103}" type="slidenum">
              <a:rPr lang="en-US" smtClean="0"/>
              <a:t>‹#›</a:t>
            </a:fld>
            <a:endParaRPr lang="en-US"/>
          </a:p>
        </p:txBody>
      </p:sp>
    </p:spTree>
    <p:extLst>
      <p:ext uri="{BB962C8B-B14F-4D97-AF65-F5344CB8AC3E}">
        <p14:creationId xmlns:p14="http://schemas.microsoft.com/office/powerpoint/2010/main" val="2541070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9356FE-AE68-4BFD-B77F-D486D03564BD}"/>
              </a:ext>
            </a:extLst>
          </p:cNvPr>
          <p:cNvPicPr>
            <a:picLocks noChangeAspect="1"/>
          </p:cNvPicPr>
          <p:nvPr/>
        </p:nvPicPr>
        <p:blipFill rotWithShape="1">
          <a:blip r:embed="rId2"/>
          <a:srcRect b="15730"/>
          <a:stretch/>
        </p:blipFill>
        <p:spPr>
          <a:xfrm>
            <a:off x="20" y="10"/>
            <a:ext cx="12191980" cy="6857990"/>
          </a:xfrm>
          <a:prstGeom prst="rect">
            <a:avLst/>
          </a:prstGeom>
        </p:spPr>
      </p:pic>
      <p:sp>
        <p:nvSpPr>
          <p:cNvPr id="9"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a16="http://schemas.microsoft.com/office/drawing/2014/main" id="{C756B831-BBC4-49DB-9C7D-7FCC630DA766}"/>
              </a:ext>
            </a:extLst>
          </p:cNvPr>
          <p:cNvSpPr>
            <a:spLocks noGrp="1"/>
          </p:cNvSpPr>
          <p:nvPr>
            <p:ph type="ctrTitle"/>
          </p:nvPr>
        </p:nvSpPr>
        <p:spPr>
          <a:xfrm>
            <a:off x="8022021" y="3231931"/>
            <a:ext cx="3852041" cy="1834056"/>
          </a:xfrm>
        </p:spPr>
        <p:txBody>
          <a:bodyPr>
            <a:normAutofit fontScale="90000"/>
          </a:bodyPr>
          <a:lstStyle/>
          <a:p>
            <a:r>
              <a:rPr lang="en-US" sz="4000" dirty="0"/>
              <a:t>TOURISM PROMOTION &amp; COMMUNICATION</a:t>
            </a:r>
          </a:p>
        </p:txBody>
      </p:sp>
      <p:sp>
        <p:nvSpPr>
          <p:cNvPr id="3" name="Subtitle 2">
            <a:extLst>
              <a:ext uri="{FF2B5EF4-FFF2-40B4-BE49-F238E27FC236}">
                <a16:creationId xmlns:a16="http://schemas.microsoft.com/office/drawing/2014/main" id="{29D289E2-1B6A-4835-98F3-ECCE7F8241BF}"/>
              </a:ext>
            </a:extLst>
          </p:cNvPr>
          <p:cNvSpPr>
            <a:spLocks noGrp="1"/>
          </p:cNvSpPr>
          <p:nvPr>
            <p:ph type="subTitle" idx="1"/>
          </p:nvPr>
        </p:nvSpPr>
        <p:spPr>
          <a:xfrm>
            <a:off x="7782910" y="5242675"/>
            <a:ext cx="4330262" cy="683284"/>
          </a:xfrm>
        </p:spPr>
        <p:txBody>
          <a:bodyPr>
            <a:normAutofit/>
          </a:bodyPr>
          <a:lstStyle/>
          <a:p>
            <a:r>
              <a:rPr lang="en-US" sz="2000" dirty="0"/>
              <a:t>SLIDE no 4</a:t>
            </a:r>
          </a:p>
        </p:txBody>
      </p:sp>
      <p:cxnSp>
        <p:nvCxnSpPr>
          <p:cNvPr id="11" name="Straight Connector 10">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6153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BCBFA-8906-4EC8-8D32-2482165E1A06}"/>
              </a:ext>
            </a:extLst>
          </p:cNvPr>
          <p:cNvSpPr>
            <a:spLocks noGrp="1"/>
          </p:cNvSpPr>
          <p:nvPr>
            <p:ph type="title"/>
          </p:nvPr>
        </p:nvSpPr>
        <p:spPr/>
        <p:txBody>
          <a:bodyPr/>
          <a:lstStyle/>
          <a:p>
            <a:r>
              <a:rPr lang="en-US" b="0" i="1" dirty="0">
                <a:solidFill>
                  <a:srgbClr val="FF0000"/>
                </a:solidFill>
                <a:effectLst/>
                <a:latin typeface="Open Sans"/>
              </a:rPr>
              <a:t>       Economic role of Advertising</a:t>
            </a:r>
            <a:br>
              <a:rPr lang="en-US" b="0" i="1" dirty="0">
                <a:solidFill>
                  <a:srgbClr val="FF0000"/>
                </a:solidFill>
                <a:effectLst/>
                <a:latin typeface="Open Sans"/>
              </a:rPr>
            </a:br>
            <a:endParaRPr lang="en-US" i="1" dirty="0">
              <a:solidFill>
                <a:srgbClr val="FF0000"/>
              </a:solidFill>
            </a:endParaRPr>
          </a:p>
        </p:txBody>
      </p:sp>
      <p:sp>
        <p:nvSpPr>
          <p:cNvPr id="3" name="Content Placeholder 2">
            <a:extLst>
              <a:ext uri="{FF2B5EF4-FFF2-40B4-BE49-F238E27FC236}">
                <a16:creationId xmlns:a16="http://schemas.microsoft.com/office/drawing/2014/main" id="{541895AD-1FF5-4EBE-A20C-08BA62338DC7}"/>
              </a:ext>
            </a:extLst>
          </p:cNvPr>
          <p:cNvSpPr>
            <a:spLocks noGrp="1"/>
          </p:cNvSpPr>
          <p:nvPr>
            <p:ph idx="1"/>
          </p:nvPr>
        </p:nvSpPr>
        <p:spPr/>
        <p:txBody>
          <a:bodyPr>
            <a:normAutofit lnSpcReduction="10000"/>
          </a:bodyPr>
          <a:lstStyle/>
          <a:p>
            <a:r>
              <a:rPr lang="en-US" sz="2400" b="1" i="1" dirty="0">
                <a:solidFill>
                  <a:srgbClr val="FF0000"/>
                </a:solidFill>
                <a:effectLst/>
                <a:latin typeface="Open Sans"/>
              </a:rPr>
              <a:t>Value of Products</a:t>
            </a:r>
            <a:r>
              <a:rPr lang="en-US" sz="2400" i="1" dirty="0">
                <a:solidFill>
                  <a:srgbClr val="FF0000"/>
                </a:solidFill>
                <a:effectLst/>
                <a:latin typeface="Open Sans"/>
              </a:rPr>
              <a:t>: </a:t>
            </a:r>
            <a:r>
              <a:rPr lang="en-US" sz="2400" b="0" i="1" dirty="0">
                <a:solidFill>
                  <a:srgbClr val="FF0000"/>
                </a:solidFill>
                <a:effectLst/>
                <a:latin typeface="Open Sans"/>
              </a:rPr>
              <a:t>The advertised products are not always the best products in the market. There are some unadvertised products also present which are good enough. But advertising helps increase value for the products by showing the positive image of the product which in turn helps convincing customers to buy it.</a:t>
            </a:r>
            <a:endParaRPr lang="en-US" sz="2400" i="1" dirty="0">
              <a:solidFill>
                <a:srgbClr val="FF0000"/>
              </a:solidFill>
              <a:effectLst/>
              <a:latin typeface="Open Sans"/>
            </a:endParaRPr>
          </a:p>
          <a:p>
            <a:pPr algn="l"/>
            <a:r>
              <a:rPr lang="en-US" sz="2400" b="1" i="1" dirty="0">
                <a:solidFill>
                  <a:srgbClr val="FF0000"/>
                </a:solidFill>
                <a:effectLst/>
                <a:latin typeface="Open Sans"/>
              </a:rPr>
              <a:t>Effect on Prices</a:t>
            </a:r>
            <a:r>
              <a:rPr lang="en-US" sz="2400" i="1" dirty="0">
                <a:solidFill>
                  <a:srgbClr val="FF0000"/>
                </a:solidFill>
                <a:effectLst/>
                <a:latin typeface="Open Sans"/>
              </a:rPr>
              <a:t>: </a:t>
            </a:r>
            <a:r>
              <a:rPr lang="en-US" sz="2200" b="0" i="1" dirty="0">
                <a:solidFill>
                  <a:srgbClr val="FF0000"/>
                </a:solidFill>
                <a:effectLst/>
                <a:latin typeface="Open Sans"/>
              </a:rPr>
              <a:t>Some advertised products do cost more than unadvertised products but the vice versa is also true. But if there is more competition in the market for those products, the prices have to come down, for e.g., canned juices from various brands. Thus some professional like chartered accountants and doctors are not allowed to advertise.</a:t>
            </a:r>
          </a:p>
          <a:p>
            <a:pPr algn="l"/>
            <a:r>
              <a:rPr lang="en-US" sz="2200" b="0" i="1" dirty="0">
                <a:solidFill>
                  <a:srgbClr val="FF0000"/>
                </a:solidFill>
                <a:effectLst/>
                <a:latin typeface="Open Sans"/>
              </a:rPr>
              <a:t>But some products do not advertise much, and they don’t need much of it and even their prices are high but they are still the leaders in market as they have their brand name. e.g., Porsche cars</a:t>
            </a:r>
          </a:p>
          <a:p>
            <a:endParaRPr lang="en-US" sz="2200" i="1" dirty="0">
              <a:solidFill>
                <a:srgbClr val="FF0000"/>
              </a:solidFill>
              <a:effectLst/>
              <a:latin typeface="Open Sans"/>
            </a:endParaRPr>
          </a:p>
          <a:p>
            <a:pPr marL="0" indent="0">
              <a:buNone/>
            </a:pPr>
            <a:endParaRPr lang="en-US" dirty="0"/>
          </a:p>
        </p:txBody>
      </p:sp>
    </p:spTree>
    <p:extLst>
      <p:ext uri="{BB962C8B-B14F-4D97-AF65-F5344CB8AC3E}">
        <p14:creationId xmlns:p14="http://schemas.microsoft.com/office/powerpoint/2010/main" val="1029844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F0394-0F41-4D15-9AA4-606BCCB24AC5}"/>
              </a:ext>
            </a:extLst>
          </p:cNvPr>
          <p:cNvSpPr>
            <a:spLocks noGrp="1"/>
          </p:cNvSpPr>
          <p:nvPr>
            <p:ph type="title"/>
          </p:nvPr>
        </p:nvSpPr>
        <p:spPr/>
        <p:txBody>
          <a:bodyPr/>
          <a:lstStyle/>
          <a:p>
            <a:r>
              <a:rPr lang="en-US" b="0" i="1" dirty="0">
                <a:solidFill>
                  <a:srgbClr val="FF0000"/>
                </a:solidFill>
                <a:effectLst/>
                <a:latin typeface="Open Sans"/>
              </a:rPr>
              <a:t>       Economic role of Advertising</a:t>
            </a:r>
            <a:br>
              <a:rPr lang="en-US" b="0" i="1" dirty="0">
                <a:solidFill>
                  <a:srgbClr val="FF0000"/>
                </a:solidFill>
                <a:effectLst/>
                <a:latin typeface="Open Sans"/>
              </a:rPr>
            </a:br>
            <a:endParaRPr lang="en-US" dirty="0"/>
          </a:p>
        </p:txBody>
      </p:sp>
      <p:sp>
        <p:nvSpPr>
          <p:cNvPr id="3" name="Content Placeholder 2">
            <a:extLst>
              <a:ext uri="{FF2B5EF4-FFF2-40B4-BE49-F238E27FC236}">
                <a16:creationId xmlns:a16="http://schemas.microsoft.com/office/drawing/2014/main" id="{F939AE6B-8998-4188-9EB9-11F14A7F3F6E}"/>
              </a:ext>
            </a:extLst>
          </p:cNvPr>
          <p:cNvSpPr>
            <a:spLocks noGrp="1"/>
          </p:cNvSpPr>
          <p:nvPr>
            <p:ph idx="1"/>
          </p:nvPr>
        </p:nvSpPr>
        <p:spPr/>
        <p:txBody>
          <a:bodyPr/>
          <a:lstStyle/>
          <a:p>
            <a:pPr marL="0" indent="0" algn="l">
              <a:buNone/>
            </a:pPr>
            <a:r>
              <a:rPr lang="en-US" sz="2000" b="1" i="1" dirty="0">
                <a:solidFill>
                  <a:srgbClr val="FF0000"/>
                </a:solidFill>
                <a:effectLst/>
                <a:latin typeface="Open Sans"/>
              </a:rPr>
              <a:t>Effect on consumer demand and choices: </a:t>
            </a:r>
            <a:r>
              <a:rPr lang="en-US" sz="2000" b="0" i="1" dirty="0">
                <a:solidFill>
                  <a:srgbClr val="FF0000"/>
                </a:solidFill>
                <a:effectLst/>
                <a:latin typeface="Open Sans"/>
              </a:rPr>
              <a:t>Even if the product is heavily advertised, it does not mean that the demand or say consumption rates will also increase. The product has to be different with better quality, and more variety than others. For E.g., Kellogg’s cornflakes have variety of flavors with different ranges to offer for different age groups and now also for people who want to loose weight thus giving consumers different choices to select from.</a:t>
            </a:r>
          </a:p>
          <a:p>
            <a:pPr marL="0" indent="0" algn="l">
              <a:buNone/>
            </a:pPr>
            <a:r>
              <a:rPr lang="en-US" sz="2000" b="1" i="1" dirty="0">
                <a:solidFill>
                  <a:srgbClr val="FF0000"/>
                </a:solidFill>
                <a:effectLst/>
                <a:latin typeface="Open Sans"/>
              </a:rPr>
              <a:t>Effect on business cycle: </a:t>
            </a:r>
            <a:r>
              <a:rPr lang="en-US" sz="2000" b="0" i="1" dirty="0">
                <a:solidFill>
                  <a:srgbClr val="FF0000"/>
                </a:solidFill>
                <a:effectLst/>
                <a:latin typeface="Open Sans"/>
              </a:rPr>
              <a:t>Advertising no doubt helps in employing more number of people. It increases the pay rolls of people working in this field. It helps collecting more revenues for sellers which they use for betterment of product and services. But there are some bad effects of advertisements on business cycle also. Sometimes, consumer may find the foreign product better than going for the national brand. This will definitely effect the production which may in turn affect the GDP of the country.</a:t>
            </a:r>
          </a:p>
          <a:p>
            <a:pPr algn="l"/>
            <a:endParaRPr lang="en-US" sz="2000" b="0" i="1" dirty="0">
              <a:solidFill>
                <a:srgbClr val="FF0000"/>
              </a:solidFill>
              <a:effectLst/>
              <a:latin typeface="Open Sans"/>
            </a:endParaRPr>
          </a:p>
          <a:p>
            <a:endParaRPr lang="en-US" dirty="0"/>
          </a:p>
        </p:txBody>
      </p:sp>
    </p:spTree>
    <p:extLst>
      <p:ext uri="{BB962C8B-B14F-4D97-AF65-F5344CB8AC3E}">
        <p14:creationId xmlns:p14="http://schemas.microsoft.com/office/powerpoint/2010/main" val="3591214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391F8-B06C-4674-80F2-965A48F1CDF2}"/>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CAF9AD70-C201-48BE-AF3E-0863E9998B5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06274" cy="6667499"/>
          </a:xfrm>
        </p:spPr>
      </p:pic>
    </p:spTree>
    <p:extLst>
      <p:ext uri="{BB962C8B-B14F-4D97-AF65-F5344CB8AC3E}">
        <p14:creationId xmlns:p14="http://schemas.microsoft.com/office/powerpoint/2010/main" val="4101540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62AAB-FEAA-47D2-83E0-C96B111FE001}"/>
              </a:ext>
            </a:extLst>
          </p:cNvPr>
          <p:cNvSpPr>
            <a:spLocks noGrp="1"/>
          </p:cNvSpPr>
          <p:nvPr>
            <p:ph type="title"/>
          </p:nvPr>
        </p:nvSpPr>
        <p:spPr/>
        <p:txBody>
          <a:bodyPr/>
          <a:lstStyle/>
          <a:p>
            <a:r>
              <a:rPr lang="en-US" i="1" dirty="0">
                <a:solidFill>
                  <a:srgbClr val="FF0000"/>
                </a:solidFill>
              </a:rPr>
              <a:t>          Advertising Agency &amp; Budget</a:t>
            </a:r>
          </a:p>
        </p:txBody>
      </p:sp>
      <p:sp>
        <p:nvSpPr>
          <p:cNvPr id="3" name="Content Placeholder 2">
            <a:extLst>
              <a:ext uri="{FF2B5EF4-FFF2-40B4-BE49-F238E27FC236}">
                <a16:creationId xmlns:a16="http://schemas.microsoft.com/office/drawing/2014/main" id="{1862E168-D403-4CC7-92A2-7236C58FBF66}"/>
              </a:ext>
            </a:extLst>
          </p:cNvPr>
          <p:cNvSpPr>
            <a:spLocks noGrp="1"/>
          </p:cNvSpPr>
          <p:nvPr>
            <p:ph idx="1"/>
          </p:nvPr>
        </p:nvSpPr>
        <p:spPr/>
        <p:txBody>
          <a:bodyPr/>
          <a:lstStyle/>
          <a:p>
            <a:r>
              <a:rPr lang="en-US" i="1" dirty="0">
                <a:solidFill>
                  <a:srgbClr val="FF0000"/>
                </a:solidFill>
              </a:rPr>
              <a:t>Content of the slide:</a:t>
            </a:r>
          </a:p>
          <a:p>
            <a:pPr marL="0" indent="0">
              <a:buNone/>
            </a:pPr>
            <a:r>
              <a:rPr lang="en-US" i="1" dirty="0">
                <a:solidFill>
                  <a:srgbClr val="FF0000"/>
                </a:solidFill>
              </a:rPr>
              <a:t>1.Advertising Budget</a:t>
            </a:r>
          </a:p>
          <a:p>
            <a:pPr marL="0" indent="0">
              <a:buNone/>
            </a:pPr>
            <a:r>
              <a:rPr lang="en-US" i="1" dirty="0">
                <a:solidFill>
                  <a:srgbClr val="FF0000"/>
                </a:solidFill>
              </a:rPr>
              <a:t>2. Role of advertising budget in the marketing plan.</a:t>
            </a:r>
          </a:p>
          <a:p>
            <a:pPr marL="0" indent="0">
              <a:buNone/>
            </a:pPr>
            <a:r>
              <a:rPr lang="en-US" i="1" dirty="0">
                <a:solidFill>
                  <a:srgbClr val="FF0000"/>
                </a:solidFill>
              </a:rPr>
              <a:t>3.Advertising agency</a:t>
            </a:r>
          </a:p>
          <a:p>
            <a:pPr marL="0" indent="0">
              <a:buNone/>
            </a:pPr>
            <a:r>
              <a:rPr lang="en-US" i="1" dirty="0">
                <a:solidFill>
                  <a:srgbClr val="FF0000"/>
                </a:solidFill>
              </a:rPr>
              <a:t>4.Role of advertising agency.</a:t>
            </a:r>
          </a:p>
          <a:p>
            <a:pPr marL="0" indent="0">
              <a:buNone/>
            </a:pPr>
            <a:r>
              <a:rPr lang="en-US" i="1" dirty="0">
                <a:solidFill>
                  <a:srgbClr val="FF0000"/>
                </a:solidFill>
              </a:rPr>
              <a:t>5.  Economical aspects of advertising</a:t>
            </a:r>
          </a:p>
        </p:txBody>
      </p:sp>
    </p:spTree>
    <p:extLst>
      <p:ext uri="{BB962C8B-B14F-4D97-AF65-F5344CB8AC3E}">
        <p14:creationId xmlns:p14="http://schemas.microsoft.com/office/powerpoint/2010/main" val="2249257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067F9-577C-4670-AFE0-2D089841F324}"/>
              </a:ext>
            </a:extLst>
          </p:cNvPr>
          <p:cNvSpPr>
            <a:spLocks noGrp="1"/>
          </p:cNvSpPr>
          <p:nvPr>
            <p:ph type="title"/>
          </p:nvPr>
        </p:nvSpPr>
        <p:spPr/>
        <p:txBody>
          <a:bodyPr/>
          <a:lstStyle/>
          <a:p>
            <a:r>
              <a:rPr lang="en-US" i="1" dirty="0">
                <a:solidFill>
                  <a:srgbClr val="FF0000"/>
                </a:solidFill>
              </a:rPr>
              <a:t>                    Advertising Budget</a:t>
            </a:r>
          </a:p>
        </p:txBody>
      </p:sp>
      <p:sp>
        <p:nvSpPr>
          <p:cNvPr id="3" name="Content Placeholder 2">
            <a:extLst>
              <a:ext uri="{FF2B5EF4-FFF2-40B4-BE49-F238E27FC236}">
                <a16:creationId xmlns:a16="http://schemas.microsoft.com/office/drawing/2014/main" id="{1F9E8FDA-6F15-44B9-A615-81DE364DA353}"/>
              </a:ext>
            </a:extLst>
          </p:cNvPr>
          <p:cNvSpPr>
            <a:spLocks noGrp="1"/>
          </p:cNvSpPr>
          <p:nvPr>
            <p:ph idx="1"/>
          </p:nvPr>
        </p:nvSpPr>
        <p:spPr/>
        <p:txBody>
          <a:bodyPr>
            <a:normAutofit/>
          </a:bodyPr>
          <a:lstStyle/>
          <a:p>
            <a:r>
              <a:rPr lang="en-US" b="0" i="1" dirty="0">
                <a:solidFill>
                  <a:srgbClr val="FF0000"/>
                </a:solidFill>
                <a:effectLst/>
                <a:latin typeface="Georgia" panose="02040502050405020303" pitchFamily="18" charset="0"/>
              </a:rPr>
              <a:t>A budget is an expression in monetary terms of the forward plan and the proposed activity. Advertising plan includes, sales targets, product facts, marketing information, competitive situation, creative platform, copy treatment etc. The advertising budget is the translation of an advertising plan into monetary form. It states the amount of proposed advertising expenses and informs the management of the </a:t>
            </a:r>
            <a:r>
              <a:rPr lang="en-US" b="0" i="1" dirty="0" err="1">
                <a:solidFill>
                  <a:srgbClr val="FF0000"/>
                </a:solidFill>
                <a:effectLst/>
                <a:latin typeface="Georgia" panose="02040502050405020303" pitchFamily="18" charset="0"/>
              </a:rPr>
              <a:t>organisation</a:t>
            </a:r>
            <a:r>
              <a:rPr lang="en-US" b="0" i="1" dirty="0">
                <a:solidFill>
                  <a:srgbClr val="FF0000"/>
                </a:solidFill>
                <a:effectLst/>
                <a:latin typeface="Georgia" panose="02040502050405020303" pitchFamily="18" charset="0"/>
              </a:rPr>
              <a:t> the expected cost of executing the advertising plan.</a:t>
            </a:r>
            <a:endParaRPr lang="en-US" i="1" dirty="0">
              <a:solidFill>
                <a:srgbClr val="FF0000"/>
              </a:solidFill>
            </a:endParaRPr>
          </a:p>
        </p:txBody>
      </p:sp>
    </p:spTree>
    <p:extLst>
      <p:ext uri="{BB962C8B-B14F-4D97-AF65-F5344CB8AC3E}">
        <p14:creationId xmlns:p14="http://schemas.microsoft.com/office/powerpoint/2010/main" val="1995676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2BAB-4CEE-46B8-AB3C-8FA2C8E17BFD}"/>
              </a:ext>
            </a:extLst>
          </p:cNvPr>
          <p:cNvSpPr>
            <a:spLocks noGrp="1"/>
          </p:cNvSpPr>
          <p:nvPr>
            <p:ph type="title"/>
          </p:nvPr>
        </p:nvSpPr>
        <p:spPr/>
        <p:txBody>
          <a:bodyPr/>
          <a:lstStyle/>
          <a:p>
            <a:r>
              <a:rPr lang="en-US" i="1" dirty="0">
                <a:solidFill>
                  <a:srgbClr val="FF0000"/>
                </a:solidFill>
              </a:rPr>
              <a:t>                Advertising Budget</a:t>
            </a:r>
            <a:endParaRPr lang="en-US" dirty="0"/>
          </a:p>
        </p:txBody>
      </p:sp>
      <p:sp>
        <p:nvSpPr>
          <p:cNvPr id="3" name="Content Placeholder 2">
            <a:extLst>
              <a:ext uri="{FF2B5EF4-FFF2-40B4-BE49-F238E27FC236}">
                <a16:creationId xmlns:a16="http://schemas.microsoft.com/office/drawing/2014/main" id="{930AC15B-FCDA-4951-8B76-ABC389645543}"/>
              </a:ext>
            </a:extLst>
          </p:cNvPr>
          <p:cNvSpPr>
            <a:spLocks noGrp="1"/>
          </p:cNvSpPr>
          <p:nvPr>
            <p:ph idx="1"/>
          </p:nvPr>
        </p:nvSpPr>
        <p:spPr/>
        <p:txBody>
          <a:bodyPr/>
          <a:lstStyle/>
          <a:p>
            <a:r>
              <a:rPr lang="en-US" i="1" dirty="0">
                <a:solidFill>
                  <a:srgbClr val="FF0000"/>
                </a:solidFill>
                <a:effectLst/>
                <a:latin typeface="Georgia" panose="02040502050405020303" pitchFamily="18" charset="0"/>
              </a:rPr>
              <a:t>The advertising budget should concentrate on the following two aspects:</a:t>
            </a:r>
          </a:p>
          <a:p>
            <a:pPr algn="l" fontAlgn="base"/>
            <a:r>
              <a:rPr lang="en-US" sz="2400" b="0" i="1" dirty="0" err="1">
                <a:solidFill>
                  <a:srgbClr val="FF0000"/>
                </a:solidFill>
                <a:effectLst/>
                <a:latin typeface="Georgia" panose="02040502050405020303" pitchFamily="18" charset="0"/>
              </a:rPr>
              <a:t>i</a:t>
            </a:r>
            <a:r>
              <a:rPr lang="en-US" sz="2400" b="0" i="1" dirty="0">
                <a:solidFill>
                  <a:srgbClr val="FF0000"/>
                </a:solidFill>
                <a:effectLst/>
                <a:latin typeface="Georgia" panose="02040502050405020303" pitchFamily="18" charset="0"/>
              </a:rPr>
              <a:t>. It should be constructed considering the financial strength of the </a:t>
            </a:r>
            <a:r>
              <a:rPr lang="en-US" sz="2400" b="0" i="1" dirty="0" err="1">
                <a:solidFill>
                  <a:srgbClr val="FF0000"/>
                </a:solidFill>
                <a:effectLst/>
                <a:latin typeface="Georgia" panose="02040502050405020303" pitchFamily="18" charset="0"/>
              </a:rPr>
              <a:t>organisation</a:t>
            </a:r>
            <a:r>
              <a:rPr lang="en-US" sz="2400" b="0" i="1" dirty="0">
                <a:solidFill>
                  <a:srgbClr val="FF0000"/>
                </a:solidFill>
                <a:effectLst/>
                <a:latin typeface="Georgia" panose="02040502050405020303" pitchFamily="18" charset="0"/>
              </a:rPr>
              <a:t>.</a:t>
            </a:r>
          </a:p>
          <a:p>
            <a:pPr algn="l" fontAlgn="base"/>
            <a:r>
              <a:rPr lang="en-US" sz="2400" b="0" i="1" dirty="0">
                <a:solidFill>
                  <a:srgbClr val="FF0000"/>
                </a:solidFill>
                <a:effectLst/>
                <a:latin typeface="Georgia" panose="02040502050405020303" pitchFamily="18" charset="0"/>
              </a:rPr>
              <a:t>ii. Specific operational activities should be identified and detailed allocation of funds should be specified.</a:t>
            </a:r>
            <a:endParaRPr lang="en-US" sz="2400" b="0" i="1" cap="all" dirty="0">
              <a:solidFill>
                <a:srgbClr val="FF0000"/>
              </a:solidFill>
              <a:effectLst/>
              <a:latin typeface="Arial" panose="020B0604020202020204" pitchFamily="34" charset="0"/>
            </a:endParaRPr>
          </a:p>
          <a:p>
            <a:pPr marL="0" indent="0">
              <a:buNone/>
            </a:pPr>
            <a:endParaRPr lang="en-US" i="1" dirty="0">
              <a:solidFill>
                <a:srgbClr val="FF0000"/>
              </a:solidFill>
            </a:endParaRPr>
          </a:p>
        </p:txBody>
      </p:sp>
    </p:spTree>
    <p:extLst>
      <p:ext uri="{BB962C8B-B14F-4D97-AF65-F5344CB8AC3E}">
        <p14:creationId xmlns:p14="http://schemas.microsoft.com/office/powerpoint/2010/main" val="77859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32250-C037-456C-B140-E3B4D8BA3FC5}"/>
              </a:ext>
            </a:extLst>
          </p:cNvPr>
          <p:cNvSpPr>
            <a:spLocks noGrp="1"/>
          </p:cNvSpPr>
          <p:nvPr>
            <p:ph type="title"/>
          </p:nvPr>
        </p:nvSpPr>
        <p:spPr/>
        <p:txBody>
          <a:bodyPr/>
          <a:lstStyle/>
          <a:p>
            <a:r>
              <a:rPr lang="en-US" i="1" dirty="0">
                <a:solidFill>
                  <a:srgbClr val="FF0000"/>
                </a:solidFill>
              </a:rPr>
              <a:t>Role of advertising budget in the marketing plan </a:t>
            </a:r>
          </a:p>
        </p:txBody>
      </p:sp>
      <p:sp>
        <p:nvSpPr>
          <p:cNvPr id="3" name="Content Placeholder 2">
            <a:extLst>
              <a:ext uri="{FF2B5EF4-FFF2-40B4-BE49-F238E27FC236}">
                <a16:creationId xmlns:a16="http://schemas.microsoft.com/office/drawing/2014/main" id="{DF469BAC-5416-4EA5-9419-814F5764351D}"/>
              </a:ext>
            </a:extLst>
          </p:cNvPr>
          <p:cNvSpPr>
            <a:spLocks noGrp="1"/>
          </p:cNvSpPr>
          <p:nvPr>
            <p:ph idx="1"/>
          </p:nvPr>
        </p:nvSpPr>
        <p:spPr/>
        <p:txBody>
          <a:bodyPr/>
          <a:lstStyle/>
          <a:p>
            <a:r>
              <a:rPr lang="en-US"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Advertising is only one part of the total marketing process. The marketing process includes product design, pricing, distribution, personal selling, merchandising, sales management etc. All these functions are interrelated. It is advisable for a company to determine, as accurately as possible, the most profitable combinations of these various marketing elements. Decision on this point will influence the size of the advertising budget. Role of advertising budget in the marketing plan is given below: </a:t>
            </a:r>
            <a:endParaRPr lang="en-US"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64283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7F439-E42B-43F3-8877-4F17B3659A1F}"/>
              </a:ext>
            </a:extLst>
          </p:cNvPr>
          <p:cNvSpPr>
            <a:spLocks noGrp="1"/>
          </p:cNvSpPr>
          <p:nvPr>
            <p:ph type="title"/>
          </p:nvPr>
        </p:nvSpPr>
        <p:spPr/>
        <p:txBody>
          <a:bodyPr/>
          <a:lstStyle/>
          <a:p>
            <a:r>
              <a:rPr lang="en-US" i="1" dirty="0">
                <a:solidFill>
                  <a:srgbClr val="FF0000"/>
                </a:solidFill>
              </a:rPr>
              <a:t>Role of advertising budget in the marketing plan </a:t>
            </a:r>
            <a:endParaRPr lang="en-US" dirty="0"/>
          </a:p>
        </p:txBody>
      </p:sp>
      <p:sp>
        <p:nvSpPr>
          <p:cNvPr id="3" name="Content Placeholder 2">
            <a:extLst>
              <a:ext uri="{FF2B5EF4-FFF2-40B4-BE49-F238E27FC236}">
                <a16:creationId xmlns:a16="http://schemas.microsoft.com/office/drawing/2014/main" id="{07177902-288A-4DBE-973C-21BEC8A52572}"/>
              </a:ext>
            </a:extLst>
          </p:cNvPr>
          <p:cNvSpPr>
            <a:spLocks noGrp="1"/>
          </p:cNvSpPr>
          <p:nvPr>
            <p:ph idx="1"/>
          </p:nvPr>
        </p:nvSpPr>
        <p:spPr/>
        <p:txBody>
          <a:bodyPr/>
          <a:lstStyle/>
          <a:p>
            <a:r>
              <a:rPr lang="en-US" dirty="0">
                <a:solidFill>
                  <a:srgbClr val="FF0000"/>
                </a:solidFill>
              </a:rPr>
              <a:t>1</a:t>
            </a:r>
            <a:r>
              <a:rPr lang="en-US" i="1" dirty="0">
                <a:solidFill>
                  <a:srgbClr val="FF0000"/>
                </a:solidFill>
              </a:rPr>
              <a:t>. New or established product</a:t>
            </a:r>
          </a:p>
          <a:p>
            <a:r>
              <a:rPr lang="en-US" i="1" dirty="0">
                <a:solidFill>
                  <a:srgbClr val="FF0000"/>
                </a:solidFill>
              </a:rPr>
              <a:t>2. Product differentiation</a:t>
            </a:r>
          </a:p>
          <a:p>
            <a:r>
              <a:rPr lang="en-US" i="1" dirty="0">
                <a:solidFill>
                  <a:srgbClr val="FF0000"/>
                </a:solidFill>
              </a:rPr>
              <a:t>3.Profit margin per unit and volume of purchase</a:t>
            </a:r>
          </a:p>
          <a:p>
            <a:r>
              <a:rPr lang="en-US" i="1" dirty="0">
                <a:solidFill>
                  <a:srgbClr val="FF0000"/>
                </a:solidFill>
              </a:rPr>
              <a:t>4.Extend of the market</a:t>
            </a:r>
          </a:p>
          <a:p>
            <a:r>
              <a:rPr lang="en-US" i="1" dirty="0">
                <a:solidFill>
                  <a:srgbClr val="FF0000"/>
                </a:solidFill>
              </a:rPr>
              <a:t>5.Advertising of the competitors</a:t>
            </a:r>
          </a:p>
          <a:p>
            <a:r>
              <a:rPr lang="en-US" i="1" dirty="0">
                <a:solidFill>
                  <a:srgbClr val="FF0000"/>
                </a:solidFill>
              </a:rPr>
              <a:t>6.Seasonal or cyclical fluctuation of business trend</a:t>
            </a:r>
          </a:p>
          <a:p>
            <a:r>
              <a:rPr lang="en-US" i="1" dirty="0">
                <a:solidFill>
                  <a:srgbClr val="FF0000"/>
                </a:solidFill>
              </a:rPr>
              <a:t>7.Size of the company</a:t>
            </a:r>
          </a:p>
          <a:p>
            <a:r>
              <a:rPr lang="en-US" i="1" dirty="0">
                <a:solidFill>
                  <a:srgbClr val="FF0000"/>
                </a:solidFill>
              </a:rPr>
              <a:t>8. Amount of the money available.</a:t>
            </a:r>
          </a:p>
        </p:txBody>
      </p:sp>
    </p:spTree>
    <p:extLst>
      <p:ext uri="{BB962C8B-B14F-4D97-AF65-F5344CB8AC3E}">
        <p14:creationId xmlns:p14="http://schemas.microsoft.com/office/powerpoint/2010/main" val="421386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8B260-0DB4-4DFE-95C1-D2DE18C7C729}"/>
              </a:ext>
            </a:extLst>
          </p:cNvPr>
          <p:cNvSpPr>
            <a:spLocks noGrp="1"/>
          </p:cNvSpPr>
          <p:nvPr>
            <p:ph type="title"/>
          </p:nvPr>
        </p:nvSpPr>
        <p:spPr/>
        <p:txBody>
          <a:bodyPr/>
          <a:lstStyle/>
          <a:p>
            <a:r>
              <a:rPr lang="en-US" i="1" dirty="0">
                <a:solidFill>
                  <a:srgbClr val="FF0000"/>
                </a:solidFill>
              </a:rPr>
              <a:t>                  Advertising Agency</a:t>
            </a:r>
          </a:p>
        </p:txBody>
      </p:sp>
      <p:sp>
        <p:nvSpPr>
          <p:cNvPr id="3" name="Content Placeholder 2">
            <a:extLst>
              <a:ext uri="{FF2B5EF4-FFF2-40B4-BE49-F238E27FC236}">
                <a16:creationId xmlns:a16="http://schemas.microsoft.com/office/drawing/2014/main" id="{9C148EB8-B8DE-42C5-BA4D-CC410E6C7797}"/>
              </a:ext>
            </a:extLst>
          </p:cNvPr>
          <p:cNvSpPr>
            <a:spLocks noGrp="1"/>
          </p:cNvSpPr>
          <p:nvPr>
            <p:ph idx="1"/>
          </p:nvPr>
        </p:nvSpPr>
        <p:spPr/>
        <p:txBody>
          <a:bodyPr>
            <a:normAutofit lnSpcReduction="10000"/>
          </a:bodyPr>
          <a:lstStyle/>
          <a:p>
            <a:pPr algn="l"/>
            <a:r>
              <a:rPr lang="en-US" b="0" i="1" dirty="0">
                <a:solidFill>
                  <a:srgbClr val="FF0000"/>
                </a:solidFill>
                <a:effectLst/>
                <a:latin typeface="Open Sans"/>
              </a:rPr>
              <a:t>Advertising Agency is just like a tailor. It creates the ads, plans how, when and where it should be delivered and hands it over to the client. Advertising agencies are mostly not dependent on any organizations.</a:t>
            </a:r>
          </a:p>
          <a:p>
            <a:pPr algn="l"/>
            <a:r>
              <a:rPr lang="en-US" b="0" i="1" dirty="0">
                <a:solidFill>
                  <a:srgbClr val="FF0000"/>
                </a:solidFill>
                <a:effectLst/>
                <a:latin typeface="Open Sans"/>
              </a:rPr>
              <a:t>These agencies take all the efforts for selling the product of the clients. They have a group of people expert in their particular fields, thus helping the companies or organizations to reach their target customer in an easy and simple way.</a:t>
            </a:r>
          </a:p>
          <a:p>
            <a:pPr algn="l"/>
            <a:r>
              <a:rPr lang="en-US" b="0" i="1" dirty="0">
                <a:solidFill>
                  <a:srgbClr val="FF0000"/>
                </a:solidFill>
                <a:effectLst/>
                <a:latin typeface="Open Sans"/>
              </a:rPr>
              <a:t>The first Advertising Agency was William Taylor in 1786 followed by James “Jem” White in 1800 in London and </a:t>
            </a:r>
            <a:r>
              <a:rPr lang="en-US" b="0" i="1" dirty="0" err="1">
                <a:solidFill>
                  <a:srgbClr val="FF0000"/>
                </a:solidFill>
                <a:effectLst/>
                <a:latin typeface="Open Sans"/>
              </a:rPr>
              <a:t>Reynell</a:t>
            </a:r>
            <a:r>
              <a:rPr lang="en-US" b="0" i="1" dirty="0">
                <a:solidFill>
                  <a:srgbClr val="FF0000"/>
                </a:solidFill>
                <a:effectLst/>
                <a:latin typeface="Open Sans"/>
              </a:rPr>
              <a:t> &amp; Son in 1812.</a:t>
            </a:r>
          </a:p>
          <a:p>
            <a:endParaRPr lang="en-US" dirty="0"/>
          </a:p>
        </p:txBody>
      </p:sp>
    </p:spTree>
    <p:extLst>
      <p:ext uri="{BB962C8B-B14F-4D97-AF65-F5344CB8AC3E}">
        <p14:creationId xmlns:p14="http://schemas.microsoft.com/office/powerpoint/2010/main" val="1300700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20BC0-2F5D-4625-A466-AA2F6D16B64E}"/>
              </a:ext>
            </a:extLst>
          </p:cNvPr>
          <p:cNvSpPr>
            <a:spLocks noGrp="1"/>
          </p:cNvSpPr>
          <p:nvPr>
            <p:ph type="title"/>
          </p:nvPr>
        </p:nvSpPr>
        <p:spPr/>
        <p:txBody>
          <a:bodyPr/>
          <a:lstStyle/>
          <a:p>
            <a:r>
              <a:rPr lang="en-US" i="1" dirty="0">
                <a:solidFill>
                  <a:srgbClr val="FF0000"/>
                </a:solidFill>
                <a:effectLst/>
                <a:latin typeface="Open Sans"/>
              </a:rPr>
              <a:t>           Role of Advertising Agencies</a:t>
            </a:r>
            <a:br>
              <a:rPr lang="en-US" b="1" i="0" dirty="0">
                <a:solidFill>
                  <a:srgbClr val="000000"/>
                </a:solidFill>
                <a:effectLst/>
                <a:latin typeface="Open Sans"/>
              </a:rPr>
            </a:br>
            <a:endParaRPr lang="en-US" dirty="0"/>
          </a:p>
        </p:txBody>
      </p:sp>
      <p:sp>
        <p:nvSpPr>
          <p:cNvPr id="3" name="Content Placeholder 2">
            <a:extLst>
              <a:ext uri="{FF2B5EF4-FFF2-40B4-BE49-F238E27FC236}">
                <a16:creationId xmlns:a16="http://schemas.microsoft.com/office/drawing/2014/main" id="{74E29736-3280-4C7C-81B0-FC7AE4824C32}"/>
              </a:ext>
            </a:extLst>
          </p:cNvPr>
          <p:cNvSpPr>
            <a:spLocks noGrp="1"/>
          </p:cNvSpPr>
          <p:nvPr>
            <p:ph idx="1"/>
          </p:nvPr>
        </p:nvSpPr>
        <p:spPr/>
        <p:txBody>
          <a:bodyPr>
            <a:normAutofit/>
          </a:bodyPr>
          <a:lstStyle/>
          <a:p>
            <a:pPr algn="l">
              <a:buFont typeface="+mj-lt"/>
              <a:buAutoNum type="arabicPeriod"/>
            </a:pPr>
            <a:r>
              <a:rPr lang="en-US" i="1" dirty="0">
                <a:solidFill>
                  <a:srgbClr val="FF0000"/>
                </a:solidFill>
                <a:effectLst/>
                <a:latin typeface="Open Sans"/>
              </a:rPr>
              <a:t>Creating an advertise on the basis of information gathered about product</a:t>
            </a:r>
          </a:p>
          <a:p>
            <a:pPr algn="l">
              <a:buFont typeface="+mj-lt"/>
              <a:buAutoNum type="arabicPeriod"/>
            </a:pPr>
            <a:r>
              <a:rPr lang="en-US" i="1" dirty="0">
                <a:solidFill>
                  <a:srgbClr val="FF0000"/>
                </a:solidFill>
                <a:effectLst/>
                <a:latin typeface="Open Sans"/>
              </a:rPr>
              <a:t>Doing research on the company and the product and reactions of the customers.</a:t>
            </a:r>
          </a:p>
          <a:p>
            <a:pPr algn="l">
              <a:buFont typeface="+mj-lt"/>
              <a:buAutoNum type="arabicPeriod"/>
            </a:pPr>
            <a:r>
              <a:rPr lang="en-US" i="1" dirty="0">
                <a:solidFill>
                  <a:srgbClr val="FF0000"/>
                </a:solidFill>
                <a:effectLst/>
                <a:latin typeface="Open Sans"/>
              </a:rPr>
              <a:t>Planning for type of media to be used, when and where to be used, and for how much time to be used.</a:t>
            </a:r>
          </a:p>
          <a:p>
            <a:pPr algn="l">
              <a:buFont typeface="+mj-lt"/>
              <a:buAutoNum type="arabicPeriod"/>
            </a:pPr>
            <a:r>
              <a:rPr lang="en-US" i="1" dirty="0">
                <a:solidFill>
                  <a:srgbClr val="FF0000"/>
                </a:solidFill>
                <a:effectLst/>
                <a:latin typeface="Open Sans"/>
              </a:rPr>
              <a:t>Taking the feedbacks from the clients as well as the customers and then deciding the further line of action</a:t>
            </a:r>
          </a:p>
          <a:p>
            <a:pPr marL="0" indent="0">
              <a:buNone/>
            </a:pPr>
            <a:endParaRPr lang="en-US" i="1" dirty="0">
              <a:solidFill>
                <a:srgbClr val="FF0000"/>
              </a:solidFill>
            </a:endParaRPr>
          </a:p>
        </p:txBody>
      </p:sp>
    </p:spTree>
    <p:extLst>
      <p:ext uri="{BB962C8B-B14F-4D97-AF65-F5344CB8AC3E}">
        <p14:creationId xmlns:p14="http://schemas.microsoft.com/office/powerpoint/2010/main" val="3954311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CEDDF-020B-429E-94DC-F69E01CDCACF}"/>
              </a:ext>
            </a:extLst>
          </p:cNvPr>
          <p:cNvSpPr>
            <a:spLocks noGrp="1"/>
          </p:cNvSpPr>
          <p:nvPr>
            <p:ph type="title"/>
          </p:nvPr>
        </p:nvSpPr>
        <p:spPr/>
        <p:txBody>
          <a:bodyPr/>
          <a:lstStyle/>
          <a:p>
            <a:r>
              <a:rPr lang="en-US" i="1" dirty="0">
                <a:solidFill>
                  <a:srgbClr val="FF0000"/>
                </a:solidFill>
                <a:effectLst/>
                <a:latin typeface="Open Sans"/>
              </a:rPr>
              <a:t>       Role of Advertising Agencies</a:t>
            </a:r>
            <a:endParaRPr lang="en-US" dirty="0"/>
          </a:p>
        </p:txBody>
      </p:sp>
      <p:sp>
        <p:nvSpPr>
          <p:cNvPr id="3" name="Content Placeholder 2">
            <a:extLst>
              <a:ext uri="{FF2B5EF4-FFF2-40B4-BE49-F238E27FC236}">
                <a16:creationId xmlns:a16="http://schemas.microsoft.com/office/drawing/2014/main" id="{FA96C1CD-E902-44AC-B618-BC07906594EA}"/>
              </a:ext>
            </a:extLst>
          </p:cNvPr>
          <p:cNvSpPr>
            <a:spLocks noGrp="1"/>
          </p:cNvSpPr>
          <p:nvPr>
            <p:ph idx="1"/>
          </p:nvPr>
        </p:nvSpPr>
        <p:spPr/>
        <p:txBody>
          <a:bodyPr>
            <a:normAutofit fontScale="92500" lnSpcReduction="10000"/>
          </a:bodyPr>
          <a:lstStyle/>
          <a:p>
            <a:pPr algn="l"/>
            <a:r>
              <a:rPr lang="en-US" b="0" i="1" dirty="0">
                <a:solidFill>
                  <a:srgbClr val="FF0000"/>
                </a:solidFill>
                <a:effectLst/>
                <a:latin typeface="Open Sans"/>
              </a:rPr>
              <a:t>All companies can do this work by themselves. They can make ads, print or advertise them on televisions or other media places; they can manage the accounts also. Then why do they need advertising agencies? The reasons behind hiring the advertising agencies by the companies are:</a:t>
            </a:r>
          </a:p>
          <a:p>
            <a:pPr marL="0" indent="0" algn="l">
              <a:buNone/>
            </a:pPr>
            <a:r>
              <a:rPr lang="en-US" b="0" i="1" dirty="0">
                <a:solidFill>
                  <a:srgbClr val="FF0000"/>
                </a:solidFill>
                <a:effectLst/>
                <a:latin typeface="Open Sans"/>
              </a:rPr>
              <a:t>1. The agencies are expert in this field. They have a team of different people for different functions like copywriters, art directors, planners, etc.</a:t>
            </a:r>
          </a:p>
          <a:p>
            <a:pPr marL="0" indent="0" algn="l">
              <a:buNone/>
            </a:pPr>
            <a:r>
              <a:rPr lang="en-US" i="1" dirty="0">
                <a:solidFill>
                  <a:srgbClr val="FF0000"/>
                </a:solidFill>
                <a:latin typeface="Open Sans"/>
              </a:rPr>
              <a:t>2. </a:t>
            </a:r>
            <a:r>
              <a:rPr lang="en-US" b="0" i="1" dirty="0">
                <a:solidFill>
                  <a:srgbClr val="FF0000"/>
                </a:solidFill>
                <a:effectLst/>
                <a:latin typeface="Open Sans"/>
              </a:rPr>
              <a:t>The agencies make optimum use of these people, their experience and their knowledge.</a:t>
            </a:r>
          </a:p>
          <a:p>
            <a:pPr marL="0" indent="0" algn="l">
              <a:buNone/>
            </a:pPr>
            <a:r>
              <a:rPr lang="en-US" b="0" i="1" dirty="0">
                <a:solidFill>
                  <a:srgbClr val="FF0000"/>
                </a:solidFill>
                <a:effectLst/>
                <a:latin typeface="Open Sans"/>
              </a:rPr>
              <a:t>3. They work with an objective and are very professionals.</a:t>
            </a:r>
          </a:p>
          <a:p>
            <a:pPr marL="0" indent="0" algn="l">
              <a:buNone/>
            </a:pPr>
            <a:r>
              <a:rPr lang="en-US" b="0" i="1" dirty="0">
                <a:solidFill>
                  <a:srgbClr val="FF0000"/>
                </a:solidFill>
                <a:effectLst/>
                <a:latin typeface="Open Sans"/>
              </a:rPr>
              <a:t>Hiring them leads in saving the costs up to some extent.</a:t>
            </a:r>
          </a:p>
          <a:p>
            <a:endParaRPr lang="en-US" dirty="0"/>
          </a:p>
        </p:txBody>
      </p:sp>
    </p:spTree>
    <p:extLst>
      <p:ext uri="{BB962C8B-B14F-4D97-AF65-F5344CB8AC3E}">
        <p14:creationId xmlns:p14="http://schemas.microsoft.com/office/powerpoint/2010/main" val="2480477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1001</Words>
  <Application>Microsoft Office PowerPoint</Application>
  <PresentationFormat>Widescreen</PresentationFormat>
  <Paragraphs>48</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Georgia</vt:lpstr>
      <vt:lpstr>Open Sans</vt:lpstr>
      <vt:lpstr>Times New Roman</vt:lpstr>
      <vt:lpstr>Office Theme</vt:lpstr>
      <vt:lpstr>TOURISM PROMOTION &amp; COMMUNICATION</vt:lpstr>
      <vt:lpstr>          Advertising Agency &amp; Budget</vt:lpstr>
      <vt:lpstr>                    Advertising Budget</vt:lpstr>
      <vt:lpstr>                Advertising Budget</vt:lpstr>
      <vt:lpstr>Role of advertising budget in the marketing plan </vt:lpstr>
      <vt:lpstr>Role of advertising budget in the marketing plan </vt:lpstr>
      <vt:lpstr>                  Advertising Agency</vt:lpstr>
      <vt:lpstr>           Role of Advertising Agencies </vt:lpstr>
      <vt:lpstr>       Role of Advertising Agencies</vt:lpstr>
      <vt:lpstr>       Economic role of Advertising </vt:lpstr>
      <vt:lpstr>       Economic role of Advertising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TOURISM PROMOTION &amp; COMMUNICATION</dc:title>
  <dc:creator>Asus</dc:creator>
  <cp:lastModifiedBy>Asus</cp:lastModifiedBy>
  <cp:revision>15</cp:revision>
  <dcterms:created xsi:type="dcterms:W3CDTF">2020-11-10T12:36:55Z</dcterms:created>
  <dcterms:modified xsi:type="dcterms:W3CDTF">2020-11-17T06:08:42Z</dcterms:modified>
</cp:coreProperties>
</file>