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12/2/2020</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246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12/2/2020</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1805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12/2/2020</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077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12/2/2020</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585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12/2/2020</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0527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12/2/2020</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0025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12/2/2020</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7862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12/2/2020</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2082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12/2/2020</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8299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12/2/2020</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5032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12/2/2020</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5325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12/2/2020</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32759905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E0DD61-F1CF-4501-B97E-8E7AEEE4845B}"/>
              </a:ext>
            </a:extLst>
          </p:cNvPr>
          <p:cNvSpPr>
            <a:spLocks noGrp="1"/>
          </p:cNvSpPr>
          <p:nvPr>
            <p:ph type="ctrTitle"/>
          </p:nvPr>
        </p:nvSpPr>
        <p:spPr>
          <a:xfrm>
            <a:off x="3880430" y="583345"/>
            <a:ext cx="7160357" cy="4161375"/>
          </a:xfrm>
        </p:spPr>
        <p:txBody>
          <a:bodyPr anchor="t">
            <a:normAutofit/>
          </a:bodyPr>
          <a:lstStyle/>
          <a:p>
            <a:pPr algn="r"/>
            <a:endParaRPr lang="en-US" sz="5600" dirty="0">
              <a:solidFill>
                <a:schemeClr val="bg1"/>
              </a:solidFill>
            </a:endParaRPr>
          </a:p>
          <a:p>
            <a:pPr algn="r"/>
            <a:r>
              <a:rPr lang="en-US" sz="5600" dirty="0">
                <a:solidFill>
                  <a:schemeClr val="bg1"/>
                </a:solidFill>
              </a:rPr>
              <a:t>Tourism Promotion &amp; Communication</a:t>
            </a:r>
          </a:p>
        </p:txBody>
      </p:sp>
      <p:sp>
        <p:nvSpPr>
          <p:cNvPr id="3" name="Subtitle 2">
            <a:extLst>
              <a:ext uri="{FF2B5EF4-FFF2-40B4-BE49-F238E27FC236}">
                <a16:creationId xmlns:a16="http://schemas.microsoft.com/office/drawing/2014/main" id="{4004E036-4F7E-4F13-9962-0199BB4FEC95}"/>
              </a:ext>
            </a:extLst>
          </p:cNvPr>
          <p:cNvSpPr>
            <a:spLocks noGrp="1"/>
          </p:cNvSpPr>
          <p:nvPr>
            <p:ph type="subTitle" idx="1"/>
          </p:nvPr>
        </p:nvSpPr>
        <p:spPr>
          <a:xfrm>
            <a:off x="1208228" y="5972174"/>
            <a:ext cx="8578699" cy="504825"/>
          </a:xfrm>
        </p:spPr>
        <p:txBody>
          <a:bodyPr>
            <a:normAutofit/>
          </a:bodyPr>
          <a:lstStyle/>
          <a:p>
            <a:endParaRPr lang="en-US" sz="1000">
              <a:solidFill>
                <a:schemeClr val="bg1"/>
              </a:solidFill>
            </a:endParaRPr>
          </a:p>
          <a:p>
            <a:r>
              <a:rPr lang="en-US" sz="1000">
                <a:solidFill>
                  <a:schemeClr val="bg1"/>
                </a:solidFill>
              </a:rPr>
              <a:t>HM 223 Slide 5</a:t>
            </a:r>
          </a:p>
        </p:txBody>
      </p:sp>
      <p:sp>
        <p:nvSpPr>
          <p:cNvPr id="17"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a:p>
        </p:txBody>
      </p:sp>
      <p:sp>
        <p:nvSpPr>
          <p:cNvPr id="19"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a:p>
        </p:txBody>
      </p:sp>
      <p:sp>
        <p:nvSpPr>
          <p:cNvPr id="21"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a:p>
        </p:txBody>
      </p:sp>
      <p:cxnSp>
        <p:nvCxnSpPr>
          <p:cNvPr id="23" name="Straight Connector 22">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25"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chemeClr val="bg1"/>
          </a:solidFill>
          <a:ln w="646" cap="flat">
            <a:noFill/>
            <a:prstDash val="solid"/>
            <a:miter/>
          </a:ln>
        </p:spPr>
        <p:txBody>
          <a:bodyPr rtlCol="0" anchor="ctr"/>
          <a:lstStyle/>
          <a:p>
            <a:endParaRPr lang="en-US"/>
          </a:p>
        </p:txBody>
      </p:sp>
      <p:sp>
        <p:nvSpPr>
          <p:cNvPr id="27"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chemeClr val="bg1"/>
          </a:solidFill>
          <a:ln w="516" cap="flat">
            <a:noFill/>
            <a:prstDash val="solid"/>
            <a:miter/>
          </a:ln>
        </p:spPr>
        <p:txBody>
          <a:bodyPr rtlCol="0" anchor="ctr"/>
          <a:lstStyle/>
          <a:p>
            <a:endParaRPr lang="en-US"/>
          </a:p>
        </p:txBody>
      </p:sp>
      <p:sp>
        <p:nvSpPr>
          <p:cNvPr id="29"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chemeClr val="bg1"/>
          </a:solidFill>
          <a:ln w="469" cap="flat">
            <a:noFill/>
            <a:prstDash val="solid"/>
            <a:miter/>
          </a:ln>
        </p:spPr>
        <p:txBody>
          <a:bodyPr rtlCol="0" anchor="ctr"/>
          <a:lstStyle/>
          <a:p>
            <a:endParaRPr lang="en-US"/>
          </a:p>
        </p:txBody>
      </p:sp>
    </p:spTree>
    <p:extLst>
      <p:ext uri="{BB962C8B-B14F-4D97-AF65-F5344CB8AC3E}">
        <p14:creationId xmlns:p14="http://schemas.microsoft.com/office/powerpoint/2010/main" val="3637126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215DB-6C5A-48D9-8ED9-AAF20991F34D}"/>
              </a:ext>
            </a:extLst>
          </p:cNvPr>
          <p:cNvSpPr>
            <a:spLocks noGrp="1"/>
          </p:cNvSpPr>
          <p:nvPr>
            <p:ph type="title"/>
          </p:nvPr>
        </p:nvSpPr>
        <p:spPr/>
        <p:txBody>
          <a:bodyPr/>
          <a:lstStyle/>
          <a:p>
            <a:r>
              <a:rPr lang="en-US" dirty="0"/>
              <a:t>                     Publicity</a:t>
            </a:r>
          </a:p>
        </p:txBody>
      </p:sp>
      <p:sp>
        <p:nvSpPr>
          <p:cNvPr id="3" name="Content Placeholder 2">
            <a:extLst>
              <a:ext uri="{FF2B5EF4-FFF2-40B4-BE49-F238E27FC236}">
                <a16:creationId xmlns:a16="http://schemas.microsoft.com/office/drawing/2014/main" id="{8FAD382E-1C8A-479D-8B29-DB74436AB829}"/>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Tourist destinations are particularly influenced by negative publicity. </a:t>
            </a:r>
          </a:p>
          <a:p>
            <a:pPr marL="0" indent="0">
              <a:buNone/>
            </a:pPr>
            <a:r>
              <a:rPr lang="en-US" sz="2400" dirty="0">
                <a:latin typeface="Times New Roman" panose="02020603050405020304" pitchFamily="18" charset="0"/>
                <a:cs typeface="Times New Roman" panose="02020603050405020304" pitchFamily="18" charset="0"/>
              </a:rPr>
              <a:t>There are three factors that helps to rebuild tourists destinations positive image after a negative publicity:</a:t>
            </a:r>
          </a:p>
          <a:p>
            <a:pPr marL="457200" indent="-457200">
              <a:buAutoNum type="arabicPeriod"/>
            </a:pPr>
            <a:r>
              <a:rPr lang="en-US" sz="2400" dirty="0">
                <a:latin typeface="Times New Roman" panose="02020603050405020304" pitchFamily="18" charset="0"/>
                <a:cs typeface="Times New Roman" panose="02020603050405020304" pitchFamily="18" charset="0"/>
              </a:rPr>
              <a:t>The extent of damage by natural or other disaster. </a:t>
            </a:r>
          </a:p>
          <a:p>
            <a:pPr marL="457200" indent="-457200">
              <a:buAutoNum type="arabicPeriod"/>
            </a:pPr>
            <a:r>
              <a:rPr lang="en-US" sz="2400" dirty="0">
                <a:latin typeface="Times New Roman" panose="02020603050405020304" pitchFamily="18" charset="0"/>
                <a:cs typeface="Times New Roman" panose="02020603050405020304" pitchFamily="18" charset="0"/>
              </a:rPr>
              <a:t> The efficiency with which tourism partners bring their facilities back again.</a:t>
            </a:r>
          </a:p>
          <a:p>
            <a:pPr marL="457200" indent="-457200">
              <a:buAutoNum type="arabicPeriod"/>
            </a:pPr>
            <a:r>
              <a:rPr lang="en-US" sz="2400" dirty="0">
                <a:latin typeface="Times New Roman" panose="02020603050405020304" pitchFamily="18" charset="0"/>
                <a:cs typeface="Times New Roman" panose="02020603050405020304" pitchFamily="18" charset="0"/>
              </a:rPr>
              <a:t> An effective marketing message that clearly states the destination is once again open. </a:t>
            </a:r>
          </a:p>
        </p:txBody>
      </p:sp>
    </p:spTree>
    <p:extLst>
      <p:ext uri="{BB962C8B-B14F-4D97-AF65-F5344CB8AC3E}">
        <p14:creationId xmlns:p14="http://schemas.microsoft.com/office/powerpoint/2010/main" val="1332522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82833-9DA0-47BA-B20B-F5E2095D82EF}"/>
              </a:ext>
            </a:extLst>
          </p:cNvPr>
          <p:cNvSpPr>
            <a:spLocks noGrp="1"/>
          </p:cNvSpPr>
          <p:nvPr>
            <p:ph type="title"/>
          </p:nvPr>
        </p:nvSpPr>
        <p:spPr/>
        <p:txBody>
          <a:bodyPr/>
          <a:lstStyle/>
          <a:p>
            <a:r>
              <a:rPr lang="en-US" dirty="0"/>
              <a:t>Objectives for PR campaign</a:t>
            </a:r>
          </a:p>
        </p:txBody>
      </p:sp>
      <p:sp>
        <p:nvSpPr>
          <p:cNvPr id="3" name="Content Placeholder 2">
            <a:extLst>
              <a:ext uri="{FF2B5EF4-FFF2-40B4-BE49-F238E27FC236}">
                <a16:creationId xmlns:a16="http://schemas.microsoft.com/office/drawing/2014/main" id="{B75ECE2C-E653-4849-8692-91A569C45BBD}"/>
              </a:ext>
            </a:extLst>
          </p:cNvPr>
          <p:cNvSpPr>
            <a:spLocks noGrp="1"/>
          </p:cNvSpPr>
          <p:nvPr>
            <p:ph idx="1"/>
          </p:nvPr>
        </p:nvSpPr>
        <p:spPr/>
        <p:txBody>
          <a:bodyPr>
            <a:normAutofit fontScale="77500" lnSpcReduction="20000"/>
          </a:bodyPr>
          <a:lstStyle/>
          <a:p>
            <a:r>
              <a:rPr lang="en-US" sz="2400" dirty="0">
                <a:latin typeface="Times New Roman" panose="02020603050405020304" pitchFamily="18" charset="0"/>
                <a:cs typeface="Times New Roman" panose="02020603050405020304" pitchFamily="18" charset="0"/>
              </a:rPr>
              <a:t>1. </a:t>
            </a:r>
            <a:r>
              <a:rPr lang="en-US" sz="2400" b="1" dirty="0">
                <a:latin typeface="Times New Roman" panose="02020603050405020304" pitchFamily="18" charset="0"/>
                <a:cs typeface="Times New Roman" panose="02020603050405020304" pitchFamily="18" charset="0"/>
              </a:rPr>
              <a:t>Defining the target audience</a:t>
            </a:r>
          </a:p>
          <a:p>
            <a:r>
              <a:rPr lang="en-US" sz="2400" b="1" dirty="0">
                <a:latin typeface="Times New Roman" panose="02020603050405020304" pitchFamily="18" charset="0"/>
                <a:cs typeface="Times New Roman" panose="02020603050405020304" pitchFamily="18" charset="0"/>
              </a:rPr>
              <a:t>2. Choosing the PR message and vehicles</a:t>
            </a:r>
          </a:p>
          <a:p>
            <a:r>
              <a:rPr lang="en-US" sz="2400" dirty="0">
                <a:latin typeface="Times New Roman" panose="02020603050405020304" pitchFamily="18" charset="0"/>
                <a:cs typeface="Times New Roman" panose="02020603050405020304" pitchFamily="18" charset="0"/>
              </a:rPr>
              <a:t>a. Publications</a:t>
            </a:r>
          </a:p>
          <a:p>
            <a:r>
              <a:rPr lang="en-US" sz="2400" dirty="0">
                <a:latin typeface="Times New Roman" panose="02020603050405020304" pitchFamily="18" charset="0"/>
                <a:cs typeface="Times New Roman" panose="02020603050405020304" pitchFamily="18" charset="0"/>
              </a:rPr>
              <a:t>b. Events</a:t>
            </a:r>
          </a:p>
          <a:p>
            <a:r>
              <a:rPr lang="en-US" sz="2400" dirty="0">
                <a:latin typeface="Times New Roman" panose="02020603050405020304" pitchFamily="18" charset="0"/>
                <a:cs typeface="Times New Roman" panose="02020603050405020304" pitchFamily="18" charset="0"/>
              </a:rPr>
              <a:t>c. News</a:t>
            </a:r>
          </a:p>
          <a:p>
            <a:r>
              <a:rPr lang="en-US" sz="2400" dirty="0">
                <a:latin typeface="Times New Roman" panose="02020603050405020304" pitchFamily="18" charset="0"/>
                <a:cs typeface="Times New Roman" panose="02020603050405020304" pitchFamily="18" charset="0"/>
              </a:rPr>
              <a:t>d. Bad news/ good news PR</a:t>
            </a:r>
          </a:p>
          <a:p>
            <a:pPr marL="0" indent="0">
              <a:buNone/>
            </a:pPr>
            <a:r>
              <a:rPr lang="en-US" sz="2400" dirty="0">
                <a:latin typeface="Times New Roman" panose="02020603050405020304" pitchFamily="18" charset="0"/>
                <a:cs typeface="Times New Roman" panose="02020603050405020304" pitchFamily="18" charset="0"/>
              </a:rPr>
              <a:t>3. </a:t>
            </a:r>
            <a:r>
              <a:rPr lang="en-US" sz="2400" b="1" dirty="0">
                <a:latin typeface="Times New Roman" panose="02020603050405020304" pitchFamily="18" charset="0"/>
                <a:cs typeface="Times New Roman" panose="02020603050405020304" pitchFamily="18" charset="0"/>
              </a:rPr>
              <a:t>Public service activities</a:t>
            </a:r>
          </a:p>
          <a:p>
            <a:pPr marL="0" indent="0">
              <a:buNone/>
            </a:pPr>
            <a:r>
              <a:rPr lang="en-US" sz="2400" b="1" dirty="0">
                <a:latin typeface="Times New Roman" panose="02020603050405020304" pitchFamily="18" charset="0"/>
                <a:cs typeface="Times New Roman" panose="02020603050405020304" pitchFamily="18" charset="0"/>
              </a:rPr>
              <a:t>4. Implementing the marketing plan</a:t>
            </a:r>
          </a:p>
          <a:p>
            <a:pPr marL="0" indent="0">
              <a:buNone/>
            </a:pPr>
            <a:r>
              <a:rPr lang="en-US" sz="2400" b="1" dirty="0">
                <a:latin typeface="Times New Roman" panose="02020603050405020304" pitchFamily="18" charset="0"/>
                <a:cs typeface="Times New Roman" panose="02020603050405020304" pitchFamily="18" charset="0"/>
              </a:rPr>
              <a:t>5. Evaluating PR results</a:t>
            </a:r>
          </a:p>
          <a:p>
            <a:pPr marL="457200" indent="-457200">
              <a:buAutoNum type="alphaLcPeriod"/>
            </a:pPr>
            <a:r>
              <a:rPr lang="en-US" sz="2400" dirty="0">
                <a:latin typeface="Times New Roman" panose="02020603050405020304" pitchFamily="18" charset="0"/>
                <a:cs typeface="Times New Roman" panose="02020603050405020304" pitchFamily="18" charset="0"/>
              </a:rPr>
              <a:t>Exposures</a:t>
            </a:r>
          </a:p>
          <a:p>
            <a:pPr marL="457200" indent="-457200">
              <a:buAutoNum type="alphaLcPeriod"/>
            </a:pPr>
            <a:r>
              <a:rPr lang="en-US" sz="2400" dirty="0">
                <a:latin typeface="Times New Roman" panose="02020603050405020304" pitchFamily="18" charset="0"/>
                <a:cs typeface="Times New Roman" panose="02020603050405020304" pitchFamily="18" charset="0"/>
              </a:rPr>
              <a:t>Awareness or attitude change</a:t>
            </a:r>
          </a:p>
          <a:p>
            <a:pPr marL="457200" indent="-457200">
              <a:buAutoNum type="alphaLcPeriod"/>
            </a:pPr>
            <a:r>
              <a:rPr lang="en-US" sz="2400" dirty="0">
                <a:latin typeface="Times New Roman" panose="02020603050405020304" pitchFamily="18" charset="0"/>
                <a:cs typeface="Times New Roman" panose="02020603050405020304" pitchFamily="18" charset="0"/>
              </a:rPr>
              <a:t>Sales and profit contribution</a:t>
            </a:r>
          </a:p>
          <a:p>
            <a:pPr marL="0" indent="0">
              <a:buNone/>
            </a:pPr>
            <a:r>
              <a:rPr lang="en-US" sz="2400" dirty="0">
                <a:latin typeface="Times New Roman" panose="02020603050405020304" pitchFamily="18" charset="0"/>
                <a:cs typeface="Times New Roman" panose="02020603050405020304" pitchFamily="18" charset="0"/>
              </a:rPr>
              <a:t>6. </a:t>
            </a:r>
            <a:r>
              <a:rPr lang="en-US" sz="2400" b="1" dirty="0">
                <a:latin typeface="Times New Roman" panose="02020603050405020304" pitchFamily="18" charset="0"/>
                <a:cs typeface="Times New Roman" panose="02020603050405020304" pitchFamily="18" charset="0"/>
              </a:rPr>
              <a:t>Overwhelming negative publicity.</a:t>
            </a:r>
          </a:p>
        </p:txBody>
      </p:sp>
    </p:spTree>
    <p:extLst>
      <p:ext uri="{BB962C8B-B14F-4D97-AF65-F5344CB8AC3E}">
        <p14:creationId xmlns:p14="http://schemas.microsoft.com/office/powerpoint/2010/main" val="775237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2F3F8-DD35-4142-82CD-27F7C2CE8AA3}"/>
              </a:ext>
            </a:extLst>
          </p:cNvPr>
          <p:cNvSpPr>
            <a:spLocks noGrp="1"/>
          </p:cNvSpPr>
          <p:nvPr>
            <p:ph type="title"/>
          </p:nvPr>
        </p:nvSpPr>
        <p:spPr/>
        <p:txBody>
          <a:bodyPr/>
          <a:lstStyle/>
          <a:p>
            <a:r>
              <a:rPr lang="en-US" dirty="0"/>
              <a:t>PR opportunities for Hospitality Industry</a:t>
            </a:r>
          </a:p>
        </p:txBody>
      </p:sp>
      <p:sp>
        <p:nvSpPr>
          <p:cNvPr id="3" name="Content Placeholder 2">
            <a:extLst>
              <a:ext uri="{FF2B5EF4-FFF2-40B4-BE49-F238E27FC236}">
                <a16:creationId xmlns:a16="http://schemas.microsoft.com/office/drawing/2014/main" id="{78987666-F496-4744-B06C-9901C93D5694}"/>
              </a:ext>
            </a:extLst>
          </p:cNvPr>
          <p:cNvSpPr>
            <a:spLocks noGrp="1"/>
          </p:cNvSpPr>
          <p:nvPr>
            <p:ph idx="1"/>
          </p:nvPr>
        </p:nvSpPr>
        <p:spPr/>
        <p:txBody>
          <a:bodyPr/>
          <a:lstStyle/>
          <a:p>
            <a:r>
              <a:rPr lang="en-US" dirty="0"/>
              <a:t>1.</a:t>
            </a:r>
            <a:r>
              <a:rPr lang="en-US" dirty="0">
                <a:latin typeface="Times New Roman" panose="02020603050405020304" pitchFamily="18" charset="0"/>
                <a:cs typeface="Times New Roman" panose="02020603050405020304" pitchFamily="18" charset="0"/>
              </a:rPr>
              <a:t> Individual Property</a:t>
            </a:r>
          </a:p>
          <a:p>
            <a:r>
              <a:rPr lang="en-US" dirty="0">
                <a:latin typeface="Times New Roman" panose="02020603050405020304" pitchFamily="18" charset="0"/>
                <a:cs typeface="Times New Roman" panose="02020603050405020304" pitchFamily="18" charset="0"/>
              </a:rPr>
              <a:t>2. Build PR around the owner/operator</a:t>
            </a:r>
          </a:p>
          <a:p>
            <a:r>
              <a:rPr lang="en-US" dirty="0">
                <a:latin typeface="Times New Roman" panose="02020603050405020304" pitchFamily="18" charset="0"/>
                <a:cs typeface="Times New Roman" panose="02020603050405020304" pitchFamily="18" charset="0"/>
              </a:rPr>
              <a:t>3. Build PR around a product or service</a:t>
            </a:r>
            <a:endParaRPr lang="en-US" dirty="0"/>
          </a:p>
        </p:txBody>
      </p:sp>
    </p:spTree>
    <p:extLst>
      <p:ext uri="{BB962C8B-B14F-4D97-AF65-F5344CB8AC3E}">
        <p14:creationId xmlns:p14="http://schemas.microsoft.com/office/powerpoint/2010/main" val="3563328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3FE1B-3B01-4E4D-B752-DABAF3664008}"/>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D73D763E-99CA-47C7-93D7-8F62647171C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6750" y="365125"/>
            <a:ext cx="11525250" cy="5811838"/>
          </a:xfrm>
        </p:spPr>
      </p:pic>
    </p:spTree>
    <p:extLst>
      <p:ext uri="{BB962C8B-B14F-4D97-AF65-F5344CB8AC3E}">
        <p14:creationId xmlns:p14="http://schemas.microsoft.com/office/powerpoint/2010/main" val="1194880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95E37-A0FE-406B-8E52-88C59BEC9EFB}"/>
              </a:ext>
            </a:extLst>
          </p:cNvPr>
          <p:cNvSpPr>
            <a:spLocks noGrp="1"/>
          </p:cNvSpPr>
          <p:nvPr>
            <p:ph type="title"/>
          </p:nvPr>
        </p:nvSpPr>
        <p:spPr/>
        <p:txBody>
          <a:bodyPr/>
          <a:lstStyle/>
          <a:p>
            <a:r>
              <a:rPr lang="en-US" dirty="0"/>
              <a:t>Slides Content</a:t>
            </a:r>
          </a:p>
        </p:txBody>
      </p:sp>
      <p:sp>
        <p:nvSpPr>
          <p:cNvPr id="3" name="Content Placeholder 2">
            <a:extLst>
              <a:ext uri="{FF2B5EF4-FFF2-40B4-BE49-F238E27FC236}">
                <a16:creationId xmlns:a16="http://schemas.microsoft.com/office/drawing/2014/main" id="{53E7CE36-4DA7-4E9A-8602-C3A0AE200D0F}"/>
              </a:ext>
            </a:extLst>
          </p:cNvPr>
          <p:cNvSpPr>
            <a:spLocks noGrp="1"/>
          </p:cNvSpPr>
          <p:nvPr>
            <p:ph idx="1"/>
          </p:nvPr>
        </p:nvSpPr>
        <p:spPr>
          <a:xfrm>
            <a:off x="1009650" y="1444625"/>
            <a:ext cx="10515600" cy="4351338"/>
          </a:xfrm>
        </p:spPr>
        <p:txBody>
          <a:bodyPr/>
          <a:lstStyle/>
          <a:p>
            <a:r>
              <a:rPr lang="en-US" dirty="0"/>
              <a:t>1</a:t>
            </a:r>
            <a:r>
              <a:rPr lang="en-US" dirty="0">
                <a:latin typeface="Times New Roman" panose="02020603050405020304" pitchFamily="18" charset="0"/>
                <a:cs typeface="Times New Roman" panose="02020603050405020304" pitchFamily="18" charset="0"/>
              </a:rPr>
              <a:t>. Public Relation</a:t>
            </a:r>
          </a:p>
          <a:p>
            <a:r>
              <a:rPr lang="en-US" dirty="0">
                <a:latin typeface="Times New Roman" panose="02020603050405020304" pitchFamily="18" charset="0"/>
                <a:cs typeface="Times New Roman" panose="02020603050405020304" pitchFamily="18" charset="0"/>
              </a:rPr>
              <a:t>2. Social Media</a:t>
            </a:r>
          </a:p>
          <a:p>
            <a:r>
              <a:rPr lang="en-US" dirty="0">
                <a:latin typeface="Times New Roman" panose="02020603050405020304" pitchFamily="18" charset="0"/>
                <a:cs typeface="Times New Roman" panose="02020603050405020304" pitchFamily="18" charset="0"/>
              </a:rPr>
              <a:t>3. PR changes due to social media</a:t>
            </a:r>
          </a:p>
          <a:p>
            <a:r>
              <a:rPr lang="en-US" dirty="0">
                <a:latin typeface="Times New Roman" panose="02020603050405020304" pitchFamily="18" charset="0"/>
                <a:cs typeface="Times New Roman" panose="02020603050405020304" pitchFamily="18" charset="0"/>
              </a:rPr>
              <a:t>4. Major activities of public relation</a:t>
            </a:r>
          </a:p>
          <a:p>
            <a:r>
              <a:rPr lang="en-US" dirty="0">
                <a:latin typeface="Times New Roman" panose="02020603050405020304" pitchFamily="18" charset="0"/>
                <a:cs typeface="Times New Roman" panose="02020603050405020304" pitchFamily="18" charset="0"/>
              </a:rPr>
              <a:t>5. Publicity</a:t>
            </a:r>
          </a:p>
          <a:p>
            <a:r>
              <a:rPr lang="en-US" dirty="0">
                <a:latin typeface="Times New Roman" panose="02020603050405020304" pitchFamily="18" charset="0"/>
                <a:cs typeface="Times New Roman" panose="02020603050405020304" pitchFamily="18" charset="0"/>
              </a:rPr>
              <a:t>6.Objectives of PR campaign</a:t>
            </a:r>
          </a:p>
          <a:p>
            <a:r>
              <a:rPr lang="en-US" dirty="0">
                <a:latin typeface="Times New Roman" panose="02020603050405020304" pitchFamily="18" charset="0"/>
                <a:cs typeface="Times New Roman" panose="02020603050405020304" pitchFamily="18" charset="0"/>
              </a:rPr>
              <a:t>7.PR opportunities for the Hospitality industry</a:t>
            </a:r>
          </a:p>
        </p:txBody>
      </p:sp>
    </p:spTree>
    <p:extLst>
      <p:ext uri="{BB962C8B-B14F-4D97-AF65-F5344CB8AC3E}">
        <p14:creationId xmlns:p14="http://schemas.microsoft.com/office/powerpoint/2010/main" val="904880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C447A-85D7-4839-B7EC-726EB97C2C58}"/>
              </a:ext>
            </a:extLst>
          </p:cNvPr>
          <p:cNvSpPr>
            <a:spLocks noGrp="1"/>
          </p:cNvSpPr>
          <p:nvPr>
            <p:ph type="title"/>
          </p:nvPr>
        </p:nvSpPr>
        <p:spPr/>
        <p:txBody>
          <a:bodyPr/>
          <a:lstStyle/>
          <a:p>
            <a:r>
              <a:rPr lang="en-US" dirty="0"/>
              <a:t>                      What is PR?</a:t>
            </a:r>
          </a:p>
        </p:txBody>
      </p:sp>
      <p:sp>
        <p:nvSpPr>
          <p:cNvPr id="3" name="Content Placeholder 2">
            <a:extLst>
              <a:ext uri="{FF2B5EF4-FFF2-40B4-BE49-F238E27FC236}">
                <a16:creationId xmlns:a16="http://schemas.microsoft.com/office/drawing/2014/main" id="{A668879B-7887-443E-9922-29AF59E96023}"/>
              </a:ext>
            </a:extLst>
          </p:cNvPr>
          <p:cNvSpPr>
            <a:spLocks noGrp="1"/>
          </p:cNvSpPr>
          <p:nvPr>
            <p:ph idx="1"/>
          </p:nvPr>
        </p:nvSpPr>
        <p:spPr/>
        <p:txBody>
          <a:bodyPr>
            <a:normAutofit fontScale="92500"/>
          </a:bodyPr>
          <a:lstStyle/>
          <a:p>
            <a:pPr algn="l" fontAlgn="base"/>
            <a:r>
              <a:rPr lang="en-US" b="0" i="0" dirty="0">
                <a:effectLst/>
                <a:latin typeface="Times New Roman" panose="02020603050405020304" pitchFamily="18" charset="0"/>
                <a:cs typeface="Times New Roman" panose="02020603050405020304" pitchFamily="18" charset="0"/>
              </a:rPr>
              <a:t>The formal practice of what is now commonly referred to as “public relations” dates to the early 20th century. Since that time, public relations has been defined in myriad ways, the definition often evolving alongside public relations’ changing roles and advances in technology.</a:t>
            </a:r>
          </a:p>
          <a:p>
            <a:pPr algn="l" fontAlgn="base"/>
            <a:r>
              <a:rPr lang="en-US" b="0" i="0" dirty="0">
                <a:effectLst/>
                <a:latin typeface="Times New Roman" panose="02020603050405020304" pitchFamily="18" charset="0"/>
                <a:cs typeface="Times New Roman" panose="02020603050405020304" pitchFamily="18" charset="0"/>
              </a:rPr>
              <a:t>The earliest definitions emphasized press agentry and publicity, while more modern definitions incorporate the concepts of “engagement” and “relationship building.” In 1982, PRSA adopted the following definition: “Public relations helps an organization and its publics adapt mutually to each other.”</a:t>
            </a:r>
          </a:p>
          <a:p>
            <a:endParaRPr lang="en-US" dirty="0"/>
          </a:p>
        </p:txBody>
      </p:sp>
    </p:spTree>
    <p:extLst>
      <p:ext uri="{BB962C8B-B14F-4D97-AF65-F5344CB8AC3E}">
        <p14:creationId xmlns:p14="http://schemas.microsoft.com/office/powerpoint/2010/main" val="2486353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2BA05-3BC0-4DCF-975C-137CA263DBA2}"/>
              </a:ext>
            </a:extLst>
          </p:cNvPr>
          <p:cNvSpPr>
            <a:spLocks noGrp="1"/>
          </p:cNvSpPr>
          <p:nvPr>
            <p:ph type="title"/>
          </p:nvPr>
        </p:nvSpPr>
        <p:spPr/>
        <p:txBody>
          <a:bodyPr/>
          <a:lstStyle/>
          <a:p>
            <a:r>
              <a:rPr lang="en-US" dirty="0"/>
              <a:t>                  What is PR?</a:t>
            </a:r>
          </a:p>
        </p:txBody>
      </p:sp>
      <p:sp>
        <p:nvSpPr>
          <p:cNvPr id="3" name="Content Placeholder 2">
            <a:extLst>
              <a:ext uri="{FF2B5EF4-FFF2-40B4-BE49-F238E27FC236}">
                <a16:creationId xmlns:a16="http://schemas.microsoft.com/office/drawing/2014/main" id="{F7B3ABB0-771B-42A8-AB62-E51E4CB50563}"/>
              </a:ext>
            </a:extLst>
          </p:cNvPr>
          <p:cNvSpPr>
            <a:spLocks noGrp="1"/>
          </p:cNvSpPr>
          <p:nvPr>
            <p:ph idx="1"/>
          </p:nvPr>
        </p:nvSpPr>
        <p:spPr/>
        <p:txBody>
          <a:bodyPr/>
          <a:lstStyle/>
          <a:p>
            <a:r>
              <a:rPr lang="en-US" sz="2400" b="1" i="0" dirty="0">
                <a:solidFill>
                  <a:srgbClr val="202124"/>
                </a:solidFill>
                <a:effectLst/>
                <a:latin typeface="Times New Roman" panose="02020603050405020304" pitchFamily="18" charset="0"/>
                <a:cs typeface="Times New Roman" panose="02020603050405020304" pitchFamily="18" charset="0"/>
              </a:rPr>
              <a:t>Public relations</a:t>
            </a:r>
            <a:r>
              <a:rPr lang="en-US" sz="2400" b="0" i="0" dirty="0">
                <a:solidFill>
                  <a:srgbClr val="202124"/>
                </a:solidFill>
                <a:effectLst/>
                <a:latin typeface="Times New Roman" panose="02020603050405020304" pitchFamily="18" charset="0"/>
                <a:cs typeface="Times New Roman" panose="02020603050405020304" pitchFamily="18" charset="0"/>
              </a:rPr>
              <a:t> is a strategic communication process that builds mutually beneficial relationships between organizations and their publics." </a:t>
            </a:r>
            <a:r>
              <a:rPr lang="en-US" sz="2400" b="1" i="0" dirty="0">
                <a:solidFill>
                  <a:srgbClr val="202124"/>
                </a:solidFill>
                <a:effectLst/>
                <a:latin typeface="Times New Roman" panose="02020603050405020304" pitchFamily="18" charset="0"/>
                <a:cs typeface="Times New Roman" panose="02020603050405020304" pitchFamily="18" charset="0"/>
              </a:rPr>
              <a:t>Public relations</a:t>
            </a:r>
            <a:r>
              <a:rPr lang="en-US" sz="2400" b="0" i="0" dirty="0">
                <a:solidFill>
                  <a:srgbClr val="202124"/>
                </a:solidFill>
                <a:effectLst/>
                <a:latin typeface="Times New Roman" panose="02020603050405020304" pitchFamily="18" charset="0"/>
                <a:cs typeface="Times New Roman" panose="02020603050405020304" pitchFamily="18" charset="0"/>
              </a:rPr>
              <a:t> can also be defined as the practice of managing communication between an organization and its publics</a:t>
            </a:r>
            <a:r>
              <a:rPr lang="en-US" b="0" i="0" dirty="0">
                <a:solidFill>
                  <a:srgbClr val="202124"/>
                </a:solidFill>
                <a:effectLst/>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43164C45-FCB7-48CC-9A33-00013BE7CF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4075" y="3286126"/>
            <a:ext cx="10067925" cy="3705224"/>
          </a:xfrm>
          <a:prstGeom prst="rect">
            <a:avLst/>
          </a:prstGeom>
        </p:spPr>
      </p:pic>
    </p:spTree>
    <p:extLst>
      <p:ext uri="{BB962C8B-B14F-4D97-AF65-F5344CB8AC3E}">
        <p14:creationId xmlns:p14="http://schemas.microsoft.com/office/powerpoint/2010/main" val="668643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CA2FC-DECA-42E7-A142-3F6F19B6BFD0}"/>
              </a:ext>
            </a:extLst>
          </p:cNvPr>
          <p:cNvSpPr>
            <a:spLocks noGrp="1"/>
          </p:cNvSpPr>
          <p:nvPr>
            <p:ph type="title"/>
          </p:nvPr>
        </p:nvSpPr>
        <p:spPr/>
        <p:txBody>
          <a:bodyPr/>
          <a:lstStyle/>
          <a:p>
            <a:r>
              <a:rPr lang="en-US" dirty="0"/>
              <a:t>                    Social Media</a:t>
            </a:r>
          </a:p>
        </p:txBody>
      </p:sp>
      <p:sp>
        <p:nvSpPr>
          <p:cNvPr id="3" name="Content Placeholder 2">
            <a:extLst>
              <a:ext uri="{FF2B5EF4-FFF2-40B4-BE49-F238E27FC236}">
                <a16:creationId xmlns:a16="http://schemas.microsoft.com/office/drawing/2014/main" id="{84CB0BDF-F58D-4CF7-A7CA-00C8BF2C619C}"/>
              </a:ext>
            </a:extLst>
          </p:cNvPr>
          <p:cNvSpPr>
            <a:spLocks noGrp="1"/>
          </p:cNvSpPr>
          <p:nvPr>
            <p:ph idx="1"/>
          </p:nvPr>
        </p:nvSpPr>
        <p:spPr/>
        <p:txBody>
          <a:bodyPr>
            <a:normAutofit/>
          </a:bodyPr>
          <a:lstStyle/>
          <a:p>
            <a:r>
              <a:rPr lang="en-US" sz="2800" dirty="0">
                <a:latin typeface="Times New Roman" panose="02020603050405020304" pitchFamily="18" charset="0"/>
                <a:cs typeface="Times New Roman" panose="02020603050405020304" pitchFamily="18" charset="0"/>
              </a:rPr>
              <a:t>Social media has proven to be a great way to reach thousands of customers and  potential customers. Today most PR campaigns use Internet: websites, blogs, and social networks such as YouTube, Facebook, and Twitter are providing interesting new ways to reach customers.</a:t>
            </a:r>
          </a:p>
        </p:txBody>
      </p:sp>
      <p:pic>
        <p:nvPicPr>
          <p:cNvPr id="5" name="Picture 4">
            <a:extLst>
              <a:ext uri="{FF2B5EF4-FFF2-40B4-BE49-F238E27FC236}">
                <a16:creationId xmlns:a16="http://schemas.microsoft.com/office/drawing/2014/main" id="{2945FF7E-7844-4105-80FC-BA46F99457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8700" y="4414838"/>
            <a:ext cx="8453437" cy="1762125"/>
          </a:xfrm>
          <a:prstGeom prst="rect">
            <a:avLst/>
          </a:prstGeom>
        </p:spPr>
      </p:pic>
    </p:spTree>
    <p:extLst>
      <p:ext uri="{BB962C8B-B14F-4D97-AF65-F5344CB8AC3E}">
        <p14:creationId xmlns:p14="http://schemas.microsoft.com/office/powerpoint/2010/main" val="4123138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C6BAC-6735-4057-A65B-CF6631D6C762}"/>
              </a:ext>
            </a:extLst>
          </p:cNvPr>
          <p:cNvSpPr>
            <a:spLocks noGrp="1"/>
          </p:cNvSpPr>
          <p:nvPr>
            <p:ph type="title"/>
          </p:nvPr>
        </p:nvSpPr>
        <p:spPr/>
        <p:txBody>
          <a:bodyPr/>
          <a:lstStyle/>
          <a:p>
            <a:r>
              <a:rPr lang="en-US" dirty="0"/>
              <a:t>   PR changes due to Social Media</a:t>
            </a:r>
          </a:p>
        </p:txBody>
      </p:sp>
      <p:sp>
        <p:nvSpPr>
          <p:cNvPr id="3" name="Content Placeholder 2">
            <a:extLst>
              <a:ext uri="{FF2B5EF4-FFF2-40B4-BE49-F238E27FC236}">
                <a16:creationId xmlns:a16="http://schemas.microsoft.com/office/drawing/2014/main" id="{3DEB3175-2515-4C32-8101-4D897F42FBEA}"/>
              </a:ext>
            </a:extLst>
          </p:cNvPr>
          <p:cNvSpPr>
            <a:spLocks noGrp="1"/>
          </p:cNvSpPr>
          <p:nvPr>
            <p:ph idx="1"/>
          </p:nvPr>
        </p:nvSpPr>
        <p:spPr/>
        <p:txBody>
          <a:bodyPr>
            <a:normAutofit/>
          </a:bodyPr>
          <a:lstStyle/>
          <a:p>
            <a:r>
              <a:rPr lang="en-US" sz="2000" b="0" i="0" dirty="0">
                <a:solidFill>
                  <a:srgbClr val="000000"/>
                </a:solidFill>
                <a:effectLst/>
                <a:latin typeface="Times New Roman" panose="02020603050405020304" pitchFamily="18" charset="0"/>
                <a:cs typeface="Times New Roman" panose="02020603050405020304" pitchFamily="18" charset="0"/>
              </a:rPr>
              <a:t>Social media has had a profound effect on public relations, creating new opportunities and challenges for brands. It allows brands and consumers to engage across a variety of channels in real-time, which has led to an increased demand for brands to address consumer inquiries quickly and effectively. Social media has also led to the emergence of powerful digital influencers for brands to reach out to and work with.</a:t>
            </a:r>
          </a:p>
          <a:p>
            <a:r>
              <a:rPr lang="en-US" sz="2400" b="1" dirty="0">
                <a:solidFill>
                  <a:srgbClr val="C8102E"/>
                </a:solidFill>
                <a:latin typeface="Times New Roman" panose="02020603050405020304" pitchFamily="18" charset="0"/>
                <a:cs typeface="Times New Roman" panose="02020603050405020304" pitchFamily="18" charset="0"/>
              </a:rPr>
              <a:t>1.</a:t>
            </a:r>
            <a:r>
              <a:rPr lang="en-US" sz="2400" b="1" i="0" dirty="0">
                <a:solidFill>
                  <a:srgbClr val="C8102E"/>
                </a:solidFill>
                <a:effectLst/>
                <a:latin typeface="Times New Roman" panose="02020603050405020304" pitchFamily="18" charset="0"/>
                <a:cs typeface="Times New Roman" panose="02020603050405020304" pitchFamily="18" charset="0"/>
              </a:rPr>
              <a:t>Two-way Communication: </a:t>
            </a:r>
            <a:r>
              <a:rPr lang="en-US" sz="2000" b="0" i="0" dirty="0">
                <a:solidFill>
                  <a:srgbClr val="000000"/>
                </a:solidFill>
                <a:effectLst/>
                <a:latin typeface="Times New Roman" panose="02020603050405020304" pitchFamily="18" charset="0"/>
                <a:cs typeface="Times New Roman" panose="02020603050405020304" pitchFamily="18" charset="0"/>
              </a:rPr>
              <a:t>Social media has given brands the opportunity to reach consumers on a variety of channels. Whether it’s through an engaging Facebook post or touching YouTube video, each channel offers a different venue for brands to share its content with consumers. These channels contribute to a brand’s overall personality and help consumers feel a deeper, personal connection with brands. While it gives brands the opportunity to engage with consumers on many channels, it’s a two-way street. Social media also gives consumers the opportunity to engage with brands on a variety of channels. Consumers can “like”, comment on, and share brand content, which can help spread brand awareness and messages. However, it also gives consumers a powerful voice to express criticism and share negative experiences. </a:t>
            </a:r>
            <a:endParaRPr lang="en-US" sz="2000" b="1" i="0" dirty="0">
              <a:solidFill>
                <a:srgbClr val="C8102E"/>
              </a:solidFill>
              <a:effectLst/>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97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F2B85-B018-48C6-B47C-4251899125CE}"/>
              </a:ext>
            </a:extLst>
          </p:cNvPr>
          <p:cNvSpPr>
            <a:spLocks noGrp="1"/>
          </p:cNvSpPr>
          <p:nvPr>
            <p:ph type="title"/>
          </p:nvPr>
        </p:nvSpPr>
        <p:spPr/>
        <p:txBody>
          <a:bodyPr/>
          <a:lstStyle/>
          <a:p>
            <a:r>
              <a:rPr lang="en-US" dirty="0"/>
              <a:t>PR changes due to Social Media</a:t>
            </a:r>
          </a:p>
        </p:txBody>
      </p:sp>
      <p:sp>
        <p:nvSpPr>
          <p:cNvPr id="3" name="Content Placeholder 2">
            <a:extLst>
              <a:ext uri="{FF2B5EF4-FFF2-40B4-BE49-F238E27FC236}">
                <a16:creationId xmlns:a16="http://schemas.microsoft.com/office/drawing/2014/main" id="{57EBCF0E-CD91-401B-BF1B-C82DECB0B6E4}"/>
              </a:ext>
            </a:extLst>
          </p:cNvPr>
          <p:cNvSpPr>
            <a:spLocks noGrp="1"/>
          </p:cNvSpPr>
          <p:nvPr>
            <p:ph idx="1"/>
          </p:nvPr>
        </p:nvSpPr>
        <p:spPr/>
        <p:txBody>
          <a:bodyPr>
            <a:normAutofit fontScale="85000" lnSpcReduction="20000"/>
          </a:bodyPr>
          <a:lstStyle/>
          <a:p>
            <a:pPr marL="0" indent="0">
              <a:buNone/>
            </a:pPr>
            <a:r>
              <a:rPr lang="en-US" b="1" dirty="0">
                <a:solidFill>
                  <a:srgbClr val="C8102E"/>
                </a:solidFill>
                <a:latin typeface="Jura"/>
              </a:rPr>
              <a:t>2. </a:t>
            </a:r>
            <a:r>
              <a:rPr lang="en-US" b="1" i="0" dirty="0">
                <a:solidFill>
                  <a:srgbClr val="C8102E"/>
                </a:solidFill>
                <a:effectLst/>
                <a:latin typeface="Jura"/>
              </a:rPr>
              <a:t>24/7 Engagement:</a:t>
            </a:r>
            <a:r>
              <a:rPr lang="en-US" b="0" i="0" dirty="0">
                <a:solidFill>
                  <a:srgbClr val="000000"/>
                </a:solidFill>
                <a:effectLst/>
                <a:latin typeface="Raleway"/>
              </a:rPr>
              <a:t> </a:t>
            </a:r>
            <a:r>
              <a:rPr lang="en-US" sz="2600" b="0" i="0" dirty="0">
                <a:solidFill>
                  <a:srgbClr val="000000"/>
                </a:solidFill>
                <a:effectLst/>
                <a:latin typeface="Times New Roman" panose="02020603050405020304" pitchFamily="18" charset="0"/>
                <a:cs typeface="Times New Roman" panose="02020603050405020304" pitchFamily="18" charset="0"/>
              </a:rPr>
              <a:t>Social media gives brands the opportunity to engage with consumers on a variety of channels, but with opportunity comes responsibility. The platforms have raised customer service expectations. Gone are the days when consumers could only interact with brands during business hours, Monday through Friday. Consumers can now interact with brands on social media 24/7 and many consumers expect the same from brands. In order to accommodate these customer demands, many brands have extended their social monitoring hours to nights and weekends. Since news and hot issues often break on social media, brands that monitor their social channels closely and address these issues swiftly and tactfully can control the conversations, rather than reacting to them.</a:t>
            </a:r>
            <a:endParaRPr lang="en-US" sz="2600" b="1" i="0" dirty="0">
              <a:solidFill>
                <a:srgbClr val="C8102E"/>
              </a:solidFill>
              <a:effectLst/>
              <a:latin typeface="Times New Roman" panose="02020603050405020304" pitchFamily="18" charset="0"/>
              <a:cs typeface="Times New Roman" panose="02020603050405020304" pitchFamily="18" charset="0"/>
            </a:endParaRPr>
          </a:p>
          <a:p>
            <a:pPr marL="0" indent="0">
              <a:buNone/>
            </a:pPr>
            <a:r>
              <a:rPr lang="en-US" b="1" i="0" dirty="0">
                <a:solidFill>
                  <a:srgbClr val="C8102E"/>
                </a:solidFill>
                <a:effectLst/>
                <a:latin typeface="Jura"/>
              </a:rPr>
              <a:t>3.Citizen Journalism:</a:t>
            </a:r>
            <a:r>
              <a:rPr lang="en-US" b="0" i="0" dirty="0">
                <a:solidFill>
                  <a:srgbClr val="000000"/>
                </a:solidFill>
                <a:effectLst/>
                <a:latin typeface="Raleway"/>
              </a:rPr>
              <a:t> </a:t>
            </a:r>
            <a:r>
              <a:rPr lang="en-US" sz="2600" b="0" i="0" dirty="0">
                <a:solidFill>
                  <a:srgbClr val="000000"/>
                </a:solidFill>
                <a:effectLst/>
                <a:latin typeface="Times New Roman" panose="02020603050405020304" pitchFamily="18" charset="0"/>
                <a:cs typeface="Times New Roman" panose="02020603050405020304" pitchFamily="18" charset="0"/>
              </a:rPr>
              <a:t>Social has given ordinary people outlets to share content and voice their opinions. This has broadened the definition of journalism, creating powerful influencers for brands and public relations professionals to collaborate with. In addition to pitching traditional media outlets and reporters, brands now search for these key influencers to promote their products and services to target audiences. Social media has created more contacts for brands to work with, including bloggers, vloggers, contributors, experts, and spokespeople. Brands that have collaborated with these influencers in creative ways have developed meaningful relationships with these contacts and created impactful campaigns.</a:t>
            </a:r>
            <a:endParaRPr lang="en-US" sz="2600" b="1" i="0" dirty="0">
              <a:solidFill>
                <a:srgbClr val="C8102E"/>
              </a:solidFill>
              <a:effectLst/>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639189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AA445-6766-48F1-89C5-2567FA7B03D8}"/>
              </a:ext>
            </a:extLst>
          </p:cNvPr>
          <p:cNvSpPr>
            <a:spLocks noGrp="1"/>
          </p:cNvSpPr>
          <p:nvPr>
            <p:ph type="title"/>
          </p:nvPr>
        </p:nvSpPr>
        <p:spPr/>
        <p:txBody>
          <a:bodyPr/>
          <a:lstStyle/>
          <a:p>
            <a:r>
              <a:rPr lang="en-US" dirty="0"/>
              <a:t>                    Publicity</a:t>
            </a:r>
          </a:p>
        </p:txBody>
      </p:sp>
      <p:sp>
        <p:nvSpPr>
          <p:cNvPr id="3" name="Content Placeholder 2">
            <a:extLst>
              <a:ext uri="{FF2B5EF4-FFF2-40B4-BE49-F238E27FC236}">
                <a16:creationId xmlns:a16="http://schemas.microsoft.com/office/drawing/2014/main" id="{A4CF2875-0707-45B8-A010-D4A237B97736}"/>
              </a:ext>
            </a:extLst>
          </p:cNvPr>
          <p:cNvSpPr>
            <a:spLocks noGrp="1"/>
          </p:cNvSpPr>
          <p:nvPr>
            <p:ph idx="1"/>
          </p:nvPr>
        </p:nvSpPr>
        <p:spPr/>
        <p:txBody>
          <a:bodyPr>
            <a:normAutofit lnSpcReduction="10000"/>
          </a:bodyPr>
          <a:lstStyle/>
          <a:p>
            <a:r>
              <a:rPr lang="en-US" sz="2400" b="0" i="0" dirty="0">
                <a:solidFill>
                  <a:srgbClr val="424142"/>
                </a:solidFill>
                <a:effectLst/>
                <a:latin typeface="Times New Roman" panose="02020603050405020304" pitchFamily="18" charset="0"/>
                <a:cs typeface="Times New Roman" panose="02020603050405020304" pitchFamily="18" charset="0"/>
              </a:rPr>
              <a:t>Publicity is also a way of mass communication. It is not a paid form of mass communication that involves getting favorable response of buyers by placing commercially significant news in mass media. Publicity is not paid for by the organization. Publicity comes from reporters, columnists, and journalists. It can be considered as a part of public relations.</a:t>
            </a:r>
            <a:r>
              <a:rPr lang="en-US" sz="1400" b="0" i="0" dirty="0">
                <a:solidFill>
                  <a:srgbClr val="424142"/>
                </a:solidFill>
                <a:effectLst/>
                <a:latin typeface="Georgia" panose="02040502050405020303" pitchFamily="18" charset="0"/>
              </a:rPr>
              <a:t> </a:t>
            </a:r>
            <a:r>
              <a:rPr lang="en-US" sz="2400" b="0" i="0" dirty="0">
                <a:solidFill>
                  <a:srgbClr val="424142"/>
                </a:solidFill>
                <a:effectLst/>
                <a:latin typeface="Times New Roman" panose="02020603050405020304" pitchFamily="18" charset="0"/>
                <a:cs typeface="Times New Roman" panose="02020603050405020304" pitchFamily="18" charset="0"/>
              </a:rPr>
              <a:t>Publicity involves giving public speeches, giving interviews, conducting seminars, offering charitable donations, inaugurating mega events by film actors, cricketers, politicians, or popular personalities, arranging stage show, etc., that attract mass media to publish the news about them.</a:t>
            </a:r>
            <a:r>
              <a:rPr lang="en-US" sz="1400" b="0" i="0" dirty="0">
                <a:solidFill>
                  <a:srgbClr val="424142"/>
                </a:solidFill>
                <a:effectLst/>
                <a:latin typeface="Georgia" panose="02040502050405020303" pitchFamily="18" charset="0"/>
              </a:rPr>
              <a:t> </a:t>
            </a:r>
            <a:r>
              <a:rPr lang="en-US" sz="2400" b="0" i="0" dirty="0">
                <a:solidFill>
                  <a:srgbClr val="424142"/>
                </a:solidFill>
                <a:effectLst/>
                <a:latin typeface="Times New Roman" panose="02020603050405020304" pitchFamily="18" charset="0"/>
                <a:cs typeface="Times New Roman" panose="02020603050405020304" pitchFamily="18" charset="0"/>
              </a:rPr>
              <a:t>Publicity is undertaken for a wide range of purposes like promoting new products, increasing sales of existing product, etc. It also aimed at highlighting employees’ achievements, company’s civic activities, pollution control steps, research and development successes, financial performance, its progress, any other missionary activities, or social contribution.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5861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22EC8-3719-4969-B360-83BD5B6DEEA5}"/>
              </a:ext>
            </a:extLst>
          </p:cNvPr>
          <p:cNvSpPr>
            <a:spLocks noGrp="1"/>
          </p:cNvSpPr>
          <p:nvPr>
            <p:ph type="title"/>
          </p:nvPr>
        </p:nvSpPr>
        <p:spPr/>
        <p:txBody>
          <a:bodyPr/>
          <a:lstStyle/>
          <a:p>
            <a:r>
              <a:rPr lang="en-US" dirty="0"/>
              <a:t>Major Activities of PR</a:t>
            </a:r>
          </a:p>
        </p:txBody>
      </p:sp>
      <p:sp>
        <p:nvSpPr>
          <p:cNvPr id="3" name="Content Placeholder 2">
            <a:extLst>
              <a:ext uri="{FF2B5EF4-FFF2-40B4-BE49-F238E27FC236}">
                <a16:creationId xmlns:a16="http://schemas.microsoft.com/office/drawing/2014/main" id="{379F4F1F-4586-42B6-BD50-3B29EFDA679C}"/>
              </a:ext>
            </a:extLst>
          </p:cNvPr>
          <p:cNvSpPr>
            <a:spLocks noGrp="1"/>
          </p:cNvSpPr>
          <p:nvPr>
            <p:ph idx="1"/>
          </p:nvPr>
        </p:nvSpPr>
        <p:spPr/>
        <p:txBody>
          <a:bodyPr/>
          <a:lstStyle/>
          <a:p>
            <a:r>
              <a:rPr lang="en-US" dirty="0"/>
              <a:t>1.</a:t>
            </a:r>
            <a:r>
              <a:rPr lang="en-US" dirty="0">
                <a:latin typeface="Times New Roman" panose="02020603050405020304" pitchFamily="18" charset="0"/>
                <a:cs typeface="Times New Roman" panose="02020603050405020304" pitchFamily="18" charset="0"/>
              </a:rPr>
              <a:t>Press Relation</a:t>
            </a:r>
          </a:p>
          <a:p>
            <a:r>
              <a:rPr lang="en-US" dirty="0">
                <a:latin typeface="Times New Roman" panose="02020603050405020304" pitchFamily="18" charset="0"/>
                <a:cs typeface="Times New Roman" panose="02020603050405020304" pitchFamily="18" charset="0"/>
              </a:rPr>
              <a:t>2. Product Publicity</a:t>
            </a:r>
          </a:p>
          <a:p>
            <a:r>
              <a:rPr lang="en-US" dirty="0">
                <a:latin typeface="Times New Roman" panose="02020603050405020304" pitchFamily="18" charset="0"/>
                <a:cs typeface="Times New Roman" panose="02020603050405020304" pitchFamily="18" charset="0"/>
              </a:rPr>
              <a:t>3. New Products</a:t>
            </a:r>
          </a:p>
          <a:p>
            <a:r>
              <a:rPr lang="en-US" dirty="0">
                <a:latin typeface="Times New Roman" panose="02020603050405020304" pitchFamily="18" charset="0"/>
                <a:cs typeface="Times New Roman" panose="02020603050405020304" pitchFamily="18" charset="0"/>
              </a:rPr>
              <a:t>4. Corporate Communication</a:t>
            </a:r>
          </a:p>
          <a:p>
            <a:r>
              <a:rPr lang="en-US" dirty="0">
                <a:latin typeface="Times New Roman" panose="02020603050405020304" pitchFamily="18" charset="0"/>
                <a:cs typeface="Times New Roman" panose="02020603050405020304" pitchFamily="18" charset="0"/>
              </a:rPr>
              <a:t>5. Lobbying</a:t>
            </a:r>
          </a:p>
          <a:p>
            <a:r>
              <a:rPr lang="en-US" dirty="0">
                <a:latin typeface="Times New Roman" panose="02020603050405020304" pitchFamily="18" charset="0"/>
                <a:cs typeface="Times New Roman" panose="02020603050405020304" pitchFamily="18" charset="0"/>
              </a:rPr>
              <a:t>6. Counseling.</a:t>
            </a:r>
            <a:endParaRPr lang="en-US" dirty="0"/>
          </a:p>
        </p:txBody>
      </p:sp>
    </p:spTree>
    <p:extLst>
      <p:ext uri="{BB962C8B-B14F-4D97-AF65-F5344CB8AC3E}">
        <p14:creationId xmlns:p14="http://schemas.microsoft.com/office/powerpoint/2010/main" val="729547881"/>
      </p:ext>
    </p:extLst>
  </p:cSld>
  <p:clrMapOvr>
    <a:masterClrMapping/>
  </p:clrMapOvr>
</p:sld>
</file>

<file path=ppt/theme/theme1.xml><?xml version="1.0" encoding="utf-8"?>
<a:theme xmlns:a="http://schemas.openxmlformats.org/drawingml/2006/main" name="GradientVTI">
  <a:themeElements>
    <a:clrScheme name="Gradient">
      <a:dk1>
        <a:sysClr val="windowText" lastClr="000000"/>
      </a:dk1>
      <a:lt1>
        <a:sysClr val="window" lastClr="FFFFFF"/>
      </a:lt1>
      <a:dk2>
        <a:srgbClr val="10013F"/>
      </a:dk2>
      <a:lt2>
        <a:srgbClr val="F2F0FF"/>
      </a:lt2>
      <a:accent1>
        <a:srgbClr val="814DFF"/>
      </a:accent1>
      <a:accent2>
        <a:srgbClr val="243FFF"/>
      </a:accent2>
      <a:accent3>
        <a:srgbClr val="FF83B6"/>
      </a:accent3>
      <a:accent4>
        <a:srgbClr val="FF9022"/>
      </a:accent4>
      <a:accent5>
        <a:srgbClr val="FF1F85"/>
      </a:accent5>
      <a:accent6>
        <a:srgbClr val="1A98FF"/>
      </a:accent6>
      <a:hlink>
        <a:srgbClr val="0563C1"/>
      </a:hlink>
      <a:folHlink>
        <a:srgbClr val="954F72"/>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docProps/app.xml><?xml version="1.0" encoding="utf-8"?>
<Properties xmlns="http://schemas.openxmlformats.org/officeDocument/2006/extended-properties" xmlns:vt="http://schemas.openxmlformats.org/officeDocument/2006/docPropsVTypes">
  <TotalTime>111</TotalTime>
  <Words>1079</Words>
  <Application>Microsoft Office PowerPoint</Application>
  <PresentationFormat>Widescreen</PresentationFormat>
  <Paragraphs>58</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Georgia</vt:lpstr>
      <vt:lpstr>Gill Sans Nova</vt:lpstr>
      <vt:lpstr>Jura</vt:lpstr>
      <vt:lpstr>Raleway</vt:lpstr>
      <vt:lpstr>Times New Roman</vt:lpstr>
      <vt:lpstr>GradientVTI</vt:lpstr>
      <vt:lpstr> Tourism Promotion &amp; Communication</vt:lpstr>
      <vt:lpstr>Slides Content</vt:lpstr>
      <vt:lpstr>                      What is PR?</vt:lpstr>
      <vt:lpstr>                  What is PR?</vt:lpstr>
      <vt:lpstr>                    Social Media</vt:lpstr>
      <vt:lpstr>   PR changes due to Social Media</vt:lpstr>
      <vt:lpstr>PR changes due to Social Media</vt:lpstr>
      <vt:lpstr>                    Publicity</vt:lpstr>
      <vt:lpstr>Major Activities of PR</vt:lpstr>
      <vt:lpstr>                     Publicity</vt:lpstr>
      <vt:lpstr>Objectives for PR campaign</vt:lpstr>
      <vt:lpstr>PR opportunities for Hospitality Industry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Tourism Promotion &amp; Communication</dc:title>
  <dc:creator>Asus</dc:creator>
  <cp:lastModifiedBy>Asus</cp:lastModifiedBy>
  <cp:revision>22</cp:revision>
  <dcterms:created xsi:type="dcterms:W3CDTF">2020-11-25T08:42:58Z</dcterms:created>
  <dcterms:modified xsi:type="dcterms:W3CDTF">2020-12-02T09:06:34Z</dcterms:modified>
</cp:coreProperties>
</file>