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6A2767-C6EB-4326-AFBE-90BCD8EF21E3}"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3530013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A2767-C6EB-4326-AFBE-90BCD8EF21E3}"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190279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A2767-C6EB-4326-AFBE-90BCD8EF21E3}"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1880229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A2767-C6EB-4326-AFBE-90BCD8EF21E3}"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4143404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C6A2767-C6EB-4326-AFBE-90BCD8EF21E3}"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218974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6A2767-C6EB-4326-AFBE-90BCD8EF21E3}"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339860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6A2767-C6EB-4326-AFBE-90BCD8EF21E3}"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32566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6A2767-C6EB-4326-AFBE-90BCD8EF21E3}"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403215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6A2767-C6EB-4326-AFBE-90BCD8EF21E3}"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3651445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6A2767-C6EB-4326-AFBE-90BCD8EF21E3}"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403838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6A2767-C6EB-4326-AFBE-90BCD8EF21E3}"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AE505-61F6-4865-A25C-5E57F2A9C07E}" type="slidenum">
              <a:rPr lang="en-US" smtClean="0"/>
              <a:t>‹#›</a:t>
            </a:fld>
            <a:endParaRPr lang="en-US"/>
          </a:p>
        </p:txBody>
      </p:sp>
    </p:spTree>
    <p:extLst>
      <p:ext uri="{BB962C8B-B14F-4D97-AF65-F5344CB8AC3E}">
        <p14:creationId xmlns:p14="http://schemas.microsoft.com/office/powerpoint/2010/main" val="328257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A2767-C6EB-4326-AFBE-90BCD8EF21E3}" type="datetimeFigureOut">
              <a:rPr lang="en-US" smtClean="0"/>
              <a:t>12/8/2020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AE505-61F6-4865-A25C-5E57F2A9C07E}" type="slidenum">
              <a:rPr lang="en-US" smtClean="0"/>
              <a:t>‹#›</a:t>
            </a:fld>
            <a:endParaRPr lang="en-US"/>
          </a:p>
        </p:txBody>
      </p:sp>
    </p:spTree>
    <p:extLst>
      <p:ext uri="{BB962C8B-B14F-4D97-AF65-F5344CB8AC3E}">
        <p14:creationId xmlns:p14="http://schemas.microsoft.com/office/powerpoint/2010/main" val="2457764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solidFill>
                  <a:srgbClr val="FF0000"/>
                </a:solidFill>
                <a:latin typeface="Times New Roman" panose="02020603050405020304" pitchFamily="18" charset="0"/>
                <a:cs typeface="Times New Roman" panose="02020603050405020304" pitchFamily="18" charset="0"/>
              </a:rPr>
              <a:t>Tourism Promotion And Communication</a:t>
            </a:r>
            <a:endParaRPr lang="en-US" i="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i="1" dirty="0" smtClean="0">
                <a:solidFill>
                  <a:srgbClr val="002060"/>
                </a:solidFill>
              </a:rPr>
              <a:t>Slide no 6</a:t>
            </a:r>
            <a:endParaRPr lang="en-US" i="1" dirty="0">
              <a:solidFill>
                <a:srgbClr val="002060"/>
              </a:solidFill>
            </a:endParaRPr>
          </a:p>
        </p:txBody>
      </p:sp>
    </p:spTree>
    <p:extLst>
      <p:ext uri="{BB962C8B-B14F-4D97-AF65-F5344CB8AC3E}">
        <p14:creationId xmlns:p14="http://schemas.microsoft.com/office/powerpoint/2010/main" val="281195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2060"/>
                </a:solidFill>
                <a:latin typeface="Times New Roman" panose="02020603050405020304" pitchFamily="18" charset="0"/>
                <a:cs typeface="Times New Roman" panose="02020603050405020304" pitchFamily="18" charset="0"/>
              </a:rPr>
              <a:t>Distribution Channels, Delivering Customer Value</a:t>
            </a:r>
            <a:endParaRPr lang="en-US" sz="3600" i="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i="1" dirty="0" smtClean="0">
                <a:solidFill>
                  <a:srgbClr val="002060"/>
                </a:solidFill>
                <a:latin typeface="Times New Roman" panose="02020603050405020304" pitchFamily="18" charset="0"/>
                <a:cs typeface="Times New Roman" panose="02020603050405020304" pitchFamily="18" charset="0"/>
              </a:rPr>
              <a:t>Slides Content:</a:t>
            </a:r>
          </a:p>
          <a:p>
            <a:pPr marL="514350" indent="-514350">
              <a:buAutoNum type="arabicPeriod"/>
            </a:pPr>
            <a:r>
              <a:rPr lang="en-US" i="1" dirty="0" smtClean="0">
                <a:solidFill>
                  <a:srgbClr val="002060"/>
                </a:solidFill>
                <a:latin typeface="Times New Roman" panose="02020603050405020304" pitchFamily="18" charset="0"/>
                <a:cs typeface="Times New Roman" panose="02020603050405020304" pitchFamily="18" charset="0"/>
              </a:rPr>
              <a:t>Supply chains and the value delivery network</a:t>
            </a:r>
          </a:p>
          <a:p>
            <a:pPr marL="514350" indent="-514350">
              <a:buAutoNum type="arabicPeriod"/>
            </a:pPr>
            <a:r>
              <a:rPr lang="en-US" i="1" dirty="0">
                <a:solidFill>
                  <a:srgbClr val="002060"/>
                </a:solidFill>
                <a:latin typeface="Times New Roman" panose="02020603050405020304" pitchFamily="18" charset="0"/>
                <a:cs typeface="Times New Roman" panose="02020603050405020304" pitchFamily="18" charset="0"/>
              </a:rPr>
              <a:t> </a:t>
            </a:r>
            <a:r>
              <a:rPr lang="en-US" i="1" dirty="0" smtClean="0">
                <a:solidFill>
                  <a:srgbClr val="002060"/>
                </a:solidFill>
                <a:latin typeface="Times New Roman" panose="02020603050405020304" pitchFamily="18" charset="0"/>
                <a:cs typeface="Times New Roman" panose="02020603050405020304" pitchFamily="18" charset="0"/>
              </a:rPr>
              <a:t>Nature of distribution Channels</a:t>
            </a:r>
          </a:p>
          <a:p>
            <a:pPr marL="514350" indent="-514350">
              <a:buAutoNum type="arabicPeriod"/>
            </a:pPr>
            <a:r>
              <a:rPr lang="en-US" i="1" dirty="0">
                <a:solidFill>
                  <a:srgbClr val="002060"/>
                </a:solidFill>
                <a:latin typeface="Times New Roman" panose="02020603050405020304" pitchFamily="18" charset="0"/>
                <a:cs typeface="Times New Roman" panose="02020603050405020304" pitchFamily="18" charset="0"/>
              </a:rPr>
              <a:t> </a:t>
            </a:r>
            <a:r>
              <a:rPr lang="en-US" i="1" dirty="0" smtClean="0">
                <a:solidFill>
                  <a:srgbClr val="002060"/>
                </a:solidFill>
                <a:latin typeface="Times New Roman" panose="02020603050405020304" pitchFamily="18" charset="0"/>
                <a:cs typeface="Times New Roman" panose="02020603050405020304" pitchFamily="18" charset="0"/>
              </a:rPr>
              <a:t>Distribution channel functions</a:t>
            </a:r>
          </a:p>
          <a:p>
            <a:pPr marL="514350" indent="-514350">
              <a:buAutoNum type="arabicPeriod"/>
            </a:pPr>
            <a:r>
              <a:rPr lang="en-US" i="1" dirty="0" smtClean="0">
                <a:solidFill>
                  <a:srgbClr val="002060"/>
                </a:solidFill>
                <a:latin typeface="Times New Roman" panose="02020603050405020304" pitchFamily="18" charset="0"/>
                <a:cs typeface="Times New Roman" panose="02020603050405020304" pitchFamily="18" charset="0"/>
              </a:rPr>
              <a:t> Hospitality distribution channels</a:t>
            </a:r>
          </a:p>
          <a:p>
            <a:pPr marL="514350" indent="-514350">
              <a:buAutoNum type="arabicPeriod"/>
            </a:pPr>
            <a:r>
              <a:rPr lang="en-US" i="1" dirty="0">
                <a:solidFill>
                  <a:srgbClr val="002060"/>
                </a:solidFill>
                <a:latin typeface="Times New Roman" panose="02020603050405020304" pitchFamily="18" charset="0"/>
                <a:cs typeface="Times New Roman" panose="02020603050405020304" pitchFamily="18" charset="0"/>
              </a:rPr>
              <a:t> </a:t>
            </a:r>
            <a:r>
              <a:rPr lang="en-US" i="1" dirty="0" smtClean="0">
                <a:solidFill>
                  <a:srgbClr val="002060"/>
                </a:solidFill>
                <a:latin typeface="Times New Roman" panose="02020603050405020304" pitchFamily="18" charset="0"/>
                <a:cs typeface="Times New Roman" panose="02020603050405020304" pitchFamily="18" charset="0"/>
              </a:rPr>
              <a:t>Restaurant distribution channels.</a:t>
            </a:r>
            <a:endParaRPr lang="en-US"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4623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2060"/>
                </a:solidFill>
                <a:latin typeface="Times New Roman" panose="02020603050405020304" pitchFamily="18" charset="0"/>
                <a:cs typeface="Times New Roman" panose="02020603050405020304" pitchFamily="18" charset="0"/>
              </a:rPr>
              <a:t>Supply Chains and the value delivery network</a:t>
            </a:r>
            <a:endParaRPr lang="en-US" sz="3600" i="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i="1" dirty="0">
                <a:solidFill>
                  <a:srgbClr val="002060"/>
                </a:solidFill>
                <a:latin typeface="Times New Roman" panose="02020603050405020304" pitchFamily="18" charset="0"/>
                <a:cs typeface="Times New Roman" panose="02020603050405020304" pitchFamily="18" charset="0"/>
              </a:rPr>
              <a:t>A supply chain is an entire system of producing and delivering a product or service, from the very beginning stage of sourcing the raw materials to the final delivery of the product or service to end-users. The supply chain lays out all aspects of the production process, including the activities involved at each stage, information that is being communicated, natural resources that are transformed into useful materials, human resources, and other components that go into the finished product or service</a:t>
            </a:r>
            <a:r>
              <a:rPr lang="en-US" sz="2400" i="1" dirty="0" smtClean="0">
                <a:solidFill>
                  <a:srgbClr val="002060"/>
                </a:solidFill>
                <a:latin typeface="Times New Roman" panose="02020603050405020304" pitchFamily="18" charset="0"/>
                <a:cs typeface="Times New Roman" panose="02020603050405020304" pitchFamily="18" charset="0"/>
              </a:rPr>
              <a:t>.</a:t>
            </a:r>
          </a:p>
          <a:p>
            <a:r>
              <a:rPr lang="en-US" sz="2400" i="1" dirty="0" smtClean="0">
                <a:solidFill>
                  <a:srgbClr val="002060"/>
                </a:solidFill>
                <a:latin typeface="Times New Roman" panose="02020603050405020304" pitchFamily="18" charset="0"/>
                <a:cs typeface="Times New Roman" panose="02020603050405020304" pitchFamily="18" charset="0"/>
              </a:rPr>
              <a:t>The supply chain consists of upstream and downstream partners. Upstream from the company is the set of firms that supply the raw materials, component parts, information, finances, and expertise needed to create a product or service. Downstream marketing channel partners such as wholesalers and retailers form a vital connection between the firm and its customers.</a:t>
            </a:r>
          </a:p>
          <a:p>
            <a:pPr marL="0" indent="0">
              <a:buNone/>
            </a:pPr>
            <a:endParaRPr lang="en-US" sz="2400" i="1" dirty="0">
              <a:solidFill>
                <a:srgbClr val="002060"/>
              </a:solidFill>
              <a:latin typeface="Times New Roman" panose="02020603050405020304" pitchFamily="18" charset="0"/>
              <a:cs typeface="Times New Roman" panose="02020603050405020304" pitchFamily="18" charset="0"/>
            </a:endParaRPr>
          </a:p>
          <a:p>
            <a:pPr marL="0" indent="0">
              <a:buNone/>
            </a:pPr>
            <a:endParaRPr lang="en-US" sz="24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9758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002060"/>
                </a:solidFill>
                <a:latin typeface="Times New Roman" panose="02020603050405020304" pitchFamily="18" charset="0"/>
                <a:cs typeface="Times New Roman" panose="02020603050405020304" pitchFamily="18" charset="0"/>
              </a:rPr>
              <a:t>Supply Chains and the value delivery network</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8837" y="1413164"/>
            <a:ext cx="11037454" cy="5514109"/>
          </a:xfrm>
        </p:spPr>
      </p:pic>
    </p:spTree>
    <p:extLst>
      <p:ext uri="{BB962C8B-B14F-4D97-AF65-F5344CB8AC3E}">
        <p14:creationId xmlns:p14="http://schemas.microsoft.com/office/powerpoint/2010/main" val="398333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2060"/>
                </a:solidFill>
                <a:latin typeface="Times New Roman" panose="02020603050405020304" pitchFamily="18" charset="0"/>
                <a:cs typeface="Times New Roman" panose="02020603050405020304" pitchFamily="18" charset="0"/>
              </a:rPr>
              <a:t>Supply Chains and the value delivery network</a:t>
            </a:r>
            <a:endParaRPr lang="en-US" dirty="0"/>
          </a:p>
        </p:txBody>
      </p:sp>
      <p:sp>
        <p:nvSpPr>
          <p:cNvPr id="3" name="Content Placeholder 2"/>
          <p:cNvSpPr>
            <a:spLocks noGrp="1"/>
          </p:cNvSpPr>
          <p:nvPr>
            <p:ph idx="1"/>
          </p:nvPr>
        </p:nvSpPr>
        <p:spPr/>
        <p:txBody>
          <a:bodyPr>
            <a:normAutofit/>
          </a:bodyPr>
          <a:lstStyle/>
          <a:p>
            <a:r>
              <a:rPr lang="en-US" sz="3200" b="1" i="1" dirty="0">
                <a:solidFill>
                  <a:srgbClr val="002060"/>
                </a:solidFill>
                <a:latin typeface="Times New Roman" panose="02020603050405020304" pitchFamily="18" charset="0"/>
                <a:cs typeface="Times New Roman" panose="02020603050405020304" pitchFamily="18" charset="0"/>
              </a:rPr>
              <a:t>Value delivery network</a:t>
            </a:r>
            <a:r>
              <a:rPr lang="en-US" sz="3200" i="1" dirty="0">
                <a:solidFill>
                  <a:srgbClr val="002060"/>
                </a:solidFill>
                <a:latin typeface="Times New Roman" panose="02020603050405020304" pitchFamily="18" charset="0"/>
                <a:cs typeface="Times New Roman" panose="02020603050405020304" pitchFamily="18" charset="0"/>
              </a:rPr>
              <a:t> is a part of the supply chain of a company and includes all its direct participants involved in the production, distribution, marketing, customer service, etc. for a given geographical area. It is a chain of systems where after each system more a more value is added to the product or services thereby increasing its overall value for the customer</a:t>
            </a:r>
            <a:r>
              <a:rPr lang="en-US" sz="2400" i="1"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58214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2060"/>
                </a:solidFill>
                <a:latin typeface="Times New Roman" panose="02020603050405020304" pitchFamily="18" charset="0"/>
                <a:cs typeface="Times New Roman" panose="02020603050405020304" pitchFamily="18" charset="0"/>
              </a:rPr>
              <a:t>     Nature of Distribution Channels</a:t>
            </a:r>
            <a:endParaRPr lang="en-US" i="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600" b="1" i="1" dirty="0">
                <a:solidFill>
                  <a:srgbClr val="002060"/>
                </a:solidFill>
                <a:latin typeface="Times New Roman" panose="02020603050405020304" pitchFamily="18" charset="0"/>
                <a:cs typeface="Times New Roman" panose="02020603050405020304" pitchFamily="18" charset="0"/>
              </a:rPr>
              <a:t>Distribution channels</a:t>
            </a:r>
            <a:r>
              <a:rPr lang="en-US" sz="3600" i="1" dirty="0">
                <a:solidFill>
                  <a:srgbClr val="002060"/>
                </a:solidFill>
                <a:latin typeface="Times New Roman" panose="02020603050405020304" pitchFamily="18" charset="0"/>
                <a:cs typeface="Times New Roman" panose="02020603050405020304" pitchFamily="18" charset="0"/>
              </a:rPr>
              <a:t> are the series of </a:t>
            </a:r>
            <a:r>
              <a:rPr lang="en-US" sz="3600" b="1" i="1" dirty="0">
                <a:solidFill>
                  <a:srgbClr val="002060"/>
                </a:solidFill>
                <a:latin typeface="Times New Roman" panose="02020603050405020304" pitchFamily="18" charset="0"/>
                <a:cs typeface="Times New Roman" panose="02020603050405020304" pitchFamily="18" charset="0"/>
              </a:rPr>
              <a:t>marketing</a:t>
            </a:r>
            <a:r>
              <a:rPr lang="en-US" sz="3600" i="1" dirty="0">
                <a:solidFill>
                  <a:srgbClr val="002060"/>
                </a:solidFill>
                <a:latin typeface="Times New Roman" panose="02020603050405020304" pitchFamily="18" charset="0"/>
                <a:cs typeface="Times New Roman" panose="02020603050405020304" pitchFamily="18" charset="0"/>
              </a:rPr>
              <a:t> entities through which goods and services pass on their way from producers to end users. </a:t>
            </a:r>
            <a:r>
              <a:rPr lang="en-US" sz="3600" b="1" i="1" dirty="0">
                <a:solidFill>
                  <a:srgbClr val="002060"/>
                </a:solidFill>
                <a:latin typeface="Times New Roman" panose="02020603050405020304" pitchFamily="18" charset="0"/>
                <a:cs typeface="Times New Roman" panose="02020603050405020304" pitchFamily="18" charset="0"/>
              </a:rPr>
              <a:t>Distribution</a:t>
            </a:r>
            <a:r>
              <a:rPr lang="en-US" sz="3600" i="1" dirty="0">
                <a:solidFill>
                  <a:srgbClr val="002060"/>
                </a:solidFill>
                <a:latin typeface="Times New Roman" panose="02020603050405020304" pitchFamily="18" charset="0"/>
                <a:cs typeface="Times New Roman" panose="02020603050405020304" pitchFamily="18" charset="0"/>
              </a:rPr>
              <a:t> systems focus on the physical transfer of goods and services and on their legal ownership at each stage of the </a:t>
            </a:r>
            <a:r>
              <a:rPr lang="en-US" sz="3600" b="1" i="1" dirty="0">
                <a:solidFill>
                  <a:srgbClr val="002060"/>
                </a:solidFill>
                <a:latin typeface="Times New Roman" panose="02020603050405020304" pitchFamily="18" charset="0"/>
                <a:cs typeface="Times New Roman" panose="02020603050405020304" pitchFamily="18" charset="0"/>
              </a:rPr>
              <a:t>distribution</a:t>
            </a:r>
            <a:r>
              <a:rPr lang="en-US" sz="3600" i="1" dirty="0">
                <a:solidFill>
                  <a:srgbClr val="002060"/>
                </a:solidFill>
                <a:latin typeface="Times New Roman" panose="02020603050405020304" pitchFamily="18" charset="0"/>
                <a:cs typeface="Times New Roman" panose="02020603050405020304" pitchFamily="18" charset="0"/>
              </a:rPr>
              <a:t> process.</a:t>
            </a:r>
          </a:p>
        </p:txBody>
      </p:sp>
    </p:spTree>
    <p:extLst>
      <p:ext uri="{BB962C8B-B14F-4D97-AF65-F5344CB8AC3E}">
        <p14:creationId xmlns:p14="http://schemas.microsoft.com/office/powerpoint/2010/main" val="1777125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2060"/>
                </a:solidFill>
                <a:latin typeface="Times New Roman" panose="02020603050405020304" pitchFamily="18" charset="0"/>
                <a:cs typeface="Times New Roman" panose="02020603050405020304" pitchFamily="18" charset="0"/>
              </a:rPr>
              <a:t>             Hospitality Distribution Channels</a:t>
            </a:r>
            <a:endParaRPr lang="en-US" sz="3600"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sz="2400" i="1" dirty="0" smtClean="0">
                <a:solidFill>
                  <a:srgbClr val="002060"/>
                </a:solidFill>
              </a:rPr>
              <a:t>1. Direct Booking</a:t>
            </a:r>
          </a:p>
          <a:p>
            <a:r>
              <a:rPr lang="en-US" sz="2400" i="1" dirty="0" smtClean="0">
                <a:solidFill>
                  <a:srgbClr val="002060"/>
                </a:solidFill>
              </a:rPr>
              <a:t>2 Online Travel Agency</a:t>
            </a:r>
          </a:p>
          <a:p>
            <a:r>
              <a:rPr lang="en-US" sz="2400" i="1" dirty="0" smtClean="0">
                <a:solidFill>
                  <a:srgbClr val="002060"/>
                </a:solidFill>
              </a:rPr>
              <a:t>3.Global Distribution Systems</a:t>
            </a:r>
          </a:p>
          <a:p>
            <a:r>
              <a:rPr lang="en-US" sz="2400" i="1" dirty="0" smtClean="0">
                <a:solidFill>
                  <a:srgbClr val="002060"/>
                </a:solidFill>
              </a:rPr>
              <a:t>4. Travel Agents</a:t>
            </a:r>
          </a:p>
          <a:p>
            <a:r>
              <a:rPr lang="en-US" sz="2400" i="1" dirty="0" smtClean="0">
                <a:solidFill>
                  <a:srgbClr val="002060"/>
                </a:solidFill>
              </a:rPr>
              <a:t>5. Travel Wholesalers and Tour Operators</a:t>
            </a:r>
          </a:p>
          <a:p>
            <a:r>
              <a:rPr lang="en-US" sz="2400" i="1" dirty="0" smtClean="0">
                <a:solidFill>
                  <a:srgbClr val="002060"/>
                </a:solidFill>
              </a:rPr>
              <a:t>6.Specialists: Tour Brokers, Motivational houses and Junket Reps</a:t>
            </a:r>
          </a:p>
          <a:p>
            <a:r>
              <a:rPr lang="en-US" sz="2400" i="1" dirty="0" smtClean="0">
                <a:solidFill>
                  <a:srgbClr val="002060"/>
                </a:solidFill>
              </a:rPr>
              <a:t>7.Hotel Representatives</a:t>
            </a:r>
          </a:p>
          <a:p>
            <a:r>
              <a:rPr lang="en-US" sz="2400" i="1" dirty="0" smtClean="0">
                <a:solidFill>
                  <a:srgbClr val="002060"/>
                </a:solidFill>
              </a:rPr>
              <a:t>8. National, State and Local Tourist Agencies</a:t>
            </a:r>
          </a:p>
          <a:p>
            <a:r>
              <a:rPr lang="en-US" sz="2400" i="1" dirty="0" smtClean="0">
                <a:solidFill>
                  <a:srgbClr val="002060"/>
                </a:solidFill>
              </a:rPr>
              <a:t>9.Consortia and Reservation Systems</a:t>
            </a:r>
          </a:p>
          <a:p>
            <a:r>
              <a:rPr lang="en-US" sz="2400" i="1" dirty="0" smtClean="0">
                <a:solidFill>
                  <a:srgbClr val="002060"/>
                </a:solidFill>
              </a:rPr>
              <a:t>10. Distribution Systems in the Sharing Economy</a:t>
            </a:r>
            <a:r>
              <a:rPr lang="en-US" sz="2400" dirty="0" smtClean="0">
                <a:solidFill>
                  <a:srgbClr val="002060"/>
                </a:solidFill>
              </a:rPr>
              <a:t>.</a:t>
            </a:r>
            <a:endParaRPr lang="en-US" sz="2400" dirty="0">
              <a:solidFill>
                <a:srgbClr val="002060"/>
              </a:solidFill>
            </a:endParaRPr>
          </a:p>
        </p:txBody>
      </p:sp>
    </p:spTree>
    <p:extLst>
      <p:ext uri="{BB962C8B-B14F-4D97-AF65-F5344CB8AC3E}">
        <p14:creationId xmlns:p14="http://schemas.microsoft.com/office/powerpoint/2010/main" val="969894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latin typeface="Times New Roman" panose="02020603050405020304" pitchFamily="18" charset="0"/>
                <a:cs typeface="Times New Roman" panose="02020603050405020304" pitchFamily="18" charset="0"/>
              </a:rPr>
              <a:t> Restaurant Distribution Channels</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600" i="1" dirty="0" smtClean="0">
                <a:solidFill>
                  <a:srgbClr val="002060"/>
                </a:solidFill>
                <a:latin typeface="Times New Roman" panose="02020603050405020304" pitchFamily="18" charset="0"/>
                <a:cs typeface="Times New Roman" panose="02020603050405020304" pitchFamily="18" charset="0"/>
              </a:rPr>
              <a:t>1. Online Reservation: Open Table</a:t>
            </a:r>
          </a:p>
          <a:p>
            <a:r>
              <a:rPr lang="en-US" sz="3600" i="1" dirty="0" smtClean="0">
                <a:solidFill>
                  <a:srgbClr val="002060"/>
                </a:solidFill>
                <a:latin typeface="Times New Roman" panose="02020603050405020304" pitchFamily="18" charset="0"/>
                <a:cs typeface="Times New Roman" panose="02020603050405020304" pitchFamily="18" charset="0"/>
              </a:rPr>
              <a:t>2. Delivery, Take out, Drive through window</a:t>
            </a:r>
          </a:p>
          <a:p>
            <a:r>
              <a:rPr lang="en-US" sz="3600" i="1" dirty="0" smtClean="0">
                <a:solidFill>
                  <a:srgbClr val="002060"/>
                </a:solidFill>
                <a:latin typeface="Times New Roman" panose="02020603050405020304" pitchFamily="18" charset="0"/>
                <a:cs typeface="Times New Roman" panose="02020603050405020304" pitchFamily="18" charset="0"/>
              </a:rPr>
              <a:t>3. Food trucks</a:t>
            </a:r>
          </a:p>
          <a:p>
            <a:r>
              <a:rPr lang="en-US" sz="3600" i="1" dirty="0" smtClean="0">
                <a:solidFill>
                  <a:srgbClr val="002060"/>
                </a:solidFill>
                <a:latin typeface="Times New Roman" panose="02020603050405020304" pitchFamily="18" charset="0"/>
                <a:cs typeface="Times New Roman" panose="02020603050405020304" pitchFamily="18" charset="0"/>
              </a:rPr>
              <a:t>4. Concierges.</a:t>
            </a:r>
            <a:endParaRPr lang="en-US" sz="36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571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655" y="0"/>
            <a:ext cx="12192000" cy="6176963"/>
          </a:xfrm>
        </p:spPr>
      </p:pic>
    </p:spTree>
    <p:extLst>
      <p:ext uri="{BB962C8B-B14F-4D97-AF65-F5344CB8AC3E}">
        <p14:creationId xmlns:p14="http://schemas.microsoft.com/office/powerpoint/2010/main" val="3676944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311</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Tourism Promotion And Communication</vt:lpstr>
      <vt:lpstr>Distribution Channels, Delivering Customer Value</vt:lpstr>
      <vt:lpstr>Supply Chains and the value delivery network</vt:lpstr>
      <vt:lpstr>Supply Chains and the value delivery network</vt:lpstr>
      <vt:lpstr>Supply Chains and the value delivery network</vt:lpstr>
      <vt:lpstr>     Nature of Distribution Channels</vt:lpstr>
      <vt:lpstr>             Hospitality Distribution Channels</vt:lpstr>
      <vt:lpstr> Restaurant Distribution Channels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Promotion And Communication</dc:title>
  <dc:creator>Asus</dc:creator>
  <cp:lastModifiedBy>Asus</cp:lastModifiedBy>
  <cp:revision>15</cp:revision>
  <dcterms:created xsi:type="dcterms:W3CDTF">2020-12-07T12:50:55Z</dcterms:created>
  <dcterms:modified xsi:type="dcterms:W3CDTF">2020-12-08T05:05:02Z</dcterms:modified>
</cp:coreProperties>
</file>