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E02F34-0834-438A-85E6-29F09D2F36A0}" type="datetimeFigureOut">
              <a:rPr lang="en-US" smtClean="0"/>
              <a:t>12/24/2020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204040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E02F34-0834-438A-85E6-29F09D2F36A0}" type="datetimeFigureOut">
              <a:rPr lang="en-US" smtClean="0"/>
              <a:t>12/24/2020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2816928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E02F34-0834-438A-85E6-29F09D2F36A0}" type="datetimeFigureOut">
              <a:rPr lang="en-US" smtClean="0"/>
              <a:t>12/24/2020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90071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E02F34-0834-438A-85E6-29F09D2F36A0}" type="datetimeFigureOut">
              <a:rPr lang="en-US" smtClean="0"/>
              <a:t>12/24/2020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2101593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E02F34-0834-438A-85E6-29F09D2F36A0}" type="datetimeFigureOut">
              <a:rPr lang="en-US" smtClean="0"/>
              <a:t>12/24/2020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365623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E02F34-0834-438A-85E6-29F09D2F36A0}" type="datetimeFigureOut">
              <a:rPr lang="en-US" smtClean="0"/>
              <a:t>12/24/2020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3952762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E02F34-0834-438A-85E6-29F09D2F36A0}" type="datetimeFigureOut">
              <a:rPr lang="en-US" smtClean="0"/>
              <a:t>12/24/2020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1830889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E02F34-0834-438A-85E6-29F09D2F36A0}" type="datetimeFigureOut">
              <a:rPr lang="en-US" smtClean="0"/>
              <a:t>12/24/2020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263704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02F34-0834-438A-85E6-29F09D2F36A0}" type="datetimeFigureOut">
              <a:rPr lang="en-US" smtClean="0"/>
              <a:t>12/24/2020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315945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E02F34-0834-438A-85E6-29F09D2F36A0}" type="datetimeFigureOut">
              <a:rPr lang="en-US" smtClean="0"/>
              <a:t>12/24/2020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44850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E02F34-0834-438A-85E6-29F09D2F36A0}" type="datetimeFigureOut">
              <a:rPr lang="en-US" smtClean="0"/>
              <a:t>12/24/2020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810FE9-3286-4FBF-BD12-58DE653B4D46}" type="slidenum">
              <a:rPr lang="en-US" smtClean="0"/>
              <a:t>‹#›</a:t>
            </a:fld>
            <a:endParaRPr lang="en-US"/>
          </a:p>
        </p:txBody>
      </p:sp>
    </p:spTree>
    <p:extLst>
      <p:ext uri="{BB962C8B-B14F-4D97-AF65-F5344CB8AC3E}">
        <p14:creationId xmlns:p14="http://schemas.microsoft.com/office/powerpoint/2010/main" val="2180815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E02F34-0834-438A-85E6-29F09D2F36A0}" type="datetimeFigureOut">
              <a:rPr lang="en-US" smtClean="0"/>
              <a:t>12/24/2020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10FE9-3286-4FBF-BD12-58DE653B4D46}" type="slidenum">
              <a:rPr lang="en-US" smtClean="0"/>
              <a:t>‹#›</a:t>
            </a:fld>
            <a:endParaRPr lang="en-US"/>
          </a:p>
        </p:txBody>
      </p:sp>
    </p:spTree>
    <p:extLst>
      <p:ext uri="{BB962C8B-B14F-4D97-AF65-F5344CB8AC3E}">
        <p14:creationId xmlns:p14="http://schemas.microsoft.com/office/powerpoint/2010/main" val="2992617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02060"/>
                </a:solidFill>
              </a:rPr>
              <a:t>Tourism Promotion &amp; Communication</a:t>
            </a:r>
            <a:endParaRPr lang="en-US" dirty="0">
              <a:solidFill>
                <a:srgbClr val="002060"/>
              </a:solidFill>
            </a:endParaRPr>
          </a:p>
        </p:txBody>
      </p:sp>
      <p:sp>
        <p:nvSpPr>
          <p:cNvPr id="3" name="Subtitle 2"/>
          <p:cNvSpPr>
            <a:spLocks noGrp="1"/>
          </p:cNvSpPr>
          <p:nvPr>
            <p:ph type="subTitle" idx="1"/>
          </p:nvPr>
        </p:nvSpPr>
        <p:spPr/>
        <p:txBody>
          <a:bodyPr/>
          <a:lstStyle/>
          <a:p>
            <a:r>
              <a:rPr lang="en-US" i="1" dirty="0" smtClean="0">
                <a:solidFill>
                  <a:srgbClr val="002060"/>
                </a:solidFill>
              </a:rPr>
              <a:t>Slide no 7</a:t>
            </a:r>
            <a:endParaRPr lang="en-US" i="1" dirty="0">
              <a:solidFill>
                <a:srgbClr val="002060"/>
              </a:solidFill>
            </a:endParaRPr>
          </a:p>
        </p:txBody>
      </p:sp>
    </p:spTree>
    <p:extLst>
      <p:ext uri="{BB962C8B-B14F-4D97-AF65-F5344CB8AC3E}">
        <p14:creationId xmlns:p14="http://schemas.microsoft.com/office/powerpoint/2010/main" val="2015939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rgbClr val="002060"/>
                </a:solidFill>
              </a:rPr>
              <a:t>Franchising</a:t>
            </a:r>
            <a:endParaRPr lang="en-US" dirty="0">
              <a:solidFill>
                <a:srgbClr val="002060"/>
              </a:solidFill>
            </a:endParaRPr>
          </a:p>
        </p:txBody>
      </p:sp>
      <p:sp>
        <p:nvSpPr>
          <p:cNvPr id="3" name="Content Placeholder 2"/>
          <p:cNvSpPr>
            <a:spLocks noGrp="1"/>
          </p:cNvSpPr>
          <p:nvPr>
            <p:ph idx="1"/>
          </p:nvPr>
        </p:nvSpPr>
        <p:spPr/>
        <p:txBody>
          <a:bodyPr/>
          <a:lstStyle/>
          <a:p>
            <a:r>
              <a:rPr lang="en-US" i="1" dirty="0" smtClean="0">
                <a:solidFill>
                  <a:srgbClr val="002060"/>
                </a:solidFill>
              </a:rPr>
              <a:t>6. Architectural plans</a:t>
            </a:r>
          </a:p>
          <a:p>
            <a:r>
              <a:rPr lang="en-US" i="1" dirty="0" smtClean="0">
                <a:solidFill>
                  <a:srgbClr val="002060"/>
                </a:solidFill>
              </a:rPr>
              <a:t>7. Operational system, software and manual to support the system</a:t>
            </a:r>
          </a:p>
          <a:p>
            <a:r>
              <a:rPr lang="en-US" i="1" dirty="0" smtClean="0">
                <a:solidFill>
                  <a:srgbClr val="002060"/>
                </a:solidFill>
              </a:rPr>
              <a:t>8. National contracts with suppliers</a:t>
            </a:r>
          </a:p>
          <a:p>
            <a:r>
              <a:rPr lang="en-US" i="1" dirty="0" smtClean="0">
                <a:solidFill>
                  <a:srgbClr val="002060"/>
                </a:solidFill>
              </a:rPr>
              <a:t>9. Product development</a:t>
            </a:r>
          </a:p>
          <a:p>
            <a:r>
              <a:rPr lang="en-US" i="1" dirty="0" smtClean="0">
                <a:solidFill>
                  <a:srgbClr val="002060"/>
                </a:solidFill>
              </a:rPr>
              <a:t>10. Consulting </a:t>
            </a:r>
          </a:p>
          <a:p>
            <a:r>
              <a:rPr lang="en-US" i="1" dirty="0" smtClean="0">
                <a:solidFill>
                  <a:srgbClr val="002060"/>
                </a:solidFill>
              </a:rPr>
              <a:t>11. Help with financing</a:t>
            </a:r>
            <a:endParaRPr lang="en-US" i="1" dirty="0">
              <a:solidFill>
                <a:srgbClr val="002060"/>
              </a:solidFill>
            </a:endParaRPr>
          </a:p>
          <a:p>
            <a:pPr marL="0" indent="0">
              <a:buNone/>
            </a:pPr>
            <a:r>
              <a:rPr lang="en-US" i="1" dirty="0" smtClean="0">
                <a:solidFill>
                  <a:srgbClr val="002060"/>
                </a:solidFill>
              </a:rPr>
              <a:t>Disadvantages of purchasing a franchise are as follows:</a:t>
            </a:r>
          </a:p>
          <a:p>
            <a:pPr marL="514350" indent="-514350">
              <a:buAutoNum type="arabicPeriod"/>
            </a:pPr>
            <a:r>
              <a:rPr lang="en-US" i="1" dirty="0" smtClean="0">
                <a:solidFill>
                  <a:srgbClr val="002060"/>
                </a:solidFill>
              </a:rPr>
              <a:t>Fees and royalties are required</a:t>
            </a:r>
          </a:p>
          <a:p>
            <a:pPr marL="0" indent="0">
              <a:buNone/>
            </a:pPr>
            <a:endParaRPr lang="en-US" i="1" dirty="0">
              <a:solidFill>
                <a:srgbClr val="002060"/>
              </a:solidFill>
            </a:endParaRPr>
          </a:p>
        </p:txBody>
      </p:sp>
    </p:spTree>
    <p:extLst>
      <p:ext uri="{BB962C8B-B14F-4D97-AF65-F5344CB8AC3E}">
        <p14:creationId xmlns:p14="http://schemas.microsoft.com/office/powerpoint/2010/main" val="89523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                          Franchising</a:t>
            </a:r>
            <a:endParaRPr lang="en-US" dirty="0"/>
          </a:p>
        </p:txBody>
      </p:sp>
      <p:sp>
        <p:nvSpPr>
          <p:cNvPr id="3" name="Content Placeholder 2"/>
          <p:cNvSpPr>
            <a:spLocks noGrp="1"/>
          </p:cNvSpPr>
          <p:nvPr>
            <p:ph idx="1"/>
          </p:nvPr>
        </p:nvSpPr>
        <p:spPr/>
        <p:txBody>
          <a:bodyPr/>
          <a:lstStyle/>
          <a:p>
            <a:r>
              <a:rPr lang="en-US" i="1" dirty="0" smtClean="0">
                <a:solidFill>
                  <a:srgbClr val="002060"/>
                </a:solidFill>
              </a:rPr>
              <a:t>2. It limits the products sold and recipes used</a:t>
            </a:r>
          </a:p>
          <a:p>
            <a:r>
              <a:rPr lang="en-US" i="1" dirty="0" smtClean="0">
                <a:solidFill>
                  <a:srgbClr val="002060"/>
                </a:solidFill>
              </a:rPr>
              <a:t>3. The franchisee is often required to be open a minimum number of hours and offer certain products. </a:t>
            </a:r>
          </a:p>
          <a:p>
            <a:r>
              <a:rPr lang="en-US" i="1" dirty="0" smtClean="0">
                <a:solidFill>
                  <a:srgbClr val="002060"/>
                </a:solidFill>
              </a:rPr>
              <a:t>4. A poorly operated company can affect the reputation of the entire chain. </a:t>
            </a:r>
          </a:p>
          <a:p>
            <a:r>
              <a:rPr lang="en-US" i="1" dirty="0" smtClean="0">
                <a:solidFill>
                  <a:srgbClr val="002060"/>
                </a:solidFill>
              </a:rPr>
              <a:t>5. The franchisor’s performance affect the profitability of franchisee.</a:t>
            </a:r>
            <a:endParaRPr lang="en-US" i="1" dirty="0">
              <a:solidFill>
                <a:srgbClr val="002060"/>
              </a:solidFill>
            </a:endParaRPr>
          </a:p>
        </p:txBody>
      </p:sp>
    </p:spTree>
    <p:extLst>
      <p:ext uri="{BB962C8B-B14F-4D97-AF65-F5344CB8AC3E}">
        <p14:creationId xmlns:p14="http://schemas.microsoft.com/office/powerpoint/2010/main" val="614928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86326"/>
            <a:ext cx="10515600" cy="6571673"/>
          </a:xfrm>
        </p:spPr>
      </p:pic>
    </p:spTree>
    <p:extLst>
      <p:ext uri="{BB962C8B-B14F-4D97-AF65-F5344CB8AC3E}">
        <p14:creationId xmlns:p14="http://schemas.microsoft.com/office/powerpoint/2010/main" val="2121993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Channel Behavior and the Organization</a:t>
            </a:r>
            <a:endParaRPr lang="en-US" dirty="0">
              <a:solidFill>
                <a:srgbClr val="002060"/>
              </a:solidFill>
            </a:endParaRPr>
          </a:p>
        </p:txBody>
      </p:sp>
      <p:sp>
        <p:nvSpPr>
          <p:cNvPr id="3" name="Content Placeholder 2"/>
          <p:cNvSpPr>
            <a:spLocks noGrp="1"/>
          </p:cNvSpPr>
          <p:nvPr>
            <p:ph idx="1"/>
          </p:nvPr>
        </p:nvSpPr>
        <p:spPr/>
        <p:txBody>
          <a:bodyPr/>
          <a:lstStyle/>
          <a:p>
            <a:r>
              <a:rPr lang="en-US" i="1" dirty="0" smtClean="0">
                <a:solidFill>
                  <a:srgbClr val="002060"/>
                </a:solidFill>
              </a:rPr>
              <a:t>Content:</a:t>
            </a:r>
          </a:p>
          <a:p>
            <a:r>
              <a:rPr lang="en-US" i="1" dirty="0" smtClean="0">
                <a:solidFill>
                  <a:srgbClr val="002060"/>
                </a:solidFill>
              </a:rPr>
              <a:t>1. Channel behavior</a:t>
            </a:r>
          </a:p>
          <a:p>
            <a:r>
              <a:rPr lang="en-US" i="1" dirty="0" smtClean="0">
                <a:solidFill>
                  <a:srgbClr val="002060"/>
                </a:solidFill>
              </a:rPr>
              <a:t>2. Horizontal and vertical conflict</a:t>
            </a:r>
          </a:p>
          <a:p>
            <a:r>
              <a:rPr lang="en-US" i="1" dirty="0" smtClean="0">
                <a:solidFill>
                  <a:srgbClr val="002060"/>
                </a:solidFill>
              </a:rPr>
              <a:t>3. Vertical Marketing Systems</a:t>
            </a:r>
          </a:p>
          <a:p>
            <a:r>
              <a:rPr lang="en-US" i="1" dirty="0" smtClean="0">
                <a:solidFill>
                  <a:srgbClr val="002060"/>
                </a:solidFill>
              </a:rPr>
              <a:t>4. Franchising</a:t>
            </a:r>
            <a:endParaRPr lang="en-US" i="1" dirty="0">
              <a:solidFill>
                <a:srgbClr val="002060"/>
              </a:solidFill>
            </a:endParaRPr>
          </a:p>
        </p:txBody>
      </p:sp>
    </p:spTree>
    <p:extLst>
      <p:ext uri="{BB962C8B-B14F-4D97-AF65-F5344CB8AC3E}">
        <p14:creationId xmlns:p14="http://schemas.microsoft.com/office/powerpoint/2010/main" val="204255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rgbClr val="002060"/>
                </a:solidFill>
              </a:rPr>
              <a:t>Channel Behavior</a:t>
            </a:r>
            <a:endParaRPr lang="en-US" dirty="0">
              <a:solidFill>
                <a:srgbClr val="002060"/>
              </a:solidFill>
            </a:endParaRPr>
          </a:p>
        </p:txBody>
      </p:sp>
      <p:sp>
        <p:nvSpPr>
          <p:cNvPr id="3" name="Content Placeholder 2"/>
          <p:cNvSpPr>
            <a:spLocks noGrp="1"/>
          </p:cNvSpPr>
          <p:nvPr>
            <p:ph idx="1"/>
          </p:nvPr>
        </p:nvSpPr>
        <p:spPr/>
        <p:txBody>
          <a:bodyPr/>
          <a:lstStyle/>
          <a:p>
            <a:r>
              <a:rPr lang="en-US" i="1" dirty="0" smtClean="0">
                <a:solidFill>
                  <a:srgbClr val="002060"/>
                </a:solidFill>
              </a:rPr>
              <a:t>Distribution channels are more than simple collections of firms tied together by various flows. They are complex behavioral systems in which people and companies interact to accomplish goals. </a:t>
            </a:r>
          </a:p>
          <a:p>
            <a:r>
              <a:rPr lang="en-US" i="1" dirty="0" smtClean="0">
                <a:solidFill>
                  <a:srgbClr val="002060"/>
                </a:solidFill>
              </a:rPr>
              <a:t>A distribution system consists of dissimilar firms that have bended together for their common good. Each channel member is dependent to others. The success of individual channel members depends on general channel success. </a:t>
            </a:r>
            <a:endParaRPr lang="en-US" i="1" dirty="0">
              <a:solidFill>
                <a:srgbClr val="002060"/>
              </a:solidFill>
            </a:endParaRPr>
          </a:p>
        </p:txBody>
      </p:sp>
    </p:spTree>
    <p:extLst>
      <p:ext uri="{BB962C8B-B14F-4D97-AF65-F5344CB8AC3E}">
        <p14:creationId xmlns:p14="http://schemas.microsoft.com/office/powerpoint/2010/main" val="335279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                   Channel Behavior</a:t>
            </a:r>
            <a:endParaRPr lang="en-US" dirty="0"/>
          </a:p>
        </p:txBody>
      </p:sp>
      <p:sp>
        <p:nvSpPr>
          <p:cNvPr id="3" name="Content Placeholder 2"/>
          <p:cNvSpPr>
            <a:spLocks noGrp="1"/>
          </p:cNvSpPr>
          <p:nvPr>
            <p:ph idx="1"/>
          </p:nvPr>
        </p:nvSpPr>
        <p:spPr/>
        <p:txBody>
          <a:bodyPr/>
          <a:lstStyle/>
          <a:p>
            <a:r>
              <a:rPr lang="en-US" i="1" dirty="0" smtClean="0">
                <a:solidFill>
                  <a:srgbClr val="002060"/>
                </a:solidFill>
              </a:rPr>
              <a:t>For attaining general channel success the channel firms should</a:t>
            </a:r>
          </a:p>
          <a:p>
            <a:pPr marL="514350" indent="-514350">
              <a:buAutoNum type="arabicPeriod"/>
            </a:pPr>
            <a:r>
              <a:rPr lang="en-US" i="1" dirty="0" smtClean="0">
                <a:solidFill>
                  <a:srgbClr val="002060"/>
                </a:solidFill>
              </a:rPr>
              <a:t>Work together</a:t>
            </a:r>
          </a:p>
          <a:p>
            <a:pPr marL="514350" indent="-514350">
              <a:buAutoNum type="arabicPeriod"/>
            </a:pPr>
            <a:r>
              <a:rPr lang="en-US" i="1" dirty="0">
                <a:solidFill>
                  <a:srgbClr val="002060"/>
                </a:solidFill>
              </a:rPr>
              <a:t> </a:t>
            </a:r>
            <a:r>
              <a:rPr lang="en-US" i="1" dirty="0" smtClean="0">
                <a:solidFill>
                  <a:srgbClr val="002060"/>
                </a:solidFill>
              </a:rPr>
              <a:t>They should understand and accept their roles</a:t>
            </a:r>
          </a:p>
          <a:p>
            <a:pPr marL="514350" indent="-514350">
              <a:buAutoNum type="arabicPeriod"/>
            </a:pPr>
            <a:r>
              <a:rPr lang="en-US" i="1" dirty="0">
                <a:solidFill>
                  <a:srgbClr val="002060"/>
                </a:solidFill>
              </a:rPr>
              <a:t> </a:t>
            </a:r>
            <a:r>
              <a:rPr lang="en-US" i="1" dirty="0" smtClean="0">
                <a:solidFill>
                  <a:srgbClr val="002060"/>
                </a:solidFill>
              </a:rPr>
              <a:t>Co ordinate their goals and activities.</a:t>
            </a:r>
          </a:p>
          <a:p>
            <a:pPr marL="514350" indent="-514350">
              <a:buAutoNum type="arabicPeriod"/>
            </a:pPr>
            <a:r>
              <a:rPr lang="en-US" i="1" dirty="0">
                <a:solidFill>
                  <a:srgbClr val="002060"/>
                </a:solidFill>
              </a:rPr>
              <a:t> </a:t>
            </a:r>
            <a:r>
              <a:rPr lang="en-US" i="1" dirty="0" smtClean="0">
                <a:solidFill>
                  <a:srgbClr val="002060"/>
                </a:solidFill>
              </a:rPr>
              <a:t>Co operate to attain overall channel goals.</a:t>
            </a:r>
          </a:p>
          <a:p>
            <a:pPr marL="0" indent="0">
              <a:buNone/>
            </a:pPr>
            <a:r>
              <a:rPr lang="en-US" i="1" dirty="0" smtClean="0">
                <a:solidFill>
                  <a:srgbClr val="002060"/>
                </a:solidFill>
              </a:rPr>
              <a:t>By co operating, they can understand and serve the market more effectively.</a:t>
            </a:r>
            <a:endParaRPr lang="en-US" i="1" dirty="0">
              <a:solidFill>
                <a:srgbClr val="002060"/>
              </a:solidFill>
            </a:endParaRPr>
          </a:p>
        </p:txBody>
      </p:sp>
    </p:spTree>
    <p:extLst>
      <p:ext uri="{BB962C8B-B14F-4D97-AF65-F5344CB8AC3E}">
        <p14:creationId xmlns:p14="http://schemas.microsoft.com/office/powerpoint/2010/main" val="142911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rgbClr val="002060"/>
                </a:solidFill>
              </a:rPr>
              <a:t>Channel Conflict</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i="1" dirty="0" smtClean="0">
                <a:solidFill>
                  <a:srgbClr val="002060"/>
                </a:solidFill>
              </a:rPr>
              <a:t>How channel conflict arises:</a:t>
            </a:r>
          </a:p>
          <a:p>
            <a:pPr marL="0" indent="0">
              <a:buNone/>
            </a:pPr>
            <a:r>
              <a:rPr lang="en-US" i="1" dirty="0" smtClean="0">
                <a:solidFill>
                  <a:srgbClr val="002060"/>
                </a:solidFill>
              </a:rPr>
              <a:t>Individual channel members rarely take a broad view towards the whole channel success. That is why channel conflict arises. Some reasons are as follows:</a:t>
            </a:r>
          </a:p>
          <a:p>
            <a:pPr marL="514350" indent="-514350">
              <a:buAutoNum type="arabicPeriod"/>
            </a:pPr>
            <a:r>
              <a:rPr lang="en-US" i="1" dirty="0" smtClean="0">
                <a:solidFill>
                  <a:srgbClr val="002060"/>
                </a:solidFill>
              </a:rPr>
              <a:t>They are usually more concerned with their own short run goals and their dealings with the firms operating closest to them in the channel.</a:t>
            </a:r>
          </a:p>
          <a:p>
            <a:pPr marL="514350" indent="-514350">
              <a:buAutoNum type="arabicPeriod"/>
            </a:pPr>
            <a:r>
              <a:rPr lang="en-US" i="1" dirty="0">
                <a:solidFill>
                  <a:srgbClr val="002060"/>
                </a:solidFill>
              </a:rPr>
              <a:t> </a:t>
            </a:r>
            <a:r>
              <a:rPr lang="en-US" i="1" dirty="0" smtClean="0">
                <a:solidFill>
                  <a:srgbClr val="002060"/>
                </a:solidFill>
              </a:rPr>
              <a:t>Although channel members depend on each other, they often act alone in their own short run best interests. </a:t>
            </a:r>
          </a:p>
          <a:p>
            <a:pPr marL="514350" indent="-514350">
              <a:buAutoNum type="arabicPeriod"/>
            </a:pPr>
            <a:r>
              <a:rPr lang="en-US" i="1" dirty="0" smtClean="0">
                <a:solidFill>
                  <a:srgbClr val="002060"/>
                </a:solidFill>
              </a:rPr>
              <a:t>They frequently disagree on the roles</a:t>
            </a:r>
            <a:r>
              <a:rPr lang="en-US" dirty="0" smtClean="0"/>
              <a:t>.</a:t>
            </a:r>
            <a:endParaRPr lang="en-US" dirty="0"/>
          </a:p>
        </p:txBody>
      </p:sp>
    </p:spTree>
    <p:extLst>
      <p:ext uri="{BB962C8B-B14F-4D97-AF65-F5344CB8AC3E}">
        <p14:creationId xmlns:p14="http://schemas.microsoft.com/office/powerpoint/2010/main" val="4136374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               Channel Conflict</a:t>
            </a:r>
            <a:endParaRPr lang="en-US" dirty="0"/>
          </a:p>
        </p:txBody>
      </p:sp>
      <p:sp>
        <p:nvSpPr>
          <p:cNvPr id="3" name="Content Placeholder 2"/>
          <p:cNvSpPr>
            <a:spLocks noGrp="1"/>
          </p:cNvSpPr>
          <p:nvPr>
            <p:ph idx="1"/>
          </p:nvPr>
        </p:nvSpPr>
        <p:spPr/>
        <p:txBody>
          <a:bodyPr/>
          <a:lstStyle/>
          <a:p>
            <a:pPr marL="0" indent="0">
              <a:buNone/>
            </a:pPr>
            <a:r>
              <a:rPr lang="en-US" i="1" dirty="0">
                <a:solidFill>
                  <a:srgbClr val="002060"/>
                </a:solidFill>
              </a:rPr>
              <a:t>The conflict among the channel partners </a:t>
            </a:r>
            <a:r>
              <a:rPr lang="en-US" i="1" dirty="0" smtClean="0">
                <a:solidFill>
                  <a:srgbClr val="002060"/>
                </a:solidFill>
              </a:rPr>
              <a:t>belonging </a:t>
            </a:r>
            <a:r>
              <a:rPr lang="en-US" i="1" dirty="0">
                <a:solidFill>
                  <a:srgbClr val="002060"/>
                </a:solidFill>
              </a:rPr>
              <a:t>to the same level, i.e., issues between two or more </a:t>
            </a:r>
            <a:r>
              <a:rPr lang="en-US" i="1" dirty="0" smtClean="0">
                <a:solidFill>
                  <a:srgbClr val="002060"/>
                </a:solidFill>
              </a:rPr>
              <a:t>stockiest </a:t>
            </a:r>
            <a:r>
              <a:rPr lang="en-US" i="1" dirty="0">
                <a:solidFill>
                  <a:srgbClr val="002060"/>
                </a:solidFill>
              </a:rPr>
              <a:t>or retailers of different territories, on the grounds of pricing or manufacturer’s biases, is termed as horizontal level conflict</a:t>
            </a:r>
            <a:r>
              <a:rPr lang="en-US" i="1" dirty="0" smtClean="0">
                <a:solidFill>
                  <a:srgbClr val="002060"/>
                </a:solidFill>
              </a:rPr>
              <a:t>.</a:t>
            </a:r>
          </a:p>
          <a:p>
            <a:pPr marL="0" indent="0">
              <a:buNone/>
            </a:pPr>
            <a:r>
              <a:rPr lang="en-US" i="1" dirty="0" smtClean="0">
                <a:solidFill>
                  <a:srgbClr val="002060"/>
                </a:solidFill>
              </a:rPr>
              <a:t>In the vertical level conflict , the channel partner belonging to a higher level enters into a dispute with the channel member of a lower level or vice versa. For instance, channel conflict between dealers and retailers or wholesalers and retailers.</a:t>
            </a:r>
          </a:p>
          <a:p>
            <a:pPr marL="0" indent="0">
              <a:buNone/>
            </a:pPr>
            <a:endParaRPr lang="en-US" i="1" dirty="0">
              <a:solidFill>
                <a:srgbClr val="002060"/>
              </a:solidFill>
            </a:endParaRPr>
          </a:p>
          <a:p>
            <a:pPr marL="0" indent="0">
              <a:buNone/>
            </a:pPr>
            <a:endParaRPr lang="en-US" i="1" dirty="0">
              <a:solidFill>
                <a:srgbClr val="002060"/>
              </a:solidFill>
            </a:endParaRPr>
          </a:p>
          <a:p>
            <a:pPr marL="0" indent="0">
              <a:buNone/>
            </a:pPr>
            <a:endParaRPr lang="en-US" i="1" dirty="0">
              <a:solidFill>
                <a:srgbClr val="002060"/>
              </a:solidFill>
            </a:endParaRPr>
          </a:p>
        </p:txBody>
      </p:sp>
      <p:sp>
        <p:nvSpPr>
          <p:cNvPr id="6" name="Rectangle 3"/>
          <p:cNvSpPr>
            <a:spLocks noChangeArrowheads="1"/>
          </p:cNvSpPr>
          <p:nvPr/>
        </p:nvSpPr>
        <p:spPr bwMode="auto">
          <a:xfrm>
            <a:off x="2540000" y="1854815"/>
            <a:ext cx="975359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222222"/>
                </a:solidFill>
                <a:effectLst/>
                <a:latin typeface="Georgia" panose="02040502050405020303" pitchFamily="18" charset="0"/>
              </a:rPr>
              <a:t/>
            </a:r>
            <a:br>
              <a:rPr kumimoji="0" lang="en-US" altLang="en-US" sz="1200" b="0" i="0" u="none" strike="noStrike" cap="none" normalizeH="0" baseline="0" dirty="0" smtClean="0">
                <a:ln>
                  <a:noFill/>
                </a:ln>
                <a:solidFill>
                  <a:srgbClr val="222222"/>
                </a:solidFill>
                <a:effectLst/>
                <a:latin typeface="Georgia" panose="02040502050405020303" pitchFamily="18"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0770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rgbClr val="002060"/>
                </a:solidFill>
              </a:rPr>
              <a:t>Vertical Marketing systems</a:t>
            </a:r>
            <a:endParaRPr lang="en-US" dirty="0">
              <a:solidFill>
                <a:srgbClr val="002060"/>
              </a:solidFill>
            </a:endParaRPr>
          </a:p>
        </p:txBody>
      </p:sp>
      <p:sp>
        <p:nvSpPr>
          <p:cNvPr id="3" name="Content Placeholder 2"/>
          <p:cNvSpPr>
            <a:spLocks noGrp="1"/>
          </p:cNvSpPr>
          <p:nvPr>
            <p:ph idx="1"/>
          </p:nvPr>
        </p:nvSpPr>
        <p:spPr/>
        <p:txBody>
          <a:bodyPr/>
          <a:lstStyle/>
          <a:p>
            <a:r>
              <a:rPr lang="en-US" i="1" dirty="0" smtClean="0">
                <a:solidFill>
                  <a:srgbClr val="002060"/>
                </a:solidFill>
              </a:rPr>
              <a:t>Distribution channel structures in which producers, wholesalers, and retailers act as a unified system. Either one channel member owns the others, or has contracts with them or has so much power that they all co operate. </a:t>
            </a:r>
          </a:p>
          <a:p>
            <a:r>
              <a:rPr lang="en-US" i="1" dirty="0" smtClean="0">
                <a:solidFill>
                  <a:srgbClr val="002060"/>
                </a:solidFill>
              </a:rPr>
              <a:t>There are three major types of VMS.</a:t>
            </a:r>
          </a:p>
          <a:p>
            <a:pPr marL="0" indent="0">
              <a:buNone/>
            </a:pPr>
            <a:r>
              <a:rPr lang="en-US" i="1" dirty="0" smtClean="0">
                <a:solidFill>
                  <a:srgbClr val="002060"/>
                </a:solidFill>
              </a:rPr>
              <a:t>1. Corporate VMS:  A vertical marketing system that combines successive stages of production and distribution under single ownership. Channel leadership is established through common ownership. </a:t>
            </a:r>
            <a:endParaRPr lang="en-US" i="1" dirty="0">
              <a:solidFill>
                <a:srgbClr val="002060"/>
              </a:solidFill>
            </a:endParaRPr>
          </a:p>
        </p:txBody>
      </p:sp>
    </p:spTree>
    <p:extLst>
      <p:ext uri="{BB962C8B-B14F-4D97-AF65-F5344CB8AC3E}">
        <p14:creationId xmlns:p14="http://schemas.microsoft.com/office/powerpoint/2010/main" val="537371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             Vertical Marketing systems</a:t>
            </a:r>
            <a:endParaRPr lang="en-US" dirty="0"/>
          </a:p>
        </p:txBody>
      </p:sp>
      <p:sp>
        <p:nvSpPr>
          <p:cNvPr id="3" name="Content Placeholder 2"/>
          <p:cNvSpPr>
            <a:spLocks noGrp="1"/>
          </p:cNvSpPr>
          <p:nvPr>
            <p:ph idx="1"/>
          </p:nvPr>
        </p:nvSpPr>
        <p:spPr/>
        <p:txBody>
          <a:bodyPr/>
          <a:lstStyle/>
          <a:p>
            <a:r>
              <a:rPr lang="en-US" dirty="0" smtClean="0"/>
              <a:t>2</a:t>
            </a:r>
            <a:r>
              <a:rPr lang="en-US" i="1" dirty="0" smtClean="0">
                <a:solidFill>
                  <a:srgbClr val="002060"/>
                </a:solidFill>
              </a:rPr>
              <a:t>. Administered VMS: A vertical marketing system coordinates successive stages pf production and distribution , not through common ownership or contractual ties, but through the size and </a:t>
            </a:r>
            <a:r>
              <a:rPr lang="en-US" i="1" dirty="0" err="1" smtClean="0">
                <a:solidFill>
                  <a:srgbClr val="002060"/>
                </a:solidFill>
              </a:rPr>
              <a:t>pwer</a:t>
            </a:r>
            <a:r>
              <a:rPr lang="en-US" i="1" dirty="0" smtClean="0">
                <a:solidFill>
                  <a:srgbClr val="002060"/>
                </a:solidFill>
              </a:rPr>
              <a:t> of one of the parties.</a:t>
            </a:r>
          </a:p>
          <a:p>
            <a:r>
              <a:rPr lang="en-US" i="1" dirty="0" smtClean="0">
                <a:solidFill>
                  <a:srgbClr val="002060"/>
                </a:solidFill>
              </a:rPr>
              <a:t>3. Contractual VMS: A vertical marketing system in which independent firms at different levels of production and distribution join together through contracts to obtain more economies or sales impact than they could achieve alone</a:t>
            </a:r>
            <a:r>
              <a:rPr lang="en-US" dirty="0" smtClean="0"/>
              <a:t>. </a:t>
            </a:r>
            <a:endParaRPr lang="en-US" dirty="0"/>
          </a:p>
        </p:txBody>
      </p:sp>
    </p:spTree>
    <p:extLst>
      <p:ext uri="{BB962C8B-B14F-4D97-AF65-F5344CB8AC3E}">
        <p14:creationId xmlns:p14="http://schemas.microsoft.com/office/powerpoint/2010/main" val="2508880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                     Franchising</a:t>
            </a:r>
            <a:endParaRPr lang="en-US" dirty="0">
              <a:solidFill>
                <a:srgbClr val="002060"/>
              </a:solidFill>
            </a:endParaRPr>
          </a:p>
        </p:txBody>
      </p:sp>
      <p:sp>
        <p:nvSpPr>
          <p:cNvPr id="3" name="Content Placeholder 2"/>
          <p:cNvSpPr>
            <a:spLocks noGrp="1"/>
          </p:cNvSpPr>
          <p:nvPr>
            <p:ph idx="1"/>
          </p:nvPr>
        </p:nvSpPr>
        <p:spPr/>
        <p:txBody>
          <a:bodyPr/>
          <a:lstStyle/>
          <a:p>
            <a:r>
              <a:rPr lang="en-US" i="1" dirty="0" smtClean="0">
                <a:solidFill>
                  <a:srgbClr val="002060"/>
                </a:solidFill>
              </a:rPr>
              <a:t>A contractual vertical marketing system in which a channel member called a franchiser links several stages in the production distribution process. </a:t>
            </a:r>
          </a:p>
          <a:p>
            <a:pPr marL="0" indent="0">
              <a:buNone/>
            </a:pPr>
            <a:r>
              <a:rPr lang="en-US" i="1" dirty="0" smtClean="0">
                <a:solidFill>
                  <a:srgbClr val="002060"/>
                </a:solidFill>
              </a:rPr>
              <a:t>Advantages of person or organization buying the franchise:</a:t>
            </a:r>
          </a:p>
          <a:p>
            <a:pPr marL="514350" indent="-514350">
              <a:buAutoNum type="arabicPeriod"/>
            </a:pPr>
            <a:r>
              <a:rPr lang="en-US" i="1" dirty="0" smtClean="0">
                <a:solidFill>
                  <a:srgbClr val="002060"/>
                </a:solidFill>
              </a:rPr>
              <a:t>Recognition of brand</a:t>
            </a:r>
          </a:p>
          <a:p>
            <a:pPr marL="514350" indent="-514350">
              <a:buAutoNum type="arabicPeriod"/>
            </a:pPr>
            <a:r>
              <a:rPr lang="en-US" i="1" dirty="0" smtClean="0">
                <a:solidFill>
                  <a:srgbClr val="002060"/>
                </a:solidFill>
              </a:rPr>
              <a:t> Less chance of a business failure</a:t>
            </a:r>
          </a:p>
          <a:p>
            <a:pPr marL="514350" indent="-514350">
              <a:buAutoNum type="arabicPeriod"/>
            </a:pPr>
            <a:r>
              <a:rPr lang="en-US" i="1" dirty="0" smtClean="0">
                <a:solidFill>
                  <a:srgbClr val="002060"/>
                </a:solidFill>
              </a:rPr>
              <a:t>Premade advertisements and marketing plan</a:t>
            </a:r>
          </a:p>
          <a:p>
            <a:pPr marL="514350" indent="-514350">
              <a:buAutoNum type="arabicPeriod"/>
            </a:pPr>
            <a:r>
              <a:rPr lang="en-US" i="1" dirty="0" smtClean="0">
                <a:solidFill>
                  <a:srgbClr val="002060"/>
                </a:solidFill>
              </a:rPr>
              <a:t>Faster business growth</a:t>
            </a:r>
          </a:p>
          <a:p>
            <a:pPr marL="514350" indent="-514350">
              <a:buAutoNum type="arabicPeriod"/>
            </a:pPr>
            <a:r>
              <a:rPr lang="en-US" i="1" dirty="0" smtClean="0">
                <a:solidFill>
                  <a:srgbClr val="002060"/>
                </a:solidFill>
              </a:rPr>
              <a:t>Help with site selection </a:t>
            </a:r>
            <a:endParaRPr lang="en-US" i="1" dirty="0">
              <a:solidFill>
                <a:srgbClr val="002060"/>
              </a:solidFill>
            </a:endParaRPr>
          </a:p>
        </p:txBody>
      </p:sp>
    </p:spTree>
    <p:extLst>
      <p:ext uri="{BB962C8B-B14F-4D97-AF65-F5344CB8AC3E}">
        <p14:creationId xmlns:p14="http://schemas.microsoft.com/office/powerpoint/2010/main" val="1979322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654</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Georgia</vt:lpstr>
      <vt:lpstr>Office Theme</vt:lpstr>
      <vt:lpstr>Tourism Promotion &amp; Communication</vt:lpstr>
      <vt:lpstr>Channel Behavior and the Organization</vt:lpstr>
      <vt:lpstr>                     Channel Behavior</vt:lpstr>
      <vt:lpstr>                   Channel Behavior</vt:lpstr>
      <vt:lpstr>                Channel Conflict</vt:lpstr>
      <vt:lpstr>               Channel Conflict</vt:lpstr>
      <vt:lpstr>          Vertical Marketing systems</vt:lpstr>
      <vt:lpstr>             Vertical Marketing systems</vt:lpstr>
      <vt:lpstr>                     Franchising</vt:lpstr>
      <vt:lpstr>                     Franchising</vt:lpstr>
      <vt:lpstr>                          Franchising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Tourism Promotion &amp; Communication</dc:title>
  <dc:creator>Asus</dc:creator>
  <cp:lastModifiedBy>Asus</cp:lastModifiedBy>
  <cp:revision>17</cp:revision>
  <dcterms:created xsi:type="dcterms:W3CDTF">2020-12-24T03:40:34Z</dcterms:created>
  <dcterms:modified xsi:type="dcterms:W3CDTF">2020-12-24T05:12:28Z</dcterms:modified>
</cp:coreProperties>
</file>