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4" r:id="rId17"/>
    <p:sldId id="290"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2E7774-040D-4FFE-861D-41EAD00E716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9992C0D-981E-488D-89A5-C6B7ADCE3D0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B263E61-5AB6-4416-A528-3E993184D25E}"/>
              </a:ext>
            </a:extLst>
          </p:cNvPr>
          <p:cNvSpPr>
            <a:spLocks noGrp="1"/>
          </p:cNvSpPr>
          <p:nvPr>
            <p:ph type="dt" sz="half" idx="10"/>
          </p:nvPr>
        </p:nvSpPr>
        <p:spPr/>
        <p:txBody>
          <a:bodyPr/>
          <a:lstStyle/>
          <a:p>
            <a:fld id="{98CBAD90-5F80-4651-8912-50CEABBCA28B}" type="datetimeFigureOut">
              <a:rPr lang="en-US" smtClean="0"/>
              <a:t>2/4/2021</a:t>
            </a:fld>
            <a:endParaRPr lang="en-US"/>
          </a:p>
        </p:txBody>
      </p:sp>
      <p:sp>
        <p:nvSpPr>
          <p:cNvPr id="5" name="Footer Placeholder 4">
            <a:extLst>
              <a:ext uri="{FF2B5EF4-FFF2-40B4-BE49-F238E27FC236}">
                <a16:creationId xmlns:a16="http://schemas.microsoft.com/office/drawing/2014/main" id="{DBD87852-A9D4-4DCE-B8F7-E8DCEF23BCE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6BA82D8-B7E2-42AF-A6B7-38BE68B912F2}"/>
              </a:ext>
            </a:extLst>
          </p:cNvPr>
          <p:cNvSpPr>
            <a:spLocks noGrp="1"/>
          </p:cNvSpPr>
          <p:nvPr>
            <p:ph type="sldNum" sz="quarter" idx="12"/>
          </p:nvPr>
        </p:nvSpPr>
        <p:spPr/>
        <p:txBody>
          <a:bodyPr/>
          <a:lstStyle/>
          <a:p>
            <a:fld id="{FA7244CD-3606-403A-9FFD-37FA0E98915F}" type="slidenum">
              <a:rPr lang="en-US" smtClean="0"/>
              <a:t>‹#›</a:t>
            </a:fld>
            <a:endParaRPr lang="en-US"/>
          </a:p>
        </p:txBody>
      </p:sp>
    </p:spTree>
    <p:extLst>
      <p:ext uri="{BB962C8B-B14F-4D97-AF65-F5344CB8AC3E}">
        <p14:creationId xmlns:p14="http://schemas.microsoft.com/office/powerpoint/2010/main" val="6389777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DCFD11-4629-4503-B97B-D240D1FF670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E61A73E-F31D-4C9F-9423-0C6428D9B0E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0011498-5199-4A11-B96C-45F45F1C0BC2}"/>
              </a:ext>
            </a:extLst>
          </p:cNvPr>
          <p:cNvSpPr>
            <a:spLocks noGrp="1"/>
          </p:cNvSpPr>
          <p:nvPr>
            <p:ph type="dt" sz="half" idx="10"/>
          </p:nvPr>
        </p:nvSpPr>
        <p:spPr/>
        <p:txBody>
          <a:bodyPr/>
          <a:lstStyle/>
          <a:p>
            <a:fld id="{98CBAD90-5F80-4651-8912-50CEABBCA28B}" type="datetimeFigureOut">
              <a:rPr lang="en-US" smtClean="0"/>
              <a:t>2/4/2021</a:t>
            </a:fld>
            <a:endParaRPr lang="en-US"/>
          </a:p>
        </p:txBody>
      </p:sp>
      <p:sp>
        <p:nvSpPr>
          <p:cNvPr id="5" name="Footer Placeholder 4">
            <a:extLst>
              <a:ext uri="{FF2B5EF4-FFF2-40B4-BE49-F238E27FC236}">
                <a16:creationId xmlns:a16="http://schemas.microsoft.com/office/drawing/2014/main" id="{39E2B92F-5040-4009-A89B-C505075ADB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CE5C26F-7980-430D-AA83-67C6F82E6636}"/>
              </a:ext>
            </a:extLst>
          </p:cNvPr>
          <p:cNvSpPr>
            <a:spLocks noGrp="1"/>
          </p:cNvSpPr>
          <p:nvPr>
            <p:ph type="sldNum" sz="quarter" idx="12"/>
          </p:nvPr>
        </p:nvSpPr>
        <p:spPr/>
        <p:txBody>
          <a:bodyPr/>
          <a:lstStyle/>
          <a:p>
            <a:fld id="{FA7244CD-3606-403A-9FFD-37FA0E98915F}" type="slidenum">
              <a:rPr lang="en-US" smtClean="0"/>
              <a:t>‹#›</a:t>
            </a:fld>
            <a:endParaRPr lang="en-US"/>
          </a:p>
        </p:txBody>
      </p:sp>
    </p:spTree>
    <p:extLst>
      <p:ext uri="{BB962C8B-B14F-4D97-AF65-F5344CB8AC3E}">
        <p14:creationId xmlns:p14="http://schemas.microsoft.com/office/powerpoint/2010/main" val="22225141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14855AA-8009-439F-88C2-064A6D24AF4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B0FFD4E-F80F-4CC9-A3DC-5DDA41F2E9B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34A09AD-A970-49AB-A916-8D72A6EE0165}"/>
              </a:ext>
            </a:extLst>
          </p:cNvPr>
          <p:cNvSpPr>
            <a:spLocks noGrp="1"/>
          </p:cNvSpPr>
          <p:nvPr>
            <p:ph type="dt" sz="half" idx="10"/>
          </p:nvPr>
        </p:nvSpPr>
        <p:spPr/>
        <p:txBody>
          <a:bodyPr/>
          <a:lstStyle/>
          <a:p>
            <a:fld id="{98CBAD90-5F80-4651-8912-50CEABBCA28B}" type="datetimeFigureOut">
              <a:rPr lang="en-US" smtClean="0"/>
              <a:t>2/4/2021</a:t>
            </a:fld>
            <a:endParaRPr lang="en-US"/>
          </a:p>
        </p:txBody>
      </p:sp>
      <p:sp>
        <p:nvSpPr>
          <p:cNvPr id="5" name="Footer Placeholder 4">
            <a:extLst>
              <a:ext uri="{FF2B5EF4-FFF2-40B4-BE49-F238E27FC236}">
                <a16:creationId xmlns:a16="http://schemas.microsoft.com/office/drawing/2014/main" id="{E509BB94-1DCB-4436-9364-F07DC781C9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077771-B5D1-4E76-AF62-82622ACF583E}"/>
              </a:ext>
            </a:extLst>
          </p:cNvPr>
          <p:cNvSpPr>
            <a:spLocks noGrp="1"/>
          </p:cNvSpPr>
          <p:nvPr>
            <p:ph type="sldNum" sz="quarter" idx="12"/>
          </p:nvPr>
        </p:nvSpPr>
        <p:spPr/>
        <p:txBody>
          <a:bodyPr/>
          <a:lstStyle/>
          <a:p>
            <a:fld id="{FA7244CD-3606-403A-9FFD-37FA0E98915F}" type="slidenum">
              <a:rPr lang="en-US" smtClean="0"/>
              <a:t>‹#›</a:t>
            </a:fld>
            <a:endParaRPr lang="en-US"/>
          </a:p>
        </p:txBody>
      </p:sp>
    </p:spTree>
    <p:extLst>
      <p:ext uri="{BB962C8B-B14F-4D97-AF65-F5344CB8AC3E}">
        <p14:creationId xmlns:p14="http://schemas.microsoft.com/office/powerpoint/2010/main" val="5141718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13DD0B-1CEC-412A-B3AA-9CC98F2D527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967117E-B1B3-4B09-B73C-F3A686EA662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77440D-2078-4CA9-85F0-3F65973DED33}"/>
              </a:ext>
            </a:extLst>
          </p:cNvPr>
          <p:cNvSpPr>
            <a:spLocks noGrp="1"/>
          </p:cNvSpPr>
          <p:nvPr>
            <p:ph type="dt" sz="half" idx="10"/>
          </p:nvPr>
        </p:nvSpPr>
        <p:spPr/>
        <p:txBody>
          <a:bodyPr/>
          <a:lstStyle/>
          <a:p>
            <a:fld id="{98CBAD90-5F80-4651-8912-50CEABBCA28B}" type="datetimeFigureOut">
              <a:rPr lang="en-US" smtClean="0"/>
              <a:t>2/4/2021</a:t>
            </a:fld>
            <a:endParaRPr lang="en-US"/>
          </a:p>
        </p:txBody>
      </p:sp>
      <p:sp>
        <p:nvSpPr>
          <p:cNvPr id="5" name="Footer Placeholder 4">
            <a:extLst>
              <a:ext uri="{FF2B5EF4-FFF2-40B4-BE49-F238E27FC236}">
                <a16:creationId xmlns:a16="http://schemas.microsoft.com/office/drawing/2014/main" id="{9D4733D1-A6B0-4A16-ACC0-783FDCA67C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3B4A5C1-A0E8-437A-A8AD-6BD16E22B0E3}"/>
              </a:ext>
            </a:extLst>
          </p:cNvPr>
          <p:cNvSpPr>
            <a:spLocks noGrp="1"/>
          </p:cNvSpPr>
          <p:nvPr>
            <p:ph type="sldNum" sz="quarter" idx="12"/>
          </p:nvPr>
        </p:nvSpPr>
        <p:spPr/>
        <p:txBody>
          <a:bodyPr/>
          <a:lstStyle/>
          <a:p>
            <a:fld id="{FA7244CD-3606-403A-9FFD-37FA0E98915F}" type="slidenum">
              <a:rPr lang="en-US" smtClean="0"/>
              <a:t>‹#›</a:t>
            </a:fld>
            <a:endParaRPr lang="en-US"/>
          </a:p>
        </p:txBody>
      </p:sp>
    </p:spTree>
    <p:extLst>
      <p:ext uri="{BB962C8B-B14F-4D97-AF65-F5344CB8AC3E}">
        <p14:creationId xmlns:p14="http://schemas.microsoft.com/office/powerpoint/2010/main" val="27070781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3AE57-3B7C-489F-838D-89ED5ED52F3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6A5FBC3-6D57-4578-9A61-527B7E06862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BDAF513-9A81-4833-A85C-B26D698454E1}"/>
              </a:ext>
            </a:extLst>
          </p:cNvPr>
          <p:cNvSpPr>
            <a:spLocks noGrp="1"/>
          </p:cNvSpPr>
          <p:nvPr>
            <p:ph type="dt" sz="half" idx="10"/>
          </p:nvPr>
        </p:nvSpPr>
        <p:spPr/>
        <p:txBody>
          <a:bodyPr/>
          <a:lstStyle/>
          <a:p>
            <a:fld id="{98CBAD90-5F80-4651-8912-50CEABBCA28B}" type="datetimeFigureOut">
              <a:rPr lang="en-US" smtClean="0"/>
              <a:t>2/4/2021</a:t>
            </a:fld>
            <a:endParaRPr lang="en-US"/>
          </a:p>
        </p:txBody>
      </p:sp>
      <p:sp>
        <p:nvSpPr>
          <p:cNvPr id="5" name="Footer Placeholder 4">
            <a:extLst>
              <a:ext uri="{FF2B5EF4-FFF2-40B4-BE49-F238E27FC236}">
                <a16:creationId xmlns:a16="http://schemas.microsoft.com/office/drawing/2014/main" id="{C63966C5-5749-4B24-AA63-2AAAECD6C1F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7E7FDF9-94EE-4300-8315-940F96350BA9}"/>
              </a:ext>
            </a:extLst>
          </p:cNvPr>
          <p:cNvSpPr>
            <a:spLocks noGrp="1"/>
          </p:cNvSpPr>
          <p:nvPr>
            <p:ph type="sldNum" sz="quarter" idx="12"/>
          </p:nvPr>
        </p:nvSpPr>
        <p:spPr/>
        <p:txBody>
          <a:bodyPr/>
          <a:lstStyle/>
          <a:p>
            <a:fld id="{FA7244CD-3606-403A-9FFD-37FA0E98915F}" type="slidenum">
              <a:rPr lang="en-US" smtClean="0"/>
              <a:t>‹#›</a:t>
            </a:fld>
            <a:endParaRPr lang="en-US"/>
          </a:p>
        </p:txBody>
      </p:sp>
    </p:spTree>
    <p:extLst>
      <p:ext uri="{BB962C8B-B14F-4D97-AF65-F5344CB8AC3E}">
        <p14:creationId xmlns:p14="http://schemas.microsoft.com/office/powerpoint/2010/main" val="4169775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C6197F-ADA4-4E2B-8BAB-91821547A3D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5001B74-7221-4BBB-8B75-641DBCF37E3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67151D9-567C-47DC-9E8D-FE2271CAA38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8B1198E-221D-43AB-A355-EE5A41FF01FB}"/>
              </a:ext>
            </a:extLst>
          </p:cNvPr>
          <p:cNvSpPr>
            <a:spLocks noGrp="1"/>
          </p:cNvSpPr>
          <p:nvPr>
            <p:ph type="dt" sz="half" idx="10"/>
          </p:nvPr>
        </p:nvSpPr>
        <p:spPr/>
        <p:txBody>
          <a:bodyPr/>
          <a:lstStyle/>
          <a:p>
            <a:fld id="{98CBAD90-5F80-4651-8912-50CEABBCA28B}" type="datetimeFigureOut">
              <a:rPr lang="en-US" smtClean="0"/>
              <a:t>2/4/2021</a:t>
            </a:fld>
            <a:endParaRPr lang="en-US"/>
          </a:p>
        </p:txBody>
      </p:sp>
      <p:sp>
        <p:nvSpPr>
          <p:cNvPr id="6" name="Footer Placeholder 5">
            <a:extLst>
              <a:ext uri="{FF2B5EF4-FFF2-40B4-BE49-F238E27FC236}">
                <a16:creationId xmlns:a16="http://schemas.microsoft.com/office/drawing/2014/main" id="{B941A2DC-F0AD-48C9-BB0E-D72E48B79C0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04D94B0-865D-4040-A7C1-CA59927ED46A}"/>
              </a:ext>
            </a:extLst>
          </p:cNvPr>
          <p:cNvSpPr>
            <a:spLocks noGrp="1"/>
          </p:cNvSpPr>
          <p:nvPr>
            <p:ph type="sldNum" sz="quarter" idx="12"/>
          </p:nvPr>
        </p:nvSpPr>
        <p:spPr/>
        <p:txBody>
          <a:bodyPr/>
          <a:lstStyle/>
          <a:p>
            <a:fld id="{FA7244CD-3606-403A-9FFD-37FA0E98915F}" type="slidenum">
              <a:rPr lang="en-US" smtClean="0"/>
              <a:t>‹#›</a:t>
            </a:fld>
            <a:endParaRPr lang="en-US"/>
          </a:p>
        </p:txBody>
      </p:sp>
    </p:spTree>
    <p:extLst>
      <p:ext uri="{BB962C8B-B14F-4D97-AF65-F5344CB8AC3E}">
        <p14:creationId xmlns:p14="http://schemas.microsoft.com/office/powerpoint/2010/main" val="12779348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A90AA0-C5C2-4434-9FEA-0527529AC05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C8ECFDE-E7AE-4F79-AFFE-D7A23F34127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CEBF2CC-AB14-4FB2-9A62-67ABB47E352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98E8EBF-8E01-4C5D-92A4-624DA1B772B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B9F82C7-B742-4DC5-87C0-697022D62BF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EDB65B7-BE55-44BF-A184-036BAEEA9613}"/>
              </a:ext>
            </a:extLst>
          </p:cNvPr>
          <p:cNvSpPr>
            <a:spLocks noGrp="1"/>
          </p:cNvSpPr>
          <p:nvPr>
            <p:ph type="dt" sz="half" idx="10"/>
          </p:nvPr>
        </p:nvSpPr>
        <p:spPr/>
        <p:txBody>
          <a:bodyPr/>
          <a:lstStyle/>
          <a:p>
            <a:fld id="{98CBAD90-5F80-4651-8912-50CEABBCA28B}" type="datetimeFigureOut">
              <a:rPr lang="en-US" smtClean="0"/>
              <a:t>2/4/2021</a:t>
            </a:fld>
            <a:endParaRPr lang="en-US"/>
          </a:p>
        </p:txBody>
      </p:sp>
      <p:sp>
        <p:nvSpPr>
          <p:cNvPr id="8" name="Footer Placeholder 7">
            <a:extLst>
              <a:ext uri="{FF2B5EF4-FFF2-40B4-BE49-F238E27FC236}">
                <a16:creationId xmlns:a16="http://schemas.microsoft.com/office/drawing/2014/main" id="{80C6E922-CDE5-45E2-93C3-FF964D8BBE4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C3E9905-3986-426E-83E7-C727A1C0737F}"/>
              </a:ext>
            </a:extLst>
          </p:cNvPr>
          <p:cNvSpPr>
            <a:spLocks noGrp="1"/>
          </p:cNvSpPr>
          <p:nvPr>
            <p:ph type="sldNum" sz="quarter" idx="12"/>
          </p:nvPr>
        </p:nvSpPr>
        <p:spPr/>
        <p:txBody>
          <a:bodyPr/>
          <a:lstStyle/>
          <a:p>
            <a:fld id="{FA7244CD-3606-403A-9FFD-37FA0E98915F}" type="slidenum">
              <a:rPr lang="en-US" smtClean="0"/>
              <a:t>‹#›</a:t>
            </a:fld>
            <a:endParaRPr lang="en-US"/>
          </a:p>
        </p:txBody>
      </p:sp>
    </p:spTree>
    <p:extLst>
      <p:ext uri="{BB962C8B-B14F-4D97-AF65-F5344CB8AC3E}">
        <p14:creationId xmlns:p14="http://schemas.microsoft.com/office/powerpoint/2010/main" val="31074745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78651-BFB4-4023-BDCA-82439372E01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09A4CA1-8055-48B4-99A3-8802C1847B42}"/>
              </a:ext>
            </a:extLst>
          </p:cNvPr>
          <p:cNvSpPr>
            <a:spLocks noGrp="1"/>
          </p:cNvSpPr>
          <p:nvPr>
            <p:ph type="dt" sz="half" idx="10"/>
          </p:nvPr>
        </p:nvSpPr>
        <p:spPr/>
        <p:txBody>
          <a:bodyPr/>
          <a:lstStyle/>
          <a:p>
            <a:fld id="{98CBAD90-5F80-4651-8912-50CEABBCA28B}" type="datetimeFigureOut">
              <a:rPr lang="en-US" smtClean="0"/>
              <a:t>2/4/2021</a:t>
            </a:fld>
            <a:endParaRPr lang="en-US"/>
          </a:p>
        </p:txBody>
      </p:sp>
      <p:sp>
        <p:nvSpPr>
          <p:cNvPr id="4" name="Footer Placeholder 3">
            <a:extLst>
              <a:ext uri="{FF2B5EF4-FFF2-40B4-BE49-F238E27FC236}">
                <a16:creationId xmlns:a16="http://schemas.microsoft.com/office/drawing/2014/main" id="{13563B2A-5E19-4544-94F8-AB26EF9D9BF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C9B4526-2220-461F-A3D3-87E37E5FDC4A}"/>
              </a:ext>
            </a:extLst>
          </p:cNvPr>
          <p:cNvSpPr>
            <a:spLocks noGrp="1"/>
          </p:cNvSpPr>
          <p:nvPr>
            <p:ph type="sldNum" sz="quarter" idx="12"/>
          </p:nvPr>
        </p:nvSpPr>
        <p:spPr/>
        <p:txBody>
          <a:bodyPr/>
          <a:lstStyle/>
          <a:p>
            <a:fld id="{FA7244CD-3606-403A-9FFD-37FA0E98915F}" type="slidenum">
              <a:rPr lang="en-US" smtClean="0"/>
              <a:t>‹#›</a:t>
            </a:fld>
            <a:endParaRPr lang="en-US"/>
          </a:p>
        </p:txBody>
      </p:sp>
    </p:spTree>
    <p:extLst>
      <p:ext uri="{BB962C8B-B14F-4D97-AF65-F5344CB8AC3E}">
        <p14:creationId xmlns:p14="http://schemas.microsoft.com/office/powerpoint/2010/main" val="40597272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6398E6B-2662-4F83-A984-4B0247C46193}"/>
              </a:ext>
            </a:extLst>
          </p:cNvPr>
          <p:cNvSpPr>
            <a:spLocks noGrp="1"/>
          </p:cNvSpPr>
          <p:nvPr>
            <p:ph type="dt" sz="half" idx="10"/>
          </p:nvPr>
        </p:nvSpPr>
        <p:spPr/>
        <p:txBody>
          <a:bodyPr/>
          <a:lstStyle/>
          <a:p>
            <a:fld id="{98CBAD90-5F80-4651-8912-50CEABBCA28B}" type="datetimeFigureOut">
              <a:rPr lang="en-US" smtClean="0"/>
              <a:t>2/4/2021</a:t>
            </a:fld>
            <a:endParaRPr lang="en-US"/>
          </a:p>
        </p:txBody>
      </p:sp>
      <p:sp>
        <p:nvSpPr>
          <p:cNvPr id="3" name="Footer Placeholder 2">
            <a:extLst>
              <a:ext uri="{FF2B5EF4-FFF2-40B4-BE49-F238E27FC236}">
                <a16:creationId xmlns:a16="http://schemas.microsoft.com/office/drawing/2014/main" id="{ABE5EE05-5233-447F-B544-3541C85C785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C8C9ED1-D4C5-4F75-9D2B-EC30E07080EF}"/>
              </a:ext>
            </a:extLst>
          </p:cNvPr>
          <p:cNvSpPr>
            <a:spLocks noGrp="1"/>
          </p:cNvSpPr>
          <p:nvPr>
            <p:ph type="sldNum" sz="quarter" idx="12"/>
          </p:nvPr>
        </p:nvSpPr>
        <p:spPr/>
        <p:txBody>
          <a:bodyPr/>
          <a:lstStyle/>
          <a:p>
            <a:fld id="{FA7244CD-3606-403A-9FFD-37FA0E98915F}" type="slidenum">
              <a:rPr lang="en-US" smtClean="0"/>
              <a:t>‹#›</a:t>
            </a:fld>
            <a:endParaRPr lang="en-US"/>
          </a:p>
        </p:txBody>
      </p:sp>
    </p:spTree>
    <p:extLst>
      <p:ext uri="{BB962C8B-B14F-4D97-AF65-F5344CB8AC3E}">
        <p14:creationId xmlns:p14="http://schemas.microsoft.com/office/powerpoint/2010/main" val="30715743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78A64-4E20-4E53-BE83-454E28A2823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C008D7D-BA11-4201-8612-E77A267FF4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C7BB2D1-1A8B-4BC6-8BE5-96EA5D99B2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C4C6222-14C8-4397-BB2B-3DBED175CA44}"/>
              </a:ext>
            </a:extLst>
          </p:cNvPr>
          <p:cNvSpPr>
            <a:spLocks noGrp="1"/>
          </p:cNvSpPr>
          <p:nvPr>
            <p:ph type="dt" sz="half" idx="10"/>
          </p:nvPr>
        </p:nvSpPr>
        <p:spPr/>
        <p:txBody>
          <a:bodyPr/>
          <a:lstStyle/>
          <a:p>
            <a:fld id="{98CBAD90-5F80-4651-8912-50CEABBCA28B}" type="datetimeFigureOut">
              <a:rPr lang="en-US" smtClean="0"/>
              <a:t>2/4/2021</a:t>
            </a:fld>
            <a:endParaRPr lang="en-US"/>
          </a:p>
        </p:txBody>
      </p:sp>
      <p:sp>
        <p:nvSpPr>
          <p:cNvPr id="6" name="Footer Placeholder 5">
            <a:extLst>
              <a:ext uri="{FF2B5EF4-FFF2-40B4-BE49-F238E27FC236}">
                <a16:creationId xmlns:a16="http://schemas.microsoft.com/office/drawing/2014/main" id="{302F598F-041A-4DD2-934D-F2FA8B261EF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BD20C9A-4CEE-425C-B061-59AA8C38689E}"/>
              </a:ext>
            </a:extLst>
          </p:cNvPr>
          <p:cNvSpPr>
            <a:spLocks noGrp="1"/>
          </p:cNvSpPr>
          <p:nvPr>
            <p:ph type="sldNum" sz="quarter" idx="12"/>
          </p:nvPr>
        </p:nvSpPr>
        <p:spPr/>
        <p:txBody>
          <a:bodyPr/>
          <a:lstStyle/>
          <a:p>
            <a:fld id="{FA7244CD-3606-403A-9FFD-37FA0E98915F}" type="slidenum">
              <a:rPr lang="en-US" smtClean="0"/>
              <a:t>‹#›</a:t>
            </a:fld>
            <a:endParaRPr lang="en-US"/>
          </a:p>
        </p:txBody>
      </p:sp>
    </p:spTree>
    <p:extLst>
      <p:ext uri="{BB962C8B-B14F-4D97-AF65-F5344CB8AC3E}">
        <p14:creationId xmlns:p14="http://schemas.microsoft.com/office/powerpoint/2010/main" val="41519303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294AE6-09BB-4814-8348-D7116571314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B2617A3-A6EC-45A0-B5CD-EB99D458401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EA9BEE4-CBFB-4089-ABAF-2E6C46A4E4F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6C2905-31D9-4CC0-A547-18A970E1B36B}"/>
              </a:ext>
            </a:extLst>
          </p:cNvPr>
          <p:cNvSpPr>
            <a:spLocks noGrp="1"/>
          </p:cNvSpPr>
          <p:nvPr>
            <p:ph type="dt" sz="half" idx="10"/>
          </p:nvPr>
        </p:nvSpPr>
        <p:spPr/>
        <p:txBody>
          <a:bodyPr/>
          <a:lstStyle/>
          <a:p>
            <a:fld id="{98CBAD90-5F80-4651-8912-50CEABBCA28B}" type="datetimeFigureOut">
              <a:rPr lang="en-US" smtClean="0"/>
              <a:t>2/4/2021</a:t>
            </a:fld>
            <a:endParaRPr lang="en-US"/>
          </a:p>
        </p:txBody>
      </p:sp>
      <p:sp>
        <p:nvSpPr>
          <p:cNvPr id="6" name="Footer Placeholder 5">
            <a:extLst>
              <a:ext uri="{FF2B5EF4-FFF2-40B4-BE49-F238E27FC236}">
                <a16:creationId xmlns:a16="http://schemas.microsoft.com/office/drawing/2014/main" id="{7E280EAF-5F5A-40BB-A30C-F6298E7D3A0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0BAA3A4-F237-4F24-94D7-D44CC01213AB}"/>
              </a:ext>
            </a:extLst>
          </p:cNvPr>
          <p:cNvSpPr>
            <a:spLocks noGrp="1"/>
          </p:cNvSpPr>
          <p:nvPr>
            <p:ph type="sldNum" sz="quarter" idx="12"/>
          </p:nvPr>
        </p:nvSpPr>
        <p:spPr/>
        <p:txBody>
          <a:bodyPr/>
          <a:lstStyle/>
          <a:p>
            <a:fld id="{FA7244CD-3606-403A-9FFD-37FA0E98915F}" type="slidenum">
              <a:rPr lang="en-US" smtClean="0"/>
              <a:t>‹#›</a:t>
            </a:fld>
            <a:endParaRPr lang="en-US"/>
          </a:p>
        </p:txBody>
      </p:sp>
    </p:spTree>
    <p:extLst>
      <p:ext uri="{BB962C8B-B14F-4D97-AF65-F5344CB8AC3E}">
        <p14:creationId xmlns:p14="http://schemas.microsoft.com/office/powerpoint/2010/main" val="1293261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7168464-7A56-4AF2-BEA5-F5F3326ACBE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E32DE5B-26E0-42E7-A411-2DEC8EFAA9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A31F06-339C-47C2-94B3-A0402F01CFF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CBAD90-5F80-4651-8912-50CEABBCA28B}" type="datetimeFigureOut">
              <a:rPr lang="en-US" smtClean="0"/>
              <a:t>2/4/2021</a:t>
            </a:fld>
            <a:endParaRPr lang="en-US"/>
          </a:p>
        </p:txBody>
      </p:sp>
      <p:sp>
        <p:nvSpPr>
          <p:cNvPr id="5" name="Footer Placeholder 4">
            <a:extLst>
              <a:ext uri="{FF2B5EF4-FFF2-40B4-BE49-F238E27FC236}">
                <a16:creationId xmlns:a16="http://schemas.microsoft.com/office/drawing/2014/main" id="{D43A1127-EF3F-4186-AB55-114E1A8E280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2764E17-A066-4798-99DC-1D62C849427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7244CD-3606-403A-9FFD-37FA0E98915F}" type="slidenum">
              <a:rPr lang="en-US" smtClean="0"/>
              <a:t>‹#›</a:t>
            </a:fld>
            <a:endParaRPr lang="en-US"/>
          </a:p>
        </p:txBody>
      </p:sp>
    </p:spTree>
    <p:extLst>
      <p:ext uri="{BB962C8B-B14F-4D97-AF65-F5344CB8AC3E}">
        <p14:creationId xmlns:p14="http://schemas.microsoft.com/office/powerpoint/2010/main" val="23403930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7143C7-FC0A-4EC1-BAB5-CE2341EEA7D2}"/>
              </a:ext>
            </a:extLst>
          </p:cNvPr>
          <p:cNvSpPr>
            <a:spLocks noGrp="1"/>
          </p:cNvSpPr>
          <p:nvPr>
            <p:ph type="ctrTitle"/>
          </p:nvPr>
        </p:nvSpPr>
        <p:spPr/>
        <p:txBody>
          <a:bodyPr/>
          <a:lstStyle/>
          <a:p>
            <a:r>
              <a:rPr lang="en-US" i="1" dirty="0">
                <a:solidFill>
                  <a:srgbClr val="002060"/>
                </a:solidFill>
                <a:latin typeface="Times New Roman" panose="02020603050405020304" pitchFamily="18" charset="0"/>
                <a:cs typeface="Times New Roman" panose="02020603050405020304" pitchFamily="18" charset="0"/>
              </a:rPr>
              <a:t>WELCOME EVERYONE</a:t>
            </a:r>
          </a:p>
        </p:txBody>
      </p:sp>
      <p:sp>
        <p:nvSpPr>
          <p:cNvPr id="3" name="Subtitle 2">
            <a:extLst>
              <a:ext uri="{FF2B5EF4-FFF2-40B4-BE49-F238E27FC236}">
                <a16:creationId xmlns:a16="http://schemas.microsoft.com/office/drawing/2014/main" id="{9EDE8642-A50A-4B18-B0E2-530AFC300BAC}"/>
              </a:ext>
            </a:extLst>
          </p:cNvPr>
          <p:cNvSpPr>
            <a:spLocks noGrp="1"/>
          </p:cNvSpPr>
          <p:nvPr>
            <p:ph type="subTitle" idx="1"/>
          </p:nvPr>
        </p:nvSpPr>
        <p:spPr/>
        <p:txBody>
          <a:bodyPr/>
          <a:lstStyle/>
          <a:p>
            <a:r>
              <a:rPr lang="en-US" i="1" dirty="0">
                <a:solidFill>
                  <a:srgbClr val="7030A0"/>
                </a:solidFill>
                <a:latin typeface="Times New Roman" panose="02020603050405020304" pitchFamily="18" charset="0"/>
                <a:cs typeface="Times New Roman" panose="02020603050405020304" pitchFamily="18" charset="0"/>
              </a:rPr>
              <a:t>TOURISM PROMOTION &amp; COMMUNICATION </a:t>
            </a:r>
            <a:endParaRPr lang="en-US" i="1" dirty="0" smtClean="0">
              <a:solidFill>
                <a:srgbClr val="7030A0"/>
              </a:solidFill>
              <a:latin typeface="Times New Roman" panose="02020603050405020304" pitchFamily="18" charset="0"/>
              <a:cs typeface="Times New Roman" panose="02020603050405020304" pitchFamily="18" charset="0"/>
            </a:endParaRPr>
          </a:p>
          <a:p>
            <a:r>
              <a:rPr lang="en-US" i="1" smtClean="0">
                <a:solidFill>
                  <a:srgbClr val="7030A0"/>
                </a:solidFill>
                <a:latin typeface="Times New Roman" panose="02020603050405020304" pitchFamily="18" charset="0"/>
                <a:cs typeface="Times New Roman" panose="02020603050405020304" pitchFamily="18" charset="0"/>
              </a:rPr>
              <a:t>SLIDE </a:t>
            </a:r>
            <a:r>
              <a:rPr lang="en-US" i="1">
                <a:solidFill>
                  <a:srgbClr val="7030A0"/>
                </a:solidFill>
                <a:latin typeface="Times New Roman" panose="02020603050405020304" pitchFamily="18" charset="0"/>
                <a:cs typeface="Times New Roman" panose="02020603050405020304" pitchFamily="18" charset="0"/>
              </a:rPr>
              <a:t>NO </a:t>
            </a:r>
            <a:r>
              <a:rPr lang="en-US" i="1" smtClean="0">
                <a:solidFill>
                  <a:srgbClr val="7030A0"/>
                </a:solidFill>
                <a:latin typeface="Times New Roman" panose="02020603050405020304" pitchFamily="18" charset="0"/>
                <a:cs typeface="Times New Roman" panose="02020603050405020304" pitchFamily="18" charset="0"/>
              </a:rPr>
              <a:t>2 (Part 1)</a:t>
            </a:r>
            <a:endParaRPr lang="en-US" i="1" dirty="0">
              <a:solidFill>
                <a:srgbClr val="7030A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335025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21EDE3-CC41-4E44-BA41-74619CAADC24}"/>
              </a:ext>
            </a:extLst>
          </p:cNvPr>
          <p:cNvSpPr>
            <a:spLocks noGrp="1"/>
          </p:cNvSpPr>
          <p:nvPr>
            <p:ph type="title"/>
          </p:nvPr>
        </p:nvSpPr>
        <p:spPr/>
        <p:txBody>
          <a:bodyPr/>
          <a:lstStyle/>
          <a:p>
            <a:r>
              <a:rPr lang="en-US" dirty="0">
                <a:solidFill>
                  <a:srgbClr val="002060"/>
                </a:solidFill>
                <a:latin typeface="Times New Roman" panose="02020603050405020304" pitchFamily="18" charset="0"/>
                <a:cs typeface="Times New Roman" panose="02020603050405020304" pitchFamily="18" charset="0"/>
              </a:rPr>
              <a:t>            Advantages of News Paper</a:t>
            </a:r>
            <a:endParaRPr lang="en-US" dirty="0"/>
          </a:p>
        </p:txBody>
      </p:sp>
      <p:sp>
        <p:nvSpPr>
          <p:cNvPr id="3" name="Content Placeholder 2">
            <a:extLst>
              <a:ext uri="{FF2B5EF4-FFF2-40B4-BE49-F238E27FC236}">
                <a16:creationId xmlns:a16="http://schemas.microsoft.com/office/drawing/2014/main" id="{9F6DC2F4-0F0F-4DD3-8BA1-510E508BFDC3}"/>
              </a:ext>
            </a:extLst>
          </p:cNvPr>
          <p:cNvSpPr>
            <a:spLocks noGrp="1"/>
          </p:cNvSpPr>
          <p:nvPr>
            <p:ph idx="1"/>
          </p:nvPr>
        </p:nvSpPr>
        <p:spPr/>
        <p:txBody>
          <a:bodyPr/>
          <a:lstStyle/>
          <a:p>
            <a:pPr marL="342900" marR="0" lvl="0" indent="-342900" algn="just">
              <a:lnSpc>
                <a:spcPct val="115000"/>
              </a:lnSpc>
              <a:spcBef>
                <a:spcPts val="0"/>
              </a:spcBef>
              <a:spcAft>
                <a:spcPts val="1000"/>
              </a:spcAft>
              <a:buFont typeface="+mj-lt"/>
              <a:buAutoNum type="alphaLcPeriod"/>
            </a:pPr>
            <a:r>
              <a:rPr lang="en-US" sz="2800" b="1"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They can be used effectively in a cooperative advertising plan.</a:t>
            </a:r>
            <a:endParaRPr lang="en-US" sz="2800" b="1"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1000"/>
              </a:spcAft>
              <a:buFont typeface="+mj-lt"/>
              <a:buAutoNum type="alphaLcPeriod"/>
            </a:pPr>
            <a:r>
              <a:rPr lang="en-US" sz="2800" b="1"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They can emphasize the local news appeal.</a:t>
            </a:r>
            <a:endParaRPr lang="en-US" sz="2800" b="1"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1000"/>
              </a:spcAft>
              <a:buFont typeface="+mj-lt"/>
              <a:buAutoNum type="alphaLcPeriod"/>
            </a:pPr>
            <a:r>
              <a:rPr lang="en-US" sz="2800" b="1"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They can be used even when the advertising budget is quite modest.</a:t>
            </a:r>
            <a:endParaRPr lang="en-US" sz="2800" b="1"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1000"/>
              </a:spcAft>
              <a:buFont typeface="+mj-lt"/>
              <a:buAutoNum type="alphaLcPeriod"/>
            </a:pPr>
            <a:r>
              <a:rPr lang="en-US" sz="2800" b="1"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They can be used on a daily basis.</a:t>
            </a:r>
            <a:endParaRPr lang="en-US" sz="2800" b="1"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1000"/>
              </a:spcAft>
              <a:buFont typeface="+mj-lt"/>
              <a:buAutoNum type="alphaLcPeriod"/>
            </a:pPr>
            <a:r>
              <a:rPr lang="en-US" sz="2800" b="1"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They appeal to the entire family.</a:t>
            </a:r>
            <a:endParaRPr lang="en-US" sz="2800" b="1"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1222372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DA2FC6-EF55-433F-B916-FFE5555E9EC3}"/>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                           </a:t>
            </a:r>
            <a:r>
              <a:rPr lang="en-US" dirty="0">
                <a:solidFill>
                  <a:srgbClr val="002060"/>
                </a:solidFill>
                <a:latin typeface="Times New Roman" panose="02020603050405020304" pitchFamily="18" charset="0"/>
                <a:cs typeface="Times New Roman" panose="02020603050405020304" pitchFamily="18" charset="0"/>
              </a:rPr>
              <a:t>Magazine</a:t>
            </a:r>
          </a:p>
        </p:txBody>
      </p:sp>
      <p:sp>
        <p:nvSpPr>
          <p:cNvPr id="3" name="Content Placeholder 2">
            <a:extLst>
              <a:ext uri="{FF2B5EF4-FFF2-40B4-BE49-F238E27FC236}">
                <a16:creationId xmlns:a16="http://schemas.microsoft.com/office/drawing/2014/main" id="{E990E040-4EB5-4E69-871D-A19204C2A358}"/>
              </a:ext>
            </a:extLst>
          </p:cNvPr>
          <p:cNvSpPr>
            <a:spLocks noGrp="1"/>
          </p:cNvSpPr>
          <p:nvPr>
            <p:ph idx="1"/>
          </p:nvPr>
        </p:nvSpPr>
        <p:spPr/>
        <p:txBody>
          <a:bodyPr>
            <a:normAutofit/>
          </a:bodyPr>
          <a:lstStyle/>
          <a:p>
            <a:pPr>
              <a:lnSpc>
                <a:spcPct val="150000"/>
              </a:lnSpc>
            </a:pPr>
            <a:r>
              <a:rPr lang="en-US" sz="2000" b="0" i="1" dirty="0">
                <a:solidFill>
                  <a:srgbClr val="7030A0"/>
                </a:solidFill>
                <a:effectLst/>
                <a:latin typeface="Times New Roman" panose="02020603050405020304" pitchFamily="18" charset="0"/>
                <a:cs typeface="Times New Roman" panose="02020603050405020304" pitchFamily="18" charset="0"/>
              </a:rPr>
              <a:t>A </a:t>
            </a:r>
            <a:r>
              <a:rPr lang="en-US" sz="2000" b="1" i="1" dirty="0">
                <a:solidFill>
                  <a:srgbClr val="7030A0"/>
                </a:solidFill>
                <a:effectLst/>
                <a:latin typeface="Times New Roman" panose="02020603050405020304" pitchFamily="18" charset="0"/>
                <a:cs typeface="Times New Roman" panose="02020603050405020304" pitchFamily="18" charset="0"/>
              </a:rPr>
              <a:t>magazine</a:t>
            </a:r>
            <a:r>
              <a:rPr lang="en-US" sz="2000" b="0" i="1" dirty="0">
                <a:solidFill>
                  <a:srgbClr val="7030A0"/>
                </a:solidFill>
                <a:effectLst/>
                <a:latin typeface="Times New Roman" panose="02020603050405020304" pitchFamily="18" charset="0"/>
                <a:cs typeface="Times New Roman" panose="02020603050405020304" pitchFamily="18" charset="0"/>
              </a:rPr>
              <a:t> is always a </a:t>
            </a:r>
            <a:r>
              <a:rPr lang="en-US" sz="2000" i="1" dirty="0">
                <a:solidFill>
                  <a:srgbClr val="7030A0"/>
                </a:solidFill>
                <a:latin typeface="Times New Roman" panose="02020603050405020304" pitchFamily="18" charset="0"/>
                <a:cs typeface="Times New Roman" panose="02020603050405020304" pitchFamily="18" charset="0"/>
              </a:rPr>
              <a:t>periodical publication</a:t>
            </a:r>
            <a:r>
              <a:rPr lang="en-US" sz="2000" b="0" i="1" dirty="0">
                <a:solidFill>
                  <a:srgbClr val="7030A0"/>
                </a:solidFill>
                <a:effectLst/>
                <a:latin typeface="Times New Roman" panose="02020603050405020304" pitchFamily="18" charset="0"/>
                <a:cs typeface="Times New Roman" panose="02020603050405020304" pitchFamily="18" charset="0"/>
              </a:rPr>
              <a:t> which is </a:t>
            </a:r>
            <a:r>
              <a:rPr lang="en-US" sz="2000" i="1" dirty="0">
                <a:solidFill>
                  <a:srgbClr val="7030A0"/>
                </a:solidFill>
                <a:latin typeface="Times New Roman" panose="02020603050405020304" pitchFamily="18" charset="0"/>
                <a:cs typeface="Times New Roman" panose="02020603050405020304" pitchFamily="18" charset="0"/>
              </a:rPr>
              <a:t>printed</a:t>
            </a:r>
            <a:r>
              <a:rPr lang="en-US" sz="2000" b="0" i="1" dirty="0">
                <a:solidFill>
                  <a:srgbClr val="7030A0"/>
                </a:solidFill>
                <a:effectLst/>
                <a:latin typeface="Times New Roman" panose="02020603050405020304" pitchFamily="18" charset="0"/>
                <a:cs typeface="Times New Roman" panose="02020603050405020304" pitchFamily="18" charset="0"/>
              </a:rPr>
              <a:t> in </a:t>
            </a:r>
            <a:r>
              <a:rPr lang="en-US" sz="2000" i="1" dirty="0">
                <a:solidFill>
                  <a:srgbClr val="7030A0"/>
                </a:solidFill>
                <a:latin typeface="Times New Roman" panose="02020603050405020304" pitchFamily="18" charset="0"/>
                <a:cs typeface="Times New Roman" panose="02020603050405020304" pitchFamily="18" charset="0"/>
              </a:rPr>
              <a:t>gloss-coated</a:t>
            </a:r>
            <a:r>
              <a:rPr lang="en-US" sz="2000" b="0" i="1" dirty="0">
                <a:solidFill>
                  <a:srgbClr val="7030A0"/>
                </a:solidFill>
                <a:effectLst/>
                <a:latin typeface="Times New Roman" panose="02020603050405020304" pitchFamily="18" charset="0"/>
                <a:cs typeface="Times New Roman" panose="02020603050405020304" pitchFamily="18" charset="0"/>
              </a:rPr>
              <a:t> and </a:t>
            </a:r>
            <a:r>
              <a:rPr lang="en-US" sz="2000" i="1" dirty="0">
                <a:solidFill>
                  <a:srgbClr val="7030A0"/>
                </a:solidFill>
                <a:latin typeface="Times New Roman" panose="02020603050405020304" pitchFamily="18" charset="0"/>
                <a:cs typeface="Times New Roman" panose="02020603050405020304" pitchFamily="18" charset="0"/>
              </a:rPr>
              <a:t>matte</a:t>
            </a:r>
            <a:r>
              <a:rPr lang="en-US" sz="2000" b="0" i="1" dirty="0">
                <a:solidFill>
                  <a:srgbClr val="7030A0"/>
                </a:solidFill>
                <a:effectLst/>
                <a:latin typeface="Times New Roman" panose="02020603050405020304" pitchFamily="18" charset="0"/>
                <a:cs typeface="Times New Roman" panose="02020603050405020304" pitchFamily="18" charset="0"/>
              </a:rPr>
              <a:t> paper or </a:t>
            </a:r>
            <a:r>
              <a:rPr lang="en-US" sz="2000" i="1" dirty="0">
                <a:solidFill>
                  <a:srgbClr val="7030A0"/>
                </a:solidFill>
                <a:latin typeface="Times New Roman" panose="02020603050405020304" pitchFamily="18" charset="0"/>
                <a:cs typeface="Times New Roman" panose="02020603050405020304" pitchFamily="18" charset="0"/>
              </a:rPr>
              <a:t>electronically published</a:t>
            </a:r>
            <a:r>
              <a:rPr lang="en-US" sz="2000" b="0" i="1" dirty="0">
                <a:solidFill>
                  <a:srgbClr val="7030A0"/>
                </a:solidFill>
                <a:effectLst/>
                <a:latin typeface="Times New Roman" panose="02020603050405020304" pitchFamily="18" charset="0"/>
                <a:cs typeface="Times New Roman" panose="02020603050405020304" pitchFamily="18" charset="0"/>
              </a:rPr>
              <a:t> (sometimes referred to as an </a:t>
            </a:r>
            <a:r>
              <a:rPr lang="en-US" sz="2000" i="1" dirty="0">
                <a:solidFill>
                  <a:srgbClr val="7030A0"/>
                </a:solidFill>
                <a:latin typeface="Times New Roman" panose="02020603050405020304" pitchFamily="18" charset="0"/>
                <a:cs typeface="Times New Roman" panose="02020603050405020304" pitchFamily="18" charset="0"/>
              </a:rPr>
              <a:t>online magazine</a:t>
            </a:r>
            <a:r>
              <a:rPr lang="en-US" sz="2000" b="0" i="1" dirty="0">
                <a:solidFill>
                  <a:srgbClr val="7030A0"/>
                </a:solidFill>
                <a:effectLst/>
                <a:latin typeface="Times New Roman" panose="02020603050405020304" pitchFamily="18" charset="0"/>
                <a:cs typeface="Times New Roman" panose="02020603050405020304" pitchFamily="18" charset="0"/>
              </a:rPr>
              <a:t>). Magazines are generally published on a regular schedule and contain a variety of </a:t>
            </a:r>
            <a:r>
              <a:rPr lang="en-US" sz="2000" i="1" dirty="0">
                <a:solidFill>
                  <a:srgbClr val="7030A0"/>
                </a:solidFill>
                <a:latin typeface="Times New Roman" panose="02020603050405020304" pitchFamily="18" charset="0"/>
                <a:cs typeface="Times New Roman" panose="02020603050405020304" pitchFamily="18" charset="0"/>
              </a:rPr>
              <a:t>content</a:t>
            </a:r>
            <a:r>
              <a:rPr lang="en-US" sz="2000" b="0" i="1" dirty="0">
                <a:solidFill>
                  <a:srgbClr val="7030A0"/>
                </a:solidFill>
                <a:effectLst/>
                <a:latin typeface="Times New Roman" panose="02020603050405020304" pitchFamily="18" charset="0"/>
                <a:cs typeface="Times New Roman" panose="02020603050405020304" pitchFamily="18" charset="0"/>
              </a:rPr>
              <a:t>. They are generally financed by </a:t>
            </a:r>
            <a:r>
              <a:rPr lang="en-US" sz="2000" i="1" dirty="0">
                <a:solidFill>
                  <a:srgbClr val="7030A0"/>
                </a:solidFill>
                <a:latin typeface="Times New Roman" panose="02020603050405020304" pitchFamily="18" charset="0"/>
                <a:cs typeface="Times New Roman" panose="02020603050405020304" pitchFamily="18" charset="0"/>
              </a:rPr>
              <a:t>advertising</a:t>
            </a:r>
            <a:r>
              <a:rPr lang="en-US" sz="2000" b="0" i="1" dirty="0">
                <a:solidFill>
                  <a:srgbClr val="7030A0"/>
                </a:solidFill>
                <a:effectLst/>
                <a:latin typeface="Times New Roman" panose="02020603050405020304" pitchFamily="18" charset="0"/>
                <a:cs typeface="Times New Roman" panose="02020603050405020304" pitchFamily="18" charset="0"/>
              </a:rPr>
              <a:t> by a </a:t>
            </a:r>
            <a:r>
              <a:rPr lang="en-US" sz="2000" i="1" dirty="0">
                <a:solidFill>
                  <a:srgbClr val="7030A0"/>
                </a:solidFill>
                <a:latin typeface="Times New Roman" panose="02020603050405020304" pitchFamily="18" charset="0"/>
                <a:cs typeface="Times New Roman" panose="02020603050405020304" pitchFamily="18" charset="0"/>
              </a:rPr>
              <a:t>purchase price</a:t>
            </a:r>
            <a:r>
              <a:rPr lang="en-US" sz="2000" b="0" i="1" dirty="0">
                <a:solidFill>
                  <a:srgbClr val="7030A0"/>
                </a:solidFill>
                <a:effectLst/>
                <a:latin typeface="Times New Roman" panose="02020603050405020304" pitchFamily="18" charset="0"/>
                <a:cs typeface="Times New Roman" panose="02020603050405020304" pitchFamily="18" charset="0"/>
              </a:rPr>
              <a:t>, by prepaid </a:t>
            </a:r>
            <a:r>
              <a:rPr lang="en-US" sz="2000" i="1" dirty="0">
                <a:solidFill>
                  <a:srgbClr val="7030A0"/>
                </a:solidFill>
                <a:latin typeface="Times New Roman" panose="02020603050405020304" pitchFamily="18" charset="0"/>
                <a:cs typeface="Times New Roman" panose="02020603050405020304" pitchFamily="18" charset="0"/>
              </a:rPr>
              <a:t>subscriptions</a:t>
            </a:r>
            <a:r>
              <a:rPr lang="en-US" sz="2000" b="0" i="1" dirty="0">
                <a:solidFill>
                  <a:srgbClr val="7030A0"/>
                </a:solidFill>
                <a:effectLst/>
                <a:latin typeface="Times New Roman" panose="02020603050405020304" pitchFamily="18" charset="0"/>
                <a:cs typeface="Times New Roman" panose="02020603050405020304" pitchFamily="18" charset="0"/>
              </a:rPr>
              <a:t> or a combination of the three.</a:t>
            </a:r>
            <a:endParaRPr lang="en-US" sz="2000" i="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50000"/>
              </a:lnSpc>
              <a:buNone/>
            </a:pPr>
            <a:r>
              <a:rPr lang="en-US" sz="2000" i="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In his book, Magazines in the Twentieth Century, Theodore Peterson says, “One can fairly well trace the economic fortunes of the United States in the amounts spent on national advertising in magazines form 1915 through 1955.” Magazine reading provides a wide variety of satisfaction. Women read women magazines for practical information concerning cooking, home decorating etc</a:t>
            </a:r>
            <a:r>
              <a:rPr lang="en-US" sz="2000"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2000" dirty="0">
              <a:solidFill>
                <a:srgbClr val="7030A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623511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8ADDFF-DBFC-42B5-A89B-29E3C8AC487E}"/>
              </a:ext>
            </a:extLst>
          </p:cNvPr>
          <p:cNvSpPr>
            <a:spLocks noGrp="1"/>
          </p:cNvSpPr>
          <p:nvPr>
            <p:ph type="title"/>
          </p:nvPr>
        </p:nvSpPr>
        <p:spPr/>
        <p:txBody>
          <a:bodyPr/>
          <a:lstStyle/>
          <a:p>
            <a:r>
              <a:rPr lang="en-US" dirty="0">
                <a:solidFill>
                  <a:srgbClr val="002060"/>
                </a:solidFill>
                <a:latin typeface="Times New Roman" panose="02020603050405020304" pitchFamily="18" charset="0"/>
                <a:cs typeface="Times New Roman" panose="02020603050405020304" pitchFamily="18" charset="0"/>
              </a:rPr>
              <a:t>             Classification of Magazine</a:t>
            </a:r>
          </a:p>
        </p:txBody>
      </p:sp>
      <p:sp>
        <p:nvSpPr>
          <p:cNvPr id="3" name="Content Placeholder 2">
            <a:extLst>
              <a:ext uri="{FF2B5EF4-FFF2-40B4-BE49-F238E27FC236}">
                <a16:creationId xmlns:a16="http://schemas.microsoft.com/office/drawing/2014/main" id="{4C6AF704-8981-4225-A809-FC23725BF97C}"/>
              </a:ext>
            </a:extLst>
          </p:cNvPr>
          <p:cNvSpPr>
            <a:spLocks noGrp="1"/>
          </p:cNvSpPr>
          <p:nvPr>
            <p:ph idx="1"/>
          </p:nvPr>
        </p:nvSpPr>
        <p:spPr/>
        <p:txBody>
          <a:bodyPr>
            <a:normAutofit/>
          </a:bodyPr>
          <a:lstStyle/>
          <a:p>
            <a:pPr marL="0" indent="0">
              <a:buNone/>
            </a:pPr>
            <a:r>
              <a:rPr lang="en-US" sz="2400" b="1" i="1" u="sng"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1.General Consumer Magazine:</a:t>
            </a:r>
            <a:r>
              <a:rPr lang="en-US" sz="2400" i="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 These magazines re edited to appeal to the general consumer, rather than to any special interest segment of the population.</a:t>
            </a:r>
          </a:p>
          <a:p>
            <a:pPr marL="0" indent="0">
              <a:buNone/>
            </a:pPr>
            <a:r>
              <a:rPr lang="en-US" sz="2400" b="1" i="1" u="sng"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2.Women’s magazines:</a:t>
            </a:r>
            <a:r>
              <a:rPr lang="en-US" sz="2400" i="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 There are several different classes or categories or magazines published primarily to appeal to women. These include women’s fashions, women’s service, romance, society, dress-making and needlework, and home service.</a:t>
            </a:r>
          </a:p>
          <a:p>
            <a:pPr marL="0" indent="0">
              <a:buNone/>
            </a:pPr>
            <a:r>
              <a:rPr lang="en-US" sz="2400" b="1" i="1" u="sng" dirty="0">
                <a:solidFill>
                  <a:srgbClr val="7030A0"/>
                </a:solidFill>
                <a:effectLst/>
                <a:latin typeface="Times New Roman" panose="02020603050405020304" pitchFamily="18" charset="0"/>
                <a:ea typeface="Calibri" panose="020F0502020204030204" pitchFamily="34" charset="0"/>
              </a:rPr>
              <a:t>3.Business publications:</a:t>
            </a:r>
            <a:r>
              <a:rPr lang="en-US" sz="2400" i="1" dirty="0">
                <a:solidFill>
                  <a:srgbClr val="7030A0"/>
                </a:solidFill>
                <a:effectLst/>
                <a:latin typeface="Times New Roman" panose="02020603050405020304" pitchFamily="18" charset="0"/>
                <a:ea typeface="Calibri" panose="020F0502020204030204" pitchFamily="34" charset="0"/>
              </a:rPr>
              <a:t> The audit bureau of Circulations classifies of publication into four groups. The ABC categories are; industrial publications, which are published for all kinds of industry; institutional papers, edited for clubs, colleges, hospitals, hotels, schools </a:t>
            </a:r>
            <a:r>
              <a:rPr lang="en-US" sz="2400" i="1" dirty="0" err="1">
                <a:solidFill>
                  <a:srgbClr val="7030A0"/>
                </a:solidFill>
                <a:effectLst/>
                <a:latin typeface="Times New Roman" panose="02020603050405020304" pitchFamily="18" charset="0"/>
                <a:ea typeface="Calibri" panose="020F0502020204030204" pitchFamily="34" charset="0"/>
              </a:rPr>
              <a:t>etc</a:t>
            </a:r>
            <a:r>
              <a:rPr lang="en-US" sz="2400" i="1" dirty="0">
                <a:solidFill>
                  <a:srgbClr val="7030A0"/>
                </a:solidFill>
                <a:effectLst/>
                <a:latin typeface="Times New Roman" panose="02020603050405020304" pitchFamily="18" charset="0"/>
                <a:ea typeface="Calibri" panose="020F0502020204030204" pitchFamily="34" charset="0"/>
              </a:rPr>
              <a:t>; professional publication, published for architects, artists, doctors, engineers, lawyers, professors </a:t>
            </a:r>
            <a:r>
              <a:rPr lang="en-US" sz="2400" i="1" dirty="0" err="1">
                <a:solidFill>
                  <a:srgbClr val="7030A0"/>
                </a:solidFill>
                <a:effectLst/>
                <a:latin typeface="Times New Roman" panose="02020603050405020304" pitchFamily="18" charset="0"/>
                <a:ea typeface="Calibri" panose="020F0502020204030204" pitchFamily="34" charset="0"/>
              </a:rPr>
              <a:t>etc</a:t>
            </a:r>
            <a:r>
              <a:rPr lang="en-US" sz="2400" i="1" dirty="0">
                <a:solidFill>
                  <a:srgbClr val="7030A0"/>
                </a:solidFill>
                <a:effectLst/>
                <a:latin typeface="Times New Roman" panose="02020603050405020304" pitchFamily="18" charset="0"/>
                <a:ea typeface="Calibri" panose="020F0502020204030204" pitchFamily="34" charset="0"/>
              </a:rPr>
              <a:t>; and merchandise publications which go to retailers, wholesalers and other types of distributors.</a:t>
            </a:r>
            <a:endParaRPr lang="en-US" sz="2400" i="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432650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05CF72-92AA-4568-9F57-DC1490AC0E2D}"/>
              </a:ext>
            </a:extLst>
          </p:cNvPr>
          <p:cNvSpPr>
            <a:spLocks noGrp="1"/>
          </p:cNvSpPr>
          <p:nvPr>
            <p:ph type="title"/>
          </p:nvPr>
        </p:nvSpPr>
        <p:spPr/>
        <p:txBody>
          <a:bodyPr/>
          <a:lstStyle/>
          <a:p>
            <a:r>
              <a:rPr lang="en-US" dirty="0">
                <a:solidFill>
                  <a:srgbClr val="002060"/>
                </a:solidFill>
                <a:latin typeface="Times New Roman" panose="02020603050405020304" pitchFamily="18" charset="0"/>
                <a:cs typeface="Times New Roman" panose="02020603050405020304" pitchFamily="18" charset="0"/>
              </a:rPr>
              <a:t>             Classification of Magazine</a:t>
            </a:r>
            <a:endParaRPr lang="en-US" dirty="0"/>
          </a:p>
        </p:txBody>
      </p:sp>
      <p:sp>
        <p:nvSpPr>
          <p:cNvPr id="3" name="Content Placeholder 2">
            <a:extLst>
              <a:ext uri="{FF2B5EF4-FFF2-40B4-BE49-F238E27FC236}">
                <a16:creationId xmlns:a16="http://schemas.microsoft.com/office/drawing/2014/main" id="{D9D9226D-8116-40D3-A63C-D697E0EACEEF}"/>
              </a:ext>
            </a:extLst>
          </p:cNvPr>
          <p:cNvSpPr>
            <a:spLocks noGrp="1"/>
          </p:cNvSpPr>
          <p:nvPr>
            <p:ph idx="1"/>
          </p:nvPr>
        </p:nvSpPr>
        <p:spPr/>
        <p:txBody>
          <a:bodyPr/>
          <a:lstStyle/>
          <a:p>
            <a:pPr marL="0" indent="0">
              <a:lnSpc>
                <a:spcPct val="150000"/>
              </a:lnSpc>
              <a:buNone/>
            </a:pPr>
            <a:r>
              <a:rPr lang="en-US" sz="2400" b="1" i="1" u="sng"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4.Farm magazine:</a:t>
            </a:r>
            <a:r>
              <a:rPr lang="en-US" sz="2400" i="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 As indicated by their category title, these magazines are edited for the farm market or specific segments of that market. Some are edited to reach the general farm market, such as the Farm Journal and the Progressive Farmer.  However more of them are designed to reach particular segments of the farm market, such as those edited for the fields of dairy farming, livestock, poultry and fruits and vegetables.</a:t>
            </a:r>
          </a:p>
          <a:p>
            <a:endParaRPr lang="en-US" dirty="0"/>
          </a:p>
        </p:txBody>
      </p:sp>
    </p:spTree>
    <p:extLst>
      <p:ext uri="{BB962C8B-B14F-4D97-AF65-F5344CB8AC3E}">
        <p14:creationId xmlns:p14="http://schemas.microsoft.com/office/powerpoint/2010/main" val="19163927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24B807-523F-4369-B912-C2825995B252}"/>
              </a:ext>
            </a:extLst>
          </p:cNvPr>
          <p:cNvSpPr>
            <a:spLocks noGrp="1"/>
          </p:cNvSpPr>
          <p:nvPr>
            <p:ph type="title"/>
          </p:nvPr>
        </p:nvSpPr>
        <p:spPr/>
        <p:txBody>
          <a:bodyPr/>
          <a:lstStyle/>
          <a:p>
            <a:r>
              <a:rPr lang="en-US" dirty="0">
                <a:solidFill>
                  <a:srgbClr val="002060"/>
                </a:solidFill>
                <a:latin typeface="Times New Roman" panose="02020603050405020304" pitchFamily="18" charset="0"/>
                <a:cs typeface="Times New Roman" panose="02020603050405020304" pitchFamily="18" charset="0"/>
              </a:rPr>
              <a:t>               Advantages of Magazine</a:t>
            </a:r>
          </a:p>
        </p:txBody>
      </p:sp>
      <p:sp>
        <p:nvSpPr>
          <p:cNvPr id="3" name="Content Placeholder 2">
            <a:extLst>
              <a:ext uri="{FF2B5EF4-FFF2-40B4-BE49-F238E27FC236}">
                <a16:creationId xmlns:a16="http://schemas.microsoft.com/office/drawing/2014/main" id="{5E0015D1-BCA7-4D90-A873-4E225DA21484}"/>
              </a:ext>
            </a:extLst>
          </p:cNvPr>
          <p:cNvSpPr>
            <a:spLocks noGrp="1"/>
          </p:cNvSpPr>
          <p:nvPr>
            <p:ph idx="1"/>
          </p:nvPr>
        </p:nvSpPr>
        <p:spPr/>
        <p:txBody>
          <a:bodyPr>
            <a:normAutofit fontScale="92500" lnSpcReduction="10000"/>
          </a:bodyPr>
          <a:lstStyle/>
          <a:p>
            <a:pPr marL="0" indent="0">
              <a:lnSpc>
                <a:spcPct val="150000"/>
              </a:lnSpc>
              <a:buNone/>
            </a:pPr>
            <a:r>
              <a:rPr lang="en-US" sz="2400" i="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1.Magazines offer high selectivity, national and local coverage, use of excellent mechanical techniques, prestige, longer life, and a relatively low cost.</a:t>
            </a:r>
          </a:p>
          <a:p>
            <a:pPr marL="0" indent="0">
              <a:lnSpc>
                <a:spcPct val="150000"/>
              </a:lnSpc>
              <a:buNone/>
            </a:pPr>
            <a:r>
              <a:rPr lang="en-US" sz="2400" i="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2. Because of the higher quality of a paper in magazines, it is possible to use a variety of colors and mechanical techniques.</a:t>
            </a:r>
          </a:p>
          <a:p>
            <a:pPr marL="0" indent="0">
              <a:lnSpc>
                <a:spcPct val="150000"/>
              </a:lnSpc>
              <a:buNone/>
            </a:pPr>
            <a:r>
              <a:rPr lang="en-US" sz="2400" i="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3.Advertising a product in such magazines as life, vogue, Good, housekeeping, Esquire and Town and Country helps to enhance its prestige and at the same time, provides a means by which the manufacturer can prevail on local dealers to make use of the national advertising in local tie-ins.</a:t>
            </a:r>
          </a:p>
          <a:p>
            <a:pPr marL="0" indent="0">
              <a:lnSpc>
                <a:spcPct val="150000"/>
              </a:lnSpc>
              <a:buNone/>
            </a:pP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50000"/>
              </a:lnSpc>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425380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944BC8-9301-4B40-BC65-C7D4DC2C63A4}"/>
              </a:ext>
            </a:extLst>
          </p:cNvPr>
          <p:cNvSpPr>
            <a:spLocks noGrp="1"/>
          </p:cNvSpPr>
          <p:nvPr>
            <p:ph type="title"/>
          </p:nvPr>
        </p:nvSpPr>
        <p:spPr/>
        <p:txBody>
          <a:bodyPr/>
          <a:lstStyle/>
          <a:p>
            <a:r>
              <a:rPr lang="en-US" dirty="0">
                <a:solidFill>
                  <a:srgbClr val="002060"/>
                </a:solidFill>
                <a:latin typeface="Times New Roman" panose="02020603050405020304" pitchFamily="18" charset="0"/>
                <a:cs typeface="Times New Roman" panose="02020603050405020304" pitchFamily="18" charset="0"/>
              </a:rPr>
              <a:t>  Advantages &amp; Disadvantages of    Magazine</a:t>
            </a:r>
            <a:endParaRPr lang="en-US" dirty="0"/>
          </a:p>
        </p:txBody>
      </p:sp>
      <p:sp>
        <p:nvSpPr>
          <p:cNvPr id="3" name="Content Placeholder 2">
            <a:extLst>
              <a:ext uri="{FF2B5EF4-FFF2-40B4-BE49-F238E27FC236}">
                <a16:creationId xmlns:a16="http://schemas.microsoft.com/office/drawing/2014/main" id="{9881A0F9-16F9-4D8A-979A-8CD7945FC427}"/>
              </a:ext>
            </a:extLst>
          </p:cNvPr>
          <p:cNvSpPr>
            <a:spLocks noGrp="1"/>
          </p:cNvSpPr>
          <p:nvPr>
            <p:ph idx="1"/>
          </p:nvPr>
        </p:nvSpPr>
        <p:spPr/>
        <p:txBody>
          <a:bodyPr>
            <a:normAutofit lnSpcReduction="10000"/>
          </a:bodyPr>
          <a:lstStyle/>
          <a:p>
            <a:pPr marL="0" indent="0">
              <a:buNone/>
            </a:pPr>
            <a:r>
              <a:rPr lang="en-US" sz="2400" i="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4.magazines have a longer life than most other media and are read more thoroughly.</a:t>
            </a:r>
          </a:p>
          <a:p>
            <a:pPr marL="0" indent="0">
              <a:buNone/>
            </a:pPr>
            <a:r>
              <a:rPr lang="en-US" sz="2400" i="1" dirty="0">
                <a:solidFill>
                  <a:srgbClr val="7030A0"/>
                </a:solidFill>
                <a:latin typeface="Times New Roman" panose="02020603050405020304" pitchFamily="18" charset="0"/>
                <a:ea typeface="Calibri" panose="020F0502020204030204" pitchFamily="34" charset="0"/>
                <a:cs typeface="Times New Roman" panose="02020603050405020304" pitchFamily="18" charset="0"/>
              </a:rPr>
              <a:t>5.</a:t>
            </a:r>
            <a:r>
              <a:rPr lang="en-US" sz="2400" i="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 magazines provide a low per unit cost of reaching potential consumers.</a:t>
            </a:r>
          </a:p>
          <a:p>
            <a:pPr marL="0" indent="0">
              <a:buNone/>
            </a:pPr>
            <a:endParaRPr lang="en-US" sz="2400" i="1" dirty="0">
              <a:solidFill>
                <a:srgbClr val="7030A0"/>
              </a:solidFill>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en-US" sz="2400" b="1" i="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Disadvantages:</a:t>
            </a:r>
          </a:p>
          <a:p>
            <a:pPr marL="0" indent="0">
              <a:lnSpc>
                <a:spcPct val="150000"/>
              </a:lnSpc>
              <a:buNone/>
            </a:pPr>
            <a:r>
              <a:rPr lang="en-US" sz="2400" i="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1.One of the main disadvantages in the use of magazines has been the necessary of buying space and preparing copy for the advertisement well in advance of the date on which it is to appear. In some cases, weekly magazines require that the plates for the advertisement be in their hands seven weeks prior to publication date in the case of four-color advertisement.</a:t>
            </a:r>
          </a:p>
          <a:p>
            <a:pPr marL="0" indent="0">
              <a:lnSpc>
                <a:spcPct val="150000"/>
              </a:lnSpc>
              <a:buNone/>
            </a:pPr>
            <a:endParaRPr lang="en-US" sz="2400" i="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31347447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97580-26B9-4A31-9C05-E32E96480FFD}"/>
              </a:ext>
            </a:extLst>
          </p:cNvPr>
          <p:cNvSpPr>
            <a:spLocks noGrp="1"/>
          </p:cNvSpPr>
          <p:nvPr>
            <p:ph type="title"/>
          </p:nvPr>
        </p:nvSpPr>
        <p:spPr/>
        <p:txBody>
          <a:bodyPr/>
          <a:lstStyle/>
          <a:p>
            <a:r>
              <a:rPr lang="en-US" dirty="0">
                <a:solidFill>
                  <a:srgbClr val="002060"/>
                </a:solidFill>
              </a:rPr>
              <a:t>          Disadvantages of Magazine</a:t>
            </a:r>
          </a:p>
        </p:txBody>
      </p:sp>
      <p:sp>
        <p:nvSpPr>
          <p:cNvPr id="3" name="Content Placeholder 2">
            <a:extLst>
              <a:ext uri="{FF2B5EF4-FFF2-40B4-BE49-F238E27FC236}">
                <a16:creationId xmlns:a16="http://schemas.microsoft.com/office/drawing/2014/main" id="{91DADEE0-C381-42DE-B21E-DD6571516DC7}"/>
              </a:ext>
            </a:extLst>
          </p:cNvPr>
          <p:cNvSpPr>
            <a:spLocks noGrp="1"/>
          </p:cNvSpPr>
          <p:nvPr>
            <p:ph idx="1"/>
          </p:nvPr>
        </p:nvSpPr>
        <p:spPr/>
        <p:txBody>
          <a:bodyPr>
            <a:normAutofit fontScale="85000" lnSpcReduction="20000"/>
          </a:bodyPr>
          <a:lstStyle/>
          <a:p>
            <a:pPr marL="0" indent="0">
              <a:lnSpc>
                <a:spcPct val="150000"/>
              </a:lnSpc>
              <a:buNone/>
            </a:pPr>
            <a:r>
              <a:rPr lang="en-US" sz="2800" i="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2.A second major disadvantages of magazines is that of waste circulation if the advertiser do not have complete national distribution, or has wide difference in distribution and sales strength in different market of the country. </a:t>
            </a:r>
          </a:p>
          <a:p>
            <a:pPr marL="0" indent="0">
              <a:lnSpc>
                <a:spcPct val="150000"/>
              </a:lnSpc>
              <a:buNone/>
            </a:pPr>
            <a:r>
              <a:rPr lang="en-US" sz="2800" i="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3.Since magazines are as a rule published weekly or monthly, the advertiser can not communicate with his buyers as frequency as he can with newspapers, radio, television etc.</a:t>
            </a:r>
          </a:p>
          <a:p>
            <a:pPr marL="0" indent="0">
              <a:lnSpc>
                <a:spcPct val="150000"/>
              </a:lnSpc>
              <a:buNone/>
            </a:pPr>
            <a:r>
              <a:rPr lang="en-US" sz="2800" i="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4.The cost of mechanical preparation of advertisements for magazine, especially for four-color advertisements, can be quite high.</a:t>
            </a:r>
          </a:p>
          <a:p>
            <a:endParaRPr lang="en-US" dirty="0"/>
          </a:p>
        </p:txBody>
      </p:sp>
    </p:spTree>
    <p:extLst>
      <p:ext uri="{BB962C8B-B14F-4D97-AF65-F5344CB8AC3E}">
        <p14:creationId xmlns:p14="http://schemas.microsoft.com/office/powerpoint/2010/main" val="19041482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A4FF37-323D-42B5-871C-4B139947E748}"/>
              </a:ext>
            </a:extLst>
          </p:cNvPr>
          <p:cNvSpPr>
            <a:spLocks noGrp="1"/>
          </p:cNvSpPr>
          <p:nvPr>
            <p:ph type="title"/>
          </p:nvPr>
        </p:nvSpPr>
        <p:spPr/>
        <p:txBody>
          <a:bodyPr/>
          <a:lstStyle/>
          <a:p>
            <a:endParaRPr lang="en-US"/>
          </a:p>
        </p:txBody>
      </p:sp>
      <p:pic>
        <p:nvPicPr>
          <p:cNvPr id="5" name="Content Placeholder 4">
            <a:extLst>
              <a:ext uri="{FF2B5EF4-FFF2-40B4-BE49-F238E27FC236}">
                <a16:creationId xmlns:a16="http://schemas.microsoft.com/office/drawing/2014/main" id="{8907DE8B-0D3F-464A-BC58-30DF31D8DE65}"/>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077700" cy="6492875"/>
          </a:xfrm>
        </p:spPr>
      </p:pic>
    </p:spTree>
    <p:extLst>
      <p:ext uri="{BB962C8B-B14F-4D97-AF65-F5344CB8AC3E}">
        <p14:creationId xmlns:p14="http://schemas.microsoft.com/office/powerpoint/2010/main" val="17955253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37DA9C-74F1-4D5B-ACD6-61AE591D5F6F}"/>
              </a:ext>
            </a:extLst>
          </p:cNvPr>
          <p:cNvSpPr>
            <a:spLocks noGrp="1"/>
          </p:cNvSpPr>
          <p:nvPr>
            <p:ph type="title"/>
          </p:nvPr>
        </p:nvSpPr>
        <p:spPr/>
        <p:txBody>
          <a:bodyPr/>
          <a:lstStyle/>
          <a:p>
            <a:r>
              <a:rPr lang="en-US" i="1" dirty="0">
                <a:solidFill>
                  <a:srgbClr val="7030A0"/>
                </a:solidFill>
                <a:latin typeface="Times New Roman" panose="02020603050405020304" pitchFamily="18" charset="0"/>
                <a:cs typeface="Times New Roman" panose="02020603050405020304" pitchFamily="18" charset="0"/>
              </a:rPr>
              <a:t>Advertising Media</a:t>
            </a:r>
          </a:p>
        </p:txBody>
      </p:sp>
      <p:pic>
        <p:nvPicPr>
          <p:cNvPr id="5" name="Content Placeholder 4">
            <a:extLst>
              <a:ext uri="{FF2B5EF4-FFF2-40B4-BE49-F238E27FC236}">
                <a16:creationId xmlns:a16="http://schemas.microsoft.com/office/drawing/2014/main" id="{D4DF7DF3-131E-40E0-9041-03763EFF678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19200" y="1457325"/>
            <a:ext cx="10210800" cy="5219700"/>
          </a:xfrm>
        </p:spPr>
      </p:pic>
    </p:spTree>
    <p:extLst>
      <p:ext uri="{BB962C8B-B14F-4D97-AF65-F5344CB8AC3E}">
        <p14:creationId xmlns:p14="http://schemas.microsoft.com/office/powerpoint/2010/main" val="1305502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386C64-19FC-40B4-887C-F7788254B398}"/>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                     </a:t>
            </a:r>
            <a:r>
              <a:rPr lang="en-US" i="1" dirty="0">
                <a:solidFill>
                  <a:srgbClr val="7030A0"/>
                </a:solidFill>
                <a:latin typeface="Times New Roman" panose="02020603050405020304" pitchFamily="18" charset="0"/>
                <a:cs typeface="Times New Roman" panose="02020603050405020304" pitchFamily="18" charset="0"/>
              </a:rPr>
              <a:t>SLIDES  TOPIC</a:t>
            </a:r>
          </a:p>
        </p:txBody>
      </p:sp>
      <p:sp>
        <p:nvSpPr>
          <p:cNvPr id="3" name="Content Placeholder 2">
            <a:extLst>
              <a:ext uri="{FF2B5EF4-FFF2-40B4-BE49-F238E27FC236}">
                <a16:creationId xmlns:a16="http://schemas.microsoft.com/office/drawing/2014/main" id="{1F27C22D-76B8-49E3-9DE6-FAD6019083A1}"/>
              </a:ext>
            </a:extLst>
          </p:cNvPr>
          <p:cNvSpPr>
            <a:spLocks noGrp="1"/>
          </p:cNvSpPr>
          <p:nvPr>
            <p:ph idx="1"/>
          </p:nvPr>
        </p:nvSpPr>
        <p:spPr/>
        <p:txBody>
          <a:bodyPr>
            <a:normAutofit/>
          </a:bodyPr>
          <a:lstStyle/>
          <a:p>
            <a:pPr marL="514350" indent="-514350">
              <a:buAutoNum type="arabicPeriod"/>
            </a:pPr>
            <a:r>
              <a:rPr lang="en-US" sz="3200" i="1" dirty="0">
                <a:solidFill>
                  <a:srgbClr val="002060"/>
                </a:solidFill>
                <a:latin typeface="Times New Roman" panose="02020603050405020304" pitchFamily="18" charset="0"/>
                <a:cs typeface="Times New Roman" panose="02020603050405020304" pitchFamily="18" charset="0"/>
              </a:rPr>
              <a:t>Factors considering selection of advertising media.</a:t>
            </a:r>
          </a:p>
          <a:p>
            <a:pPr marL="514350" indent="-514350">
              <a:buAutoNum type="arabicPeriod"/>
            </a:pPr>
            <a:r>
              <a:rPr lang="en-US" sz="3200" i="1" dirty="0">
                <a:solidFill>
                  <a:srgbClr val="002060"/>
                </a:solidFill>
                <a:latin typeface="Times New Roman" panose="02020603050405020304" pitchFamily="18" charset="0"/>
                <a:cs typeface="Times New Roman" panose="02020603050405020304" pitchFamily="18" charset="0"/>
              </a:rPr>
              <a:t>Newspaper</a:t>
            </a:r>
          </a:p>
          <a:p>
            <a:pPr marL="514350" indent="-514350">
              <a:buAutoNum type="arabicPeriod"/>
            </a:pPr>
            <a:r>
              <a:rPr lang="en-US" sz="3200" i="1" dirty="0">
                <a:solidFill>
                  <a:srgbClr val="002060"/>
                </a:solidFill>
                <a:latin typeface="Times New Roman" panose="02020603050405020304" pitchFamily="18" charset="0"/>
                <a:cs typeface="Times New Roman" panose="02020603050405020304" pitchFamily="18" charset="0"/>
              </a:rPr>
              <a:t>Magazine</a:t>
            </a:r>
          </a:p>
          <a:p>
            <a:pPr marL="514350" indent="-514350">
              <a:buAutoNum type="arabicPeriod"/>
            </a:pPr>
            <a:r>
              <a:rPr lang="en-US" sz="3200" i="1" dirty="0">
                <a:solidFill>
                  <a:srgbClr val="002060"/>
                </a:solidFill>
                <a:latin typeface="Times New Roman" panose="02020603050405020304" pitchFamily="18" charset="0"/>
                <a:cs typeface="Times New Roman" panose="02020603050405020304" pitchFamily="18" charset="0"/>
              </a:rPr>
              <a:t>Radio</a:t>
            </a:r>
          </a:p>
          <a:p>
            <a:pPr marL="514350" indent="-514350">
              <a:buAutoNum type="arabicPeriod"/>
            </a:pPr>
            <a:r>
              <a:rPr lang="en-US" sz="3200" i="1" dirty="0">
                <a:solidFill>
                  <a:srgbClr val="002060"/>
                </a:solidFill>
                <a:latin typeface="Times New Roman" panose="02020603050405020304" pitchFamily="18" charset="0"/>
                <a:cs typeface="Times New Roman" panose="02020603050405020304" pitchFamily="18" charset="0"/>
              </a:rPr>
              <a:t>Television</a:t>
            </a:r>
          </a:p>
          <a:p>
            <a:pPr marL="514350" indent="-514350">
              <a:buAutoNum type="arabicPeriod"/>
            </a:pPr>
            <a:r>
              <a:rPr lang="en-US" sz="3200" i="1" dirty="0">
                <a:solidFill>
                  <a:srgbClr val="002060"/>
                </a:solidFill>
                <a:latin typeface="Times New Roman" panose="02020603050405020304" pitchFamily="18" charset="0"/>
                <a:cs typeface="Times New Roman" panose="02020603050405020304" pitchFamily="18" charset="0"/>
              </a:rPr>
              <a:t>Direct mail</a:t>
            </a:r>
          </a:p>
          <a:p>
            <a:pPr marL="514350" indent="-514350">
              <a:buAutoNum type="arabicPeriod"/>
            </a:pPr>
            <a:r>
              <a:rPr lang="en-US" sz="3200" i="1" dirty="0">
                <a:solidFill>
                  <a:srgbClr val="002060"/>
                </a:solidFill>
                <a:latin typeface="Times New Roman" panose="02020603050405020304" pitchFamily="18" charset="0"/>
                <a:cs typeface="Times New Roman" panose="02020603050405020304" pitchFamily="18" charset="0"/>
              </a:rPr>
              <a:t>Other media</a:t>
            </a:r>
          </a:p>
        </p:txBody>
      </p:sp>
    </p:spTree>
    <p:extLst>
      <p:ext uri="{BB962C8B-B14F-4D97-AF65-F5344CB8AC3E}">
        <p14:creationId xmlns:p14="http://schemas.microsoft.com/office/powerpoint/2010/main" val="28824566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6B6F4D-288E-4668-81F1-9DF45D4604B3}"/>
              </a:ext>
            </a:extLst>
          </p:cNvPr>
          <p:cNvSpPr>
            <a:spLocks noGrp="1"/>
          </p:cNvSpPr>
          <p:nvPr>
            <p:ph type="title"/>
          </p:nvPr>
        </p:nvSpPr>
        <p:spPr/>
        <p:txBody>
          <a:bodyPr>
            <a:normAutofit/>
          </a:bodyPr>
          <a:lstStyle/>
          <a:p>
            <a:r>
              <a:rPr lang="en-US" sz="3600" i="1" dirty="0">
                <a:solidFill>
                  <a:srgbClr val="002060"/>
                </a:solidFill>
                <a:latin typeface="Times New Roman" panose="02020603050405020304" pitchFamily="18" charset="0"/>
                <a:cs typeface="Times New Roman" panose="02020603050405020304" pitchFamily="18" charset="0"/>
              </a:rPr>
              <a:t>Factors considering selection of advertising media.</a:t>
            </a:r>
            <a:br>
              <a:rPr lang="en-US" sz="3600" i="1" dirty="0">
                <a:solidFill>
                  <a:srgbClr val="002060"/>
                </a:solidFill>
                <a:latin typeface="Times New Roman" panose="02020603050405020304" pitchFamily="18" charset="0"/>
                <a:cs typeface="Times New Roman" panose="02020603050405020304" pitchFamily="18" charset="0"/>
              </a:rPr>
            </a:br>
            <a:endParaRPr lang="en-US" sz="3600" dirty="0"/>
          </a:p>
        </p:txBody>
      </p:sp>
      <p:sp>
        <p:nvSpPr>
          <p:cNvPr id="3" name="Content Placeholder 2">
            <a:extLst>
              <a:ext uri="{FF2B5EF4-FFF2-40B4-BE49-F238E27FC236}">
                <a16:creationId xmlns:a16="http://schemas.microsoft.com/office/drawing/2014/main" id="{774FCB4E-C5DE-4AE0-9DE7-488EBEE5D92C}"/>
              </a:ext>
            </a:extLst>
          </p:cNvPr>
          <p:cNvSpPr>
            <a:spLocks noGrp="1"/>
          </p:cNvSpPr>
          <p:nvPr>
            <p:ph idx="1"/>
          </p:nvPr>
        </p:nvSpPr>
        <p:spPr/>
        <p:txBody>
          <a:bodyPr/>
          <a:lstStyle/>
          <a:p>
            <a:r>
              <a:rPr lang="en-US" b="1" i="1" dirty="0">
                <a:solidFill>
                  <a:srgbClr val="002E45"/>
                </a:solidFill>
                <a:effectLst/>
                <a:latin typeface="Times New Roman" panose="02020603050405020304" pitchFamily="18" charset="0"/>
                <a:ea typeface="Times New Roman" panose="02020603050405020304" pitchFamily="18" charset="0"/>
                <a:cs typeface="Times New Roman" panose="02020603050405020304" pitchFamily="18" charset="0"/>
              </a:rPr>
              <a:t>The Nature of the Product</a:t>
            </a:r>
            <a:endParaRPr lang="en-US" i="1" dirty="0">
              <a:effectLst/>
              <a:latin typeface="Times New Roman" panose="02020603050405020304" pitchFamily="18" charset="0"/>
              <a:ea typeface="Calibri" panose="020F0502020204030204" pitchFamily="34" charset="0"/>
              <a:cs typeface="Times New Roman" panose="02020603050405020304" pitchFamily="18" charset="0"/>
            </a:endParaRPr>
          </a:p>
          <a:p>
            <a:r>
              <a:rPr lang="en-US" b="1" i="1" dirty="0">
                <a:solidFill>
                  <a:srgbClr val="002E45"/>
                </a:solidFill>
                <a:effectLst/>
                <a:latin typeface="Times New Roman" panose="02020603050405020304" pitchFamily="18" charset="0"/>
                <a:ea typeface="Times New Roman" panose="02020603050405020304" pitchFamily="18" charset="0"/>
                <a:cs typeface="Times New Roman" panose="02020603050405020304" pitchFamily="18" charset="0"/>
              </a:rPr>
              <a:t>Potential Market</a:t>
            </a:r>
            <a:endParaRPr lang="en-US" i="1" dirty="0">
              <a:effectLst/>
              <a:latin typeface="Times New Roman" panose="02020603050405020304" pitchFamily="18" charset="0"/>
              <a:ea typeface="Calibri" panose="020F0502020204030204" pitchFamily="34" charset="0"/>
              <a:cs typeface="Times New Roman" panose="02020603050405020304" pitchFamily="18" charset="0"/>
            </a:endParaRPr>
          </a:p>
          <a:p>
            <a:r>
              <a:rPr lang="en-US" b="1" i="1" dirty="0">
                <a:solidFill>
                  <a:srgbClr val="002E45"/>
                </a:solidFill>
                <a:effectLst/>
                <a:latin typeface="Times New Roman" panose="02020603050405020304" pitchFamily="18" charset="0"/>
                <a:ea typeface="Times New Roman" panose="02020603050405020304" pitchFamily="18" charset="0"/>
                <a:cs typeface="Times New Roman" panose="02020603050405020304" pitchFamily="18" charset="0"/>
              </a:rPr>
              <a:t>Credibility and Image of the Medium</a:t>
            </a:r>
            <a:endParaRPr lang="en-US" i="1" dirty="0">
              <a:effectLst/>
              <a:latin typeface="Times New Roman" panose="02020603050405020304" pitchFamily="18" charset="0"/>
              <a:ea typeface="Calibri" panose="020F0502020204030204" pitchFamily="34" charset="0"/>
              <a:cs typeface="Times New Roman" panose="02020603050405020304" pitchFamily="18" charset="0"/>
            </a:endParaRPr>
          </a:p>
          <a:p>
            <a:r>
              <a:rPr lang="en-US" b="1" i="1" dirty="0">
                <a:solidFill>
                  <a:srgbClr val="002E45"/>
                </a:solidFill>
                <a:effectLst/>
                <a:latin typeface="Times New Roman" panose="02020603050405020304" pitchFamily="18" charset="0"/>
                <a:ea typeface="Times New Roman" panose="02020603050405020304" pitchFamily="18" charset="0"/>
                <a:cs typeface="Times New Roman" panose="02020603050405020304" pitchFamily="18" charset="0"/>
              </a:rPr>
              <a:t>Cost of the Medium</a:t>
            </a:r>
            <a:endParaRPr lang="en-US" i="1" dirty="0">
              <a:effectLst/>
              <a:latin typeface="Times New Roman" panose="02020603050405020304" pitchFamily="18" charset="0"/>
              <a:ea typeface="Calibri" panose="020F0502020204030204" pitchFamily="34" charset="0"/>
              <a:cs typeface="Times New Roman" panose="02020603050405020304" pitchFamily="18" charset="0"/>
            </a:endParaRPr>
          </a:p>
          <a:p>
            <a:r>
              <a:rPr lang="en-US" b="1" i="1" dirty="0">
                <a:solidFill>
                  <a:srgbClr val="002E45"/>
                </a:solidFill>
                <a:effectLst/>
                <a:latin typeface="Times New Roman" panose="02020603050405020304" pitchFamily="18" charset="0"/>
                <a:ea typeface="Times New Roman" panose="02020603050405020304" pitchFamily="18" charset="0"/>
                <a:cs typeface="Times New Roman" panose="02020603050405020304" pitchFamily="18" charset="0"/>
              </a:rPr>
              <a:t>Classification of the Audience</a:t>
            </a:r>
            <a:endParaRPr lang="en-US" i="1" dirty="0">
              <a:effectLst/>
              <a:latin typeface="Times New Roman" panose="02020603050405020304" pitchFamily="18" charset="0"/>
              <a:ea typeface="Calibri" panose="020F0502020204030204" pitchFamily="34" charset="0"/>
              <a:cs typeface="Times New Roman" panose="02020603050405020304" pitchFamily="18" charset="0"/>
            </a:endParaRPr>
          </a:p>
          <a:p>
            <a:r>
              <a:rPr lang="en-US" b="1" i="1" dirty="0">
                <a:solidFill>
                  <a:srgbClr val="002E45"/>
                </a:solidFill>
                <a:effectLst/>
                <a:latin typeface="Times New Roman" panose="02020603050405020304" pitchFamily="18" charset="0"/>
                <a:ea typeface="Times New Roman" panose="02020603050405020304" pitchFamily="18" charset="0"/>
                <a:cs typeface="Times New Roman" panose="02020603050405020304" pitchFamily="18" charset="0"/>
              </a:rPr>
              <a:t>Extent of Coverage</a:t>
            </a:r>
          </a:p>
          <a:p>
            <a:r>
              <a:rPr lang="en-US" b="1" i="1" dirty="0">
                <a:solidFill>
                  <a:srgbClr val="002E45"/>
                </a:solidFill>
                <a:effectLst/>
                <a:latin typeface="Times New Roman" panose="02020603050405020304" pitchFamily="18" charset="0"/>
                <a:ea typeface="Times New Roman" panose="02020603050405020304" pitchFamily="18" charset="0"/>
                <a:cs typeface="Times New Roman" panose="02020603050405020304" pitchFamily="18" charset="0"/>
              </a:rPr>
              <a:t>Reputation of the Medium</a:t>
            </a:r>
            <a:endParaRPr lang="en-US" i="1" dirty="0">
              <a:effectLst/>
              <a:latin typeface="Times New Roman" panose="02020603050405020304" pitchFamily="18" charset="0"/>
              <a:ea typeface="Calibri" panose="020F0502020204030204" pitchFamily="34" charset="0"/>
              <a:cs typeface="Times New Roman" panose="02020603050405020304" pitchFamily="18" charset="0"/>
            </a:endParaRPr>
          </a:p>
          <a:p>
            <a:r>
              <a:rPr lang="en-US" b="1" i="1" dirty="0">
                <a:solidFill>
                  <a:srgbClr val="002E45"/>
                </a:solidFill>
                <a:effectLst/>
                <a:latin typeface="Times New Roman" panose="02020603050405020304" pitchFamily="18" charset="0"/>
                <a:ea typeface="Times New Roman" panose="02020603050405020304" pitchFamily="18" charset="0"/>
                <a:cs typeface="Times New Roman" panose="02020603050405020304" pitchFamily="18" charset="0"/>
              </a:rPr>
              <a:t>Media Availability</a:t>
            </a:r>
            <a:endParaRPr lang="en-US" i="1"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1200"/>
              </a:spcBef>
              <a:spcAft>
                <a:spcPts val="12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7679102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FEE48D-4750-4E88-B75A-D98AC4808F80}"/>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                      </a:t>
            </a:r>
            <a:r>
              <a:rPr lang="en-US" dirty="0">
                <a:solidFill>
                  <a:srgbClr val="002060"/>
                </a:solidFill>
                <a:latin typeface="Times New Roman" panose="02020603050405020304" pitchFamily="18" charset="0"/>
                <a:cs typeface="Times New Roman" panose="02020603050405020304" pitchFamily="18" charset="0"/>
              </a:rPr>
              <a:t>News Paper</a:t>
            </a:r>
          </a:p>
        </p:txBody>
      </p:sp>
      <p:sp>
        <p:nvSpPr>
          <p:cNvPr id="3" name="Content Placeholder 2">
            <a:extLst>
              <a:ext uri="{FF2B5EF4-FFF2-40B4-BE49-F238E27FC236}">
                <a16:creationId xmlns:a16="http://schemas.microsoft.com/office/drawing/2014/main" id="{32E565D6-32D3-426C-ACD5-C36A2C53FEA5}"/>
              </a:ext>
            </a:extLst>
          </p:cNvPr>
          <p:cNvSpPr>
            <a:spLocks noGrp="1"/>
          </p:cNvSpPr>
          <p:nvPr>
            <p:ph idx="1"/>
          </p:nvPr>
        </p:nvSpPr>
        <p:spPr/>
        <p:txBody>
          <a:bodyPr>
            <a:normAutofit lnSpcReduction="10000"/>
          </a:bodyPr>
          <a:lstStyle/>
          <a:p>
            <a:r>
              <a:rPr lang="en-US" i="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The newspaper has for many years been the leading medium in terms of advertising revenue, usually accounting for about 30 percent of the total dollar spent for advertising. With the increasing of the education rate, the rate of the reader of newspaper is increased. Newspaper readers purchase a specific newspaper for a variety of reasons. Some buy it because of the interest they have either in the editors or columnists; some buy a paper because they will read the sports news; others by one regularly because of a special comic section. Again, there may be a specific group who read a newspaper because they agree with its political policies.  Newspapers also have a strong local appeal because they are edited primarily for the people in a local community.</a:t>
            </a:r>
          </a:p>
          <a:p>
            <a:endParaRPr lang="en-US" dirty="0"/>
          </a:p>
        </p:txBody>
      </p:sp>
    </p:spTree>
    <p:extLst>
      <p:ext uri="{BB962C8B-B14F-4D97-AF65-F5344CB8AC3E}">
        <p14:creationId xmlns:p14="http://schemas.microsoft.com/office/powerpoint/2010/main" val="16598790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439849-12F8-4BB2-B80B-D12D1EE36D4B}"/>
              </a:ext>
            </a:extLst>
          </p:cNvPr>
          <p:cNvSpPr>
            <a:spLocks noGrp="1"/>
          </p:cNvSpPr>
          <p:nvPr>
            <p:ph type="title"/>
          </p:nvPr>
        </p:nvSpPr>
        <p:spPr/>
        <p:txBody>
          <a:bodyPr/>
          <a:lstStyle/>
          <a:p>
            <a:r>
              <a:rPr lang="en-US" dirty="0">
                <a:solidFill>
                  <a:srgbClr val="002060"/>
                </a:solidFill>
                <a:latin typeface="Times New Roman" panose="02020603050405020304" pitchFamily="18" charset="0"/>
                <a:cs typeface="Times New Roman" panose="02020603050405020304" pitchFamily="18" charset="0"/>
              </a:rPr>
              <a:t>            Classification of Newspaper</a:t>
            </a:r>
          </a:p>
        </p:txBody>
      </p:sp>
      <p:sp>
        <p:nvSpPr>
          <p:cNvPr id="3" name="Content Placeholder 2">
            <a:extLst>
              <a:ext uri="{FF2B5EF4-FFF2-40B4-BE49-F238E27FC236}">
                <a16:creationId xmlns:a16="http://schemas.microsoft.com/office/drawing/2014/main" id="{FD701A0E-5E76-49ED-9E7E-982E67077A7E}"/>
              </a:ext>
            </a:extLst>
          </p:cNvPr>
          <p:cNvSpPr>
            <a:spLocks noGrp="1"/>
          </p:cNvSpPr>
          <p:nvPr>
            <p:ph idx="1"/>
          </p:nvPr>
        </p:nvSpPr>
        <p:spPr>
          <a:xfrm>
            <a:off x="838200" y="1825624"/>
            <a:ext cx="10515600" cy="5032375"/>
          </a:xfrm>
        </p:spPr>
        <p:txBody>
          <a:bodyPr>
            <a:normAutofit/>
          </a:bodyPr>
          <a:lstStyle/>
          <a:p>
            <a:r>
              <a:rPr lang="en-US" sz="2400" dirty="0">
                <a:solidFill>
                  <a:srgbClr val="002060"/>
                </a:solidFill>
                <a:effectLst/>
                <a:latin typeface="Times New Roman" panose="02020603050405020304" pitchFamily="18" charset="0"/>
                <a:ea typeface="Calibri" panose="020F0502020204030204" pitchFamily="34" charset="0"/>
              </a:rPr>
              <a:t>Newspaper usually are classified as morning and evening daily newspapers, Weekly holiday newspaper, Weekly holidays supplements, weekly or rural papers, shopping news and specialized newspaper.</a:t>
            </a:r>
          </a:p>
          <a:p>
            <a:pPr marL="0" indent="0">
              <a:buNone/>
            </a:pPr>
            <a:r>
              <a:rPr lang="en-US" sz="2400" b="1" u="sng"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1.Morning and evening Newspaper</a:t>
            </a:r>
            <a:r>
              <a:rPr lang="en-US" sz="24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Value is not found in the newspaper simply because it happens to be published in the morning or in the evening. One must look into the qualities of publication being considered. The reading audience of the newspaper is of greater importance than the fact that the product advertised is one that will be sold men or to women.</a:t>
            </a:r>
          </a:p>
          <a:p>
            <a:pPr marL="0" indent="0">
              <a:buNone/>
            </a:pPr>
            <a:r>
              <a:rPr lang="en-US" sz="2400" b="1" u="sng"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2.Weekly holiday newspaper:</a:t>
            </a:r>
            <a:r>
              <a:rPr lang="en-US" sz="24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One of the main characteristics of the average weekly holiday newspaper is its bulk. It has special sections with longer articles of specific class interest; the circulation of Sunday newspaper is of greater importance than the fact that the product advertised is one that will be sold unit cost may be lower.</a:t>
            </a:r>
          </a:p>
          <a:p>
            <a:pPr marL="0" indent="0">
              <a:buNone/>
            </a:pPr>
            <a:endParaRPr lang="en-US" sz="24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sz="24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sz="2400" dirty="0">
              <a:solidFill>
                <a:srgbClr val="002060"/>
              </a:solidFill>
            </a:endParaRPr>
          </a:p>
        </p:txBody>
      </p:sp>
    </p:spTree>
    <p:extLst>
      <p:ext uri="{BB962C8B-B14F-4D97-AF65-F5344CB8AC3E}">
        <p14:creationId xmlns:p14="http://schemas.microsoft.com/office/powerpoint/2010/main" val="38603988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E3EF93-9051-405F-BAF3-220940D29E11}"/>
              </a:ext>
            </a:extLst>
          </p:cNvPr>
          <p:cNvSpPr>
            <a:spLocks noGrp="1"/>
          </p:cNvSpPr>
          <p:nvPr>
            <p:ph type="title"/>
          </p:nvPr>
        </p:nvSpPr>
        <p:spPr/>
        <p:txBody>
          <a:bodyPr/>
          <a:lstStyle/>
          <a:p>
            <a:r>
              <a:rPr lang="en-US" dirty="0">
                <a:solidFill>
                  <a:srgbClr val="002060"/>
                </a:solidFill>
                <a:latin typeface="Times New Roman" panose="02020603050405020304" pitchFamily="18" charset="0"/>
                <a:cs typeface="Times New Roman" panose="02020603050405020304" pitchFamily="18" charset="0"/>
              </a:rPr>
              <a:t>            Classification of Newspaper</a:t>
            </a:r>
            <a:endParaRPr lang="en-US" dirty="0"/>
          </a:p>
        </p:txBody>
      </p:sp>
      <p:sp>
        <p:nvSpPr>
          <p:cNvPr id="3" name="Content Placeholder 2">
            <a:extLst>
              <a:ext uri="{FF2B5EF4-FFF2-40B4-BE49-F238E27FC236}">
                <a16:creationId xmlns:a16="http://schemas.microsoft.com/office/drawing/2014/main" id="{E34CA6EA-417B-43A8-8B84-7E38C7E299AA}"/>
              </a:ext>
            </a:extLst>
          </p:cNvPr>
          <p:cNvSpPr>
            <a:spLocks noGrp="1"/>
          </p:cNvSpPr>
          <p:nvPr>
            <p:ph idx="1"/>
          </p:nvPr>
        </p:nvSpPr>
        <p:spPr>
          <a:xfrm>
            <a:off x="838200" y="1825624"/>
            <a:ext cx="10515600" cy="5032375"/>
          </a:xfrm>
        </p:spPr>
        <p:txBody>
          <a:bodyPr>
            <a:normAutofit/>
          </a:bodyPr>
          <a:lstStyle/>
          <a:p>
            <a:r>
              <a:rPr lang="en-US" sz="2400" b="1" u="sng" dirty="0">
                <a:solidFill>
                  <a:srgbClr val="002060"/>
                </a:solidFill>
                <a:effectLst/>
                <a:latin typeface="Times New Roman" panose="02020603050405020304" pitchFamily="18" charset="0"/>
                <a:ea typeface="Calibri" panose="020F0502020204030204" pitchFamily="34" charset="0"/>
              </a:rPr>
              <a:t>3.Weekly holiday supplements:</a:t>
            </a:r>
            <a:r>
              <a:rPr lang="en-US" sz="2400" dirty="0">
                <a:solidFill>
                  <a:srgbClr val="002060"/>
                </a:solidFill>
                <a:effectLst/>
                <a:latin typeface="Times New Roman" panose="02020603050405020304" pitchFamily="18" charset="0"/>
                <a:ea typeface="Calibri" panose="020F0502020204030204" pitchFamily="34" charset="0"/>
              </a:rPr>
              <a:t> Weekly holiday newspaper also has supplements which they publish or distribute as a part of their holiday papers. There are two kinds of holiday supplements. (a) The independent (b) the syndicated magazine.</a:t>
            </a:r>
          </a:p>
          <a:p>
            <a:r>
              <a:rPr lang="en-US" sz="2400" b="1" u="sng" dirty="0">
                <a:solidFill>
                  <a:srgbClr val="002060"/>
                </a:solidFill>
                <a:effectLst/>
                <a:latin typeface="Times New Roman" panose="02020603050405020304" pitchFamily="18" charset="0"/>
                <a:ea typeface="Calibri" panose="020F0502020204030204" pitchFamily="34" charset="0"/>
              </a:rPr>
              <a:t>4.The Weekly Newspaper:</a:t>
            </a:r>
            <a:r>
              <a:rPr lang="en-US" sz="2400" dirty="0">
                <a:solidFill>
                  <a:srgbClr val="002060"/>
                </a:solidFill>
                <a:effectLst/>
                <a:latin typeface="Times New Roman" panose="02020603050405020304" pitchFamily="18" charset="0"/>
                <a:ea typeface="Calibri" panose="020F0502020204030204" pitchFamily="34" charset="0"/>
              </a:rPr>
              <a:t> The weekly newspaper usually serves a small community, and on the average has a circulation of only about 200 copies per issue. Because they serve a local and homogeneous population and cover thoroughly the news concerning the local people and their problems, they usually have a high readership, considerably above that of the average metropolitan daily newspaper.</a:t>
            </a:r>
          </a:p>
          <a:p>
            <a:r>
              <a:rPr lang="en-US" sz="2400" b="1" u="sng"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5.The Shopping news:</a:t>
            </a:r>
            <a:r>
              <a:rPr lang="en-US" sz="24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In some respects, the shopping news is not a true newspaper. As a rule, they carry very little news of the type characteristics of the newspaper and a limited amount of editorial matter. For the most part, they carry only advertising.  They are usually distributed free on a controlled basis, with the publisher determining to whom the paper will be distributed.</a:t>
            </a:r>
            <a:endParaRPr lang="en-US" sz="2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sz="2400" dirty="0">
              <a:solidFill>
                <a:srgbClr val="002060"/>
              </a:solidFill>
            </a:endParaRPr>
          </a:p>
        </p:txBody>
      </p:sp>
    </p:spTree>
    <p:extLst>
      <p:ext uri="{BB962C8B-B14F-4D97-AF65-F5344CB8AC3E}">
        <p14:creationId xmlns:p14="http://schemas.microsoft.com/office/powerpoint/2010/main" val="23464106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51CAD-3734-41A9-B287-877509002145}"/>
              </a:ext>
            </a:extLst>
          </p:cNvPr>
          <p:cNvSpPr>
            <a:spLocks noGrp="1"/>
          </p:cNvSpPr>
          <p:nvPr>
            <p:ph type="title"/>
          </p:nvPr>
        </p:nvSpPr>
        <p:spPr/>
        <p:txBody>
          <a:bodyPr/>
          <a:lstStyle/>
          <a:p>
            <a:r>
              <a:rPr lang="en-US" dirty="0">
                <a:solidFill>
                  <a:srgbClr val="002060"/>
                </a:solidFill>
                <a:latin typeface="Times New Roman" panose="02020603050405020304" pitchFamily="18" charset="0"/>
                <a:cs typeface="Times New Roman" panose="02020603050405020304" pitchFamily="18" charset="0"/>
              </a:rPr>
              <a:t>            Classification of Newspaper</a:t>
            </a:r>
            <a:endParaRPr lang="en-US" dirty="0"/>
          </a:p>
        </p:txBody>
      </p:sp>
      <p:sp>
        <p:nvSpPr>
          <p:cNvPr id="3" name="Content Placeholder 2">
            <a:extLst>
              <a:ext uri="{FF2B5EF4-FFF2-40B4-BE49-F238E27FC236}">
                <a16:creationId xmlns:a16="http://schemas.microsoft.com/office/drawing/2014/main" id="{7A856C25-B6A6-4E98-BC30-F1170C3CFD89}"/>
              </a:ext>
            </a:extLst>
          </p:cNvPr>
          <p:cNvSpPr>
            <a:spLocks noGrp="1"/>
          </p:cNvSpPr>
          <p:nvPr>
            <p:ph idx="1"/>
          </p:nvPr>
        </p:nvSpPr>
        <p:spPr/>
        <p:txBody>
          <a:bodyPr/>
          <a:lstStyle/>
          <a:p>
            <a:r>
              <a:rPr lang="en-US" sz="2400" b="1" u="sng"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Specialized Newspaper</a:t>
            </a:r>
            <a:r>
              <a:rPr lang="en-US" sz="24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Although these papers are either dailies or weeklies, they are usually classified separately because they do have a unique feature for newspapers in their high selectivity in terms of type of audience. They have special groups of people who usually have some close and common bond of interest. For example, some are published for certain religious or racial groups, or in a foreign language.</a:t>
            </a:r>
          </a:p>
          <a:p>
            <a:endParaRPr lang="en-US" sz="24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0779273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89BEAE-9DCE-49A5-99BE-84CEF1F5503E}"/>
              </a:ext>
            </a:extLst>
          </p:cNvPr>
          <p:cNvSpPr>
            <a:spLocks noGrp="1"/>
          </p:cNvSpPr>
          <p:nvPr>
            <p:ph type="title"/>
          </p:nvPr>
        </p:nvSpPr>
        <p:spPr/>
        <p:txBody>
          <a:bodyPr/>
          <a:lstStyle/>
          <a:p>
            <a:r>
              <a:rPr lang="en-US" dirty="0">
                <a:solidFill>
                  <a:srgbClr val="002060"/>
                </a:solidFill>
                <a:latin typeface="Times New Roman" panose="02020603050405020304" pitchFamily="18" charset="0"/>
                <a:cs typeface="Times New Roman" panose="02020603050405020304" pitchFamily="18" charset="0"/>
              </a:rPr>
              <a:t>              Advantages of News Paper</a:t>
            </a:r>
          </a:p>
        </p:txBody>
      </p:sp>
      <p:sp>
        <p:nvSpPr>
          <p:cNvPr id="3" name="Content Placeholder 2">
            <a:extLst>
              <a:ext uri="{FF2B5EF4-FFF2-40B4-BE49-F238E27FC236}">
                <a16:creationId xmlns:a16="http://schemas.microsoft.com/office/drawing/2014/main" id="{B15BED56-DCF6-4987-996F-F8DBD321AA8A}"/>
              </a:ext>
            </a:extLst>
          </p:cNvPr>
          <p:cNvSpPr>
            <a:spLocks noGrp="1"/>
          </p:cNvSpPr>
          <p:nvPr>
            <p:ph idx="1"/>
          </p:nvPr>
        </p:nvSpPr>
        <p:spPr/>
        <p:txBody>
          <a:bodyPr>
            <a:normAutofit/>
          </a:bodyPr>
          <a:lstStyle/>
          <a:p>
            <a:pPr marL="342900" marR="0" lvl="0" indent="-342900" algn="just">
              <a:lnSpc>
                <a:spcPct val="115000"/>
              </a:lnSpc>
              <a:spcBef>
                <a:spcPts val="0"/>
              </a:spcBef>
              <a:spcAft>
                <a:spcPts val="1000"/>
              </a:spcAft>
              <a:buFont typeface="Wingdings" panose="05000000000000000000" pitchFamily="2" charset="2"/>
              <a:buChar char=""/>
            </a:pPr>
            <a:r>
              <a:rPr lang="en-US" sz="2400" b="1"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The advantages of newspapers include:</a:t>
            </a:r>
            <a:endParaRPr lang="en-US" sz="2400" b="1"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1000"/>
              </a:spcAft>
              <a:buFont typeface="+mj-lt"/>
              <a:buAutoNum type="alphaLcPeriod"/>
            </a:pPr>
            <a:r>
              <a:rPr lang="en-US" sz="2400" b="1"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They have geographical sensitivity.</a:t>
            </a:r>
            <a:endParaRPr lang="en-US" sz="2400" b="1"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1000"/>
              </a:spcAft>
              <a:buFont typeface="+mj-lt"/>
              <a:buAutoNum type="alphaLcPeriod"/>
            </a:pPr>
            <a:r>
              <a:rPr lang="en-US" sz="2400" b="1"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They are flexible, and copy can be tied in with latest developments.</a:t>
            </a:r>
            <a:endParaRPr lang="en-US" sz="2400" b="1"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1000"/>
              </a:spcAft>
              <a:buFont typeface="+mj-lt"/>
              <a:buAutoNum type="alphaLcPeriod"/>
            </a:pPr>
            <a:r>
              <a:rPr lang="en-US" sz="2400" b="1"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They are relatively cheap in comparison to other media.</a:t>
            </a:r>
            <a:endParaRPr lang="en-US" sz="2400" b="1"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1000"/>
              </a:spcAft>
              <a:buFont typeface="+mj-lt"/>
              <a:buAutoNum type="alphaLcPeriod"/>
            </a:pPr>
            <a:r>
              <a:rPr lang="en-US" sz="2400" b="1"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They reach all economic classes.</a:t>
            </a:r>
            <a:endParaRPr lang="en-US" sz="2400" b="1"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1000"/>
              </a:spcAft>
              <a:buFont typeface="+mj-lt"/>
              <a:buAutoNum type="alphaLcPeriod"/>
            </a:pPr>
            <a:r>
              <a:rPr lang="en-US" sz="2400" b="1"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They can be tied in with the sales appeals in specific localities.</a:t>
            </a:r>
            <a:endParaRPr lang="en-US" sz="2400" b="1"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4115973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377</TotalTime>
  <Words>1289</Words>
  <Application>Microsoft Office PowerPoint</Application>
  <PresentationFormat>Widescreen</PresentationFormat>
  <Paragraphs>73</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Calibri Light</vt:lpstr>
      <vt:lpstr>Times New Roman</vt:lpstr>
      <vt:lpstr>Wingdings</vt:lpstr>
      <vt:lpstr>Office Theme</vt:lpstr>
      <vt:lpstr>WELCOME EVERYONE</vt:lpstr>
      <vt:lpstr>Advertising Media</vt:lpstr>
      <vt:lpstr>                     SLIDES  TOPIC</vt:lpstr>
      <vt:lpstr>Factors considering selection of advertising media. </vt:lpstr>
      <vt:lpstr>                      News Paper</vt:lpstr>
      <vt:lpstr>            Classification of Newspaper</vt:lpstr>
      <vt:lpstr>            Classification of Newspaper</vt:lpstr>
      <vt:lpstr>            Classification of Newspaper</vt:lpstr>
      <vt:lpstr>              Advantages of News Paper</vt:lpstr>
      <vt:lpstr>            Advantages of News Paper</vt:lpstr>
      <vt:lpstr>                           Magazine</vt:lpstr>
      <vt:lpstr>             Classification of Magazine</vt:lpstr>
      <vt:lpstr>             Classification of Magazine</vt:lpstr>
      <vt:lpstr>               Advantages of Magazine</vt:lpstr>
      <vt:lpstr>  Advantages &amp; Disadvantages of    Magazine</vt:lpstr>
      <vt:lpstr>          Disadvantages of Magazine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EVERYONE</dc:title>
  <dc:creator>Asus</dc:creator>
  <cp:lastModifiedBy>Asus</cp:lastModifiedBy>
  <cp:revision>56</cp:revision>
  <dcterms:created xsi:type="dcterms:W3CDTF">2020-10-07T03:50:30Z</dcterms:created>
  <dcterms:modified xsi:type="dcterms:W3CDTF">2021-02-04T11:29:37Z</dcterms:modified>
</cp:coreProperties>
</file>