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59" r:id="rId6"/>
    <p:sldId id="260" r:id="rId7"/>
    <p:sldId id="266"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3EFBB02-4860-4A64-BF2F-622F1CCD2AE6}" type="datetimeFigureOut">
              <a:rPr lang="en-US" smtClean="0"/>
              <a:pPr/>
              <a:t>7/8/2019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E7A47D72-F465-4889-822A-8031121F051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EFBB02-4860-4A64-BF2F-622F1CCD2AE6}"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47D72-F465-4889-822A-8031121F051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3EFBB02-4860-4A64-BF2F-622F1CCD2AE6}" type="datetimeFigureOut">
              <a:rPr lang="en-US" smtClean="0"/>
              <a:pPr/>
              <a:t>7/8/2019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7A47D72-F465-4889-822A-8031121F051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3EFBB02-4860-4A64-BF2F-622F1CCD2AE6}"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7A47D72-F465-4889-822A-8031121F051D}"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3EFBB02-4860-4A64-BF2F-622F1CCD2AE6}" type="datetimeFigureOut">
              <a:rPr lang="en-US" smtClean="0"/>
              <a:pPr/>
              <a:t>7/8/2019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7A47D72-F465-4889-822A-8031121F051D}"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43EFBB02-4860-4A64-BF2F-622F1CCD2AE6}" type="datetimeFigureOut">
              <a:rPr lang="en-US" smtClean="0"/>
              <a:pPr/>
              <a:t>7/8/2019</a:t>
            </a:fld>
            <a:endParaRPr lang="en-US"/>
          </a:p>
        </p:txBody>
      </p:sp>
      <p:sp>
        <p:nvSpPr>
          <p:cNvPr id="10" name="Slide Number Placeholder 9"/>
          <p:cNvSpPr>
            <a:spLocks noGrp="1"/>
          </p:cNvSpPr>
          <p:nvPr>
            <p:ph type="sldNum" sz="quarter" idx="16"/>
          </p:nvPr>
        </p:nvSpPr>
        <p:spPr/>
        <p:txBody>
          <a:bodyPr rtlCol="0"/>
          <a:lstStyle/>
          <a:p>
            <a:fld id="{E7A47D72-F465-4889-822A-8031121F051D}"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43EFBB02-4860-4A64-BF2F-622F1CCD2AE6}" type="datetimeFigureOut">
              <a:rPr lang="en-US" smtClean="0"/>
              <a:pPr/>
              <a:t>7/8/2019</a:t>
            </a:fld>
            <a:endParaRPr lang="en-US"/>
          </a:p>
        </p:txBody>
      </p:sp>
      <p:sp>
        <p:nvSpPr>
          <p:cNvPr id="12" name="Slide Number Placeholder 11"/>
          <p:cNvSpPr>
            <a:spLocks noGrp="1"/>
          </p:cNvSpPr>
          <p:nvPr>
            <p:ph type="sldNum" sz="quarter" idx="16"/>
          </p:nvPr>
        </p:nvSpPr>
        <p:spPr/>
        <p:txBody>
          <a:bodyPr rtlCol="0"/>
          <a:lstStyle/>
          <a:p>
            <a:fld id="{E7A47D72-F465-4889-822A-8031121F051D}"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3EFBB02-4860-4A64-BF2F-622F1CCD2AE6}" type="datetimeFigureOut">
              <a:rPr lang="en-US" smtClean="0"/>
              <a:pPr/>
              <a:t>7/8/2019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7A47D72-F465-4889-822A-8031121F051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EFBB02-4860-4A64-BF2F-622F1CCD2AE6}" type="datetimeFigureOut">
              <a:rPr lang="en-US" smtClean="0"/>
              <a:pPr/>
              <a:t>7/8/2019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7A47D72-F465-4889-822A-8031121F051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3EFBB02-4860-4A64-BF2F-622F1CCD2AE6}"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7A47D72-F465-4889-822A-8031121F051D}"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3EFBB02-4860-4A64-BF2F-622F1CCD2AE6}" type="datetimeFigureOut">
              <a:rPr lang="en-US" smtClean="0"/>
              <a:pPr/>
              <a:t>7/8/2019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7A47D72-F465-4889-822A-8031121F051D}"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3EFBB02-4860-4A64-BF2F-622F1CCD2AE6}" type="datetimeFigureOut">
              <a:rPr lang="en-US" smtClean="0"/>
              <a:pPr/>
              <a:t>7/8/2019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7A47D72-F465-4889-822A-8031121F051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Welcome to the class</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Business Communication</a:t>
            </a:r>
          </a:p>
          <a:p>
            <a:r>
              <a:rPr lang="en-US" dirty="0" smtClean="0"/>
              <a:t>Course THM 122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a:t>
            </a:r>
            <a:r>
              <a:rPr lang="en-US" smtClean="0"/>
              <a:t>Effective Communication</a:t>
            </a:r>
            <a:endParaRPr lang="en-US"/>
          </a:p>
        </p:txBody>
      </p:sp>
      <p:sp>
        <p:nvSpPr>
          <p:cNvPr id="3" name="Content Placeholder 2"/>
          <p:cNvSpPr>
            <a:spLocks noGrp="1"/>
          </p:cNvSpPr>
          <p:nvPr>
            <p:ph sz="quarter" idx="1"/>
          </p:nvPr>
        </p:nvSpPr>
        <p:spPr/>
        <p:txBody>
          <a:bodyPr/>
          <a:lstStyle/>
          <a:p>
            <a:r>
              <a:rPr lang="en-US" sz="2000" b="1" dirty="0" smtClean="0">
                <a:latin typeface="Times New Roman" pitchFamily="18" charset="0"/>
                <a:cs typeface="Times New Roman" pitchFamily="18" charset="0"/>
              </a:rPr>
              <a:t>Effective communication</a:t>
            </a:r>
            <a:r>
              <a:rPr lang="en-US" sz="2000" dirty="0" smtClean="0">
                <a:latin typeface="Times New Roman" pitchFamily="18" charset="0"/>
                <a:cs typeface="Times New Roman" pitchFamily="18" charset="0"/>
              </a:rPr>
              <a:t> is not merely about exchanging information between you and your audience. It is about making what you want to say, what you actually say and what your audience interprets. The benefits are showing in the figure below:</a:t>
            </a:r>
            <a:endParaRPr lang="en-US" dirty="0"/>
          </a:p>
        </p:txBody>
      </p:sp>
      <p:pic>
        <p:nvPicPr>
          <p:cNvPr id="4" name="Picture 3" descr="main-qimg-5acc1bd6b8b9626833ae86b0e369c2ef.png"/>
          <p:cNvPicPr>
            <a:picLocks noChangeAspect="1"/>
          </p:cNvPicPr>
          <p:nvPr/>
        </p:nvPicPr>
        <p:blipFill>
          <a:blip r:embed="rId2"/>
          <a:stretch>
            <a:fillRect/>
          </a:stretch>
        </p:blipFill>
        <p:spPr>
          <a:xfrm>
            <a:off x="762000" y="2819400"/>
            <a:ext cx="7772400" cy="382524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the Session</a:t>
            </a:r>
            <a:endParaRPr lang="en-US" dirty="0"/>
          </a:p>
        </p:txBody>
      </p:sp>
      <p:sp>
        <p:nvSpPr>
          <p:cNvPr id="3" name="Content Placeholder 2"/>
          <p:cNvSpPr>
            <a:spLocks noGrp="1"/>
          </p:cNvSpPr>
          <p:nvPr>
            <p:ph sz="quarter" idx="1"/>
          </p:nvPr>
        </p:nvSpPr>
        <p:spPr/>
        <p:txBody>
          <a:bodyPr>
            <a:normAutofit/>
          </a:bodyPr>
          <a:lstStyle/>
          <a:p>
            <a:pPr>
              <a:buNone/>
            </a:pPr>
            <a:r>
              <a:rPr lang="en-US" sz="6000" dirty="0" smtClean="0">
                <a:latin typeface="Times New Roman" pitchFamily="18" charset="0"/>
                <a:cs typeface="Times New Roman" pitchFamily="18" charset="0"/>
              </a:rPr>
              <a:t>             </a:t>
            </a:r>
          </a:p>
          <a:p>
            <a:pPr>
              <a:buNone/>
            </a:pPr>
            <a:r>
              <a:rPr lang="en-US" sz="6000" dirty="0" smtClean="0">
                <a:latin typeface="Times New Roman" pitchFamily="18" charset="0"/>
                <a:cs typeface="Times New Roman" pitchFamily="18" charset="0"/>
              </a:rPr>
              <a:t>            </a:t>
            </a:r>
            <a:r>
              <a:rPr lang="en-US" sz="6000" dirty="0" err="1" smtClean="0">
                <a:latin typeface="Times New Roman" pitchFamily="18" charset="0"/>
                <a:cs typeface="Times New Roman" pitchFamily="18" charset="0"/>
              </a:rPr>
              <a:t>Adio`s</a:t>
            </a:r>
            <a:endParaRPr lang="en-US" sz="6000" dirty="0">
              <a:latin typeface="Times New Roman" pitchFamily="18" charset="0"/>
              <a:cs typeface="Times New Roman" pitchFamily="18" charset="0"/>
            </a:endParaRPr>
          </a:p>
        </p:txBody>
      </p:sp>
      <p:pic>
        <p:nvPicPr>
          <p:cNvPr id="4" name="Picture 3" descr="images.jpg"/>
          <p:cNvPicPr>
            <a:picLocks noChangeAspect="1"/>
          </p:cNvPicPr>
          <p:nvPr/>
        </p:nvPicPr>
        <p:blipFill>
          <a:blip r:embed="rId2"/>
          <a:stretch>
            <a:fillRect/>
          </a:stretch>
        </p:blipFill>
        <p:spPr>
          <a:xfrm>
            <a:off x="914400" y="3810000"/>
            <a:ext cx="6705600" cy="25146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Content</a:t>
            </a:r>
            <a:endParaRPr lang="en-US" dirty="0"/>
          </a:p>
        </p:txBody>
      </p:sp>
      <p:sp>
        <p:nvSpPr>
          <p:cNvPr id="3" name="Content Placeholder 2"/>
          <p:cNvSpPr>
            <a:spLocks noGrp="1"/>
          </p:cNvSpPr>
          <p:nvPr>
            <p:ph sz="quarter" idx="1"/>
          </p:nvPr>
        </p:nvSpPr>
        <p:spPr/>
        <p:txBody>
          <a:bodyPr>
            <a:normAutofit/>
          </a:bodyPr>
          <a:lstStyle/>
          <a:p>
            <a:pPr marL="514350" indent="-514350">
              <a:buAutoNum type="arabicPeriod"/>
            </a:pPr>
            <a:r>
              <a:rPr lang="en-US" sz="2800" dirty="0" smtClean="0">
                <a:latin typeface="Times New Roman" pitchFamily="18" charset="0"/>
                <a:cs typeface="Times New Roman" pitchFamily="18" charset="0"/>
              </a:rPr>
              <a:t>Meaning of Business Communication</a:t>
            </a:r>
          </a:p>
          <a:p>
            <a:pPr marL="514350" indent="-514350">
              <a:buAutoNum type="arabicPeriod"/>
            </a:pPr>
            <a:r>
              <a:rPr lang="en-US" sz="2800" dirty="0" smtClean="0">
                <a:latin typeface="Times New Roman" pitchFamily="18" charset="0"/>
                <a:cs typeface="Times New Roman" pitchFamily="18" charset="0"/>
              </a:rPr>
              <a:t>Meaning of Social Communication</a:t>
            </a:r>
          </a:p>
          <a:p>
            <a:pPr marL="514350" indent="-514350">
              <a:buAutoNum type="arabicPeriod"/>
            </a:pPr>
            <a:r>
              <a:rPr lang="en-US" sz="2800" dirty="0" smtClean="0">
                <a:latin typeface="Times New Roman" pitchFamily="18" charset="0"/>
                <a:cs typeface="Times New Roman" pitchFamily="18" charset="0"/>
              </a:rPr>
              <a:t>Importance of Business Communication</a:t>
            </a:r>
          </a:p>
          <a:p>
            <a:pPr marL="514350" indent="-514350">
              <a:buAutoNum type="arabicPeriod"/>
            </a:pPr>
            <a:r>
              <a:rPr lang="en-US" sz="2800" dirty="0" smtClean="0">
                <a:latin typeface="Times New Roman" pitchFamily="18" charset="0"/>
                <a:cs typeface="Times New Roman" pitchFamily="18" charset="0"/>
              </a:rPr>
              <a:t>Social and Business Communication</a:t>
            </a:r>
          </a:p>
          <a:p>
            <a:pPr marL="514350" indent="-514350">
              <a:buAutoNum type="arabicPeriod"/>
            </a:pPr>
            <a:r>
              <a:rPr lang="en-US" sz="2800" dirty="0" smtClean="0">
                <a:latin typeface="Times New Roman" pitchFamily="18" charset="0"/>
                <a:cs typeface="Times New Roman" pitchFamily="18" charset="0"/>
              </a:rPr>
              <a:t>Features of Business Communication</a:t>
            </a:r>
          </a:p>
          <a:p>
            <a:pPr marL="514350" indent="-514350">
              <a:buAutoNum type="arabicPeriod"/>
            </a:pPr>
            <a:r>
              <a:rPr lang="en-US" sz="2800" dirty="0" smtClean="0">
                <a:latin typeface="Times New Roman" pitchFamily="18" charset="0"/>
                <a:cs typeface="Times New Roman" pitchFamily="18" charset="0"/>
              </a:rPr>
              <a:t>Effective Communication</a:t>
            </a:r>
            <a:endParaRPr lang="en-US"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Meaning of Business Communication</a:t>
            </a:r>
            <a:endParaRPr lang="en-US" sz="4000" dirty="0"/>
          </a:p>
        </p:txBody>
      </p:sp>
      <p:sp>
        <p:nvSpPr>
          <p:cNvPr id="3" name="Content Placeholder 2"/>
          <p:cNvSpPr>
            <a:spLocks noGrp="1"/>
          </p:cNvSpPr>
          <p:nvPr>
            <p:ph sz="quarter" idx="1"/>
          </p:nvPr>
        </p:nvSpPr>
        <p:spPr/>
        <p:txBody>
          <a:bodyPr>
            <a:normAutofit/>
          </a:bodyPr>
          <a:lstStyle/>
          <a:p>
            <a:r>
              <a:rPr lang="en-US" sz="2400" dirty="0" smtClean="0">
                <a:latin typeface="Times New Roman" pitchFamily="18" charset="0"/>
                <a:cs typeface="Times New Roman" pitchFamily="18" charset="0"/>
              </a:rPr>
              <a:t>The sharing of information between people within an enterprise that is performed for the commercial benefit of the organization. In addition, business communication can also refer to how a company shares information to promote its product or services to potential consumers</a:t>
            </a:r>
            <a:r>
              <a:rPr lang="en-US" dirty="0" smtClean="0"/>
              <a:t>.</a:t>
            </a:r>
            <a:br>
              <a:rPr lang="en-US" dirty="0" smtClean="0"/>
            </a:br>
            <a:r>
              <a:rPr lang="en-US" dirty="0" smtClean="0"/>
              <a:t/>
            </a:r>
            <a:br>
              <a:rPr lang="en-US" dirty="0" smtClean="0"/>
            </a:br>
            <a:endParaRPr lang="en-US" dirty="0"/>
          </a:p>
        </p:txBody>
      </p:sp>
      <p:pic>
        <p:nvPicPr>
          <p:cNvPr id="4" name="Picture 3" descr="download (1).jfif"/>
          <p:cNvPicPr>
            <a:picLocks noChangeAspect="1"/>
          </p:cNvPicPr>
          <p:nvPr/>
        </p:nvPicPr>
        <p:blipFill>
          <a:blip r:embed="rId2"/>
          <a:stretch>
            <a:fillRect/>
          </a:stretch>
        </p:blipFill>
        <p:spPr>
          <a:xfrm>
            <a:off x="990600" y="3521143"/>
            <a:ext cx="7086600" cy="333685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 of social Communication</a:t>
            </a:r>
            <a:endParaRPr lang="en-US" dirty="0"/>
          </a:p>
        </p:txBody>
      </p:sp>
      <p:sp>
        <p:nvSpPr>
          <p:cNvPr id="3" name="Content Placeholder 2"/>
          <p:cNvSpPr>
            <a:spLocks noGrp="1"/>
          </p:cNvSpPr>
          <p:nvPr>
            <p:ph sz="quarter" idx="1"/>
          </p:nvPr>
        </p:nvSpPr>
        <p:spPr/>
        <p:txBody>
          <a:bodyPr/>
          <a:lstStyle/>
          <a:p>
            <a:r>
              <a:rPr lang="en-US" sz="2400" dirty="0" smtClean="0">
                <a:latin typeface="Times New Roman" pitchFamily="18" charset="0"/>
                <a:cs typeface="Times New Roman" pitchFamily="18" charset="0"/>
              </a:rPr>
              <a:t>Social communication refers to language that is used in social situations</a:t>
            </a:r>
            <a:r>
              <a:rPr lang="en-US" dirty="0" smtClean="0"/>
              <a:t>.[</a:t>
            </a:r>
            <a:r>
              <a:rPr lang="en-US" sz="2000" b="1" dirty="0" smtClean="0">
                <a:latin typeface="Times New Roman" pitchFamily="18" charset="0"/>
                <a:cs typeface="Times New Roman" pitchFamily="18" charset="0"/>
              </a:rPr>
              <a:t>The American Speech </a:t>
            </a:r>
            <a:r>
              <a:rPr lang="en-US" sz="2000" b="1" dirty="0" smtClean="0"/>
              <a:t>–</a:t>
            </a:r>
            <a:r>
              <a:rPr lang="en-US" sz="2000" b="1" dirty="0" smtClean="0">
                <a:latin typeface="Times New Roman" pitchFamily="18" charset="0"/>
                <a:cs typeface="Times New Roman" pitchFamily="18" charset="0"/>
              </a:rPr>
              <a:t>Language –Hearing Association]</a:t>
            </a:r>
          </a:p>
          <a:p>
            <a:r>
              <a:rPr lang="en-US" sz="2000" dirty="0" smtClean="0">
                <a:latin typeface="Times New Roman" pitchFamily="18" charset="0"/>
                <a:cs typeface="Times New Roman" pitchFamily="18" charset="0"/>
              </a:rPr>
              <a:t>According to Michael D. Brown </a:t>
            </a:r>
            <a:r>
              <a:rPr lang="en-US" sz="2000" i="1" dirty="0" smtClean="0">
                <a:latin typeface="Times New Roman" pitchFamily="18" charset="0"/>
                <a:cs typeface="Times New Roman" pitchFamily="18" charset="0"/>
              </a:rPr>
              <a:t>The importance of social communication in a workplace can be measured to the importance of communication in a relationship. Without it an emotional decay in interaction becomes unavoidable. Basically, you need social communication to spruce the spirit of comradeship in the office. Without this refreshing flavor of social communication, the competition gets too direct between your employees and antagonistically spills into Counter-productivity.”</a:t>
            </a: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endParaRPr lang="en-US" sz="2000" b="1" dirty="0">
              <a:latin typeface="Times New Roman" pitchFamily="18" charset="0"/>
              <a:cs typeface="Times New Roman" pitchFamily="18" charset="0"/>
            </a:endParaRPr>
          </a:p>
        </p:txBody>
      </p:sp>
      <p:pic>
        <p:nvPicPr>
          <p:cNvPr id="4" name="Picture 3" descr="download (2).jfif"/>
          <p:cNvPicPr>
            <a:picLocks noChangeAspect="1"/>
          </p:cNvPicPr>
          <p:nvPr/>
        </p:nvPicPr>
        <p:blipFill>
          <a:blip r:embed="rId2"/>
          <a:stretch>
            <a:fillRect/>
          </a:stretch>
        </p:blipFill>
        <p:spPr>
          <a:xfrm>
            <a:off x="4038600" y="4876800"/>
            <a:ext cx="5105400" cy="196325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Business Communication</a:t>
            </a:r>
            <a:endParaRPr lang="en-US" dirty="0"/>
          </a:p>
        </p:txBody>
      </p:sp>
      <p:sp>
        <p:nvSpPr>
          <p:cNvPr id="3" name="Content Placeholder 2"/>
          <p:cNvSpPr>
            <a:spLocks noGrp="1"/>
          </p:cNvSpPr>
          <p:nvPr>
            <p:ph sz="quarter" idx="1"/>
          </p:nvPr>
        </p:nvSpPr>
        <p:spPr/>
        <p:txBody>
          <a:bodyPr>
            <a:normAutofit fontScale="92500" lnSpcReduction="20000"/>
          </a:bodyPr>
          <a:lstStyle/>
          <a:p>
            <a:pPr>
              <a:buNone/>
            </a:pPr>
            <a:r>
              <a:rPr lang="en-US" sz="2000" dirty="0" smtClean="0"/>
              <a:t>     </a:t>
            </a:r>
            <a:r>
              <a:rPr lang="en-US" sz="2000" dirty="0" smtClean="0">
                <a:latin typeface="Times New Roman" pitchFamily="18" charset="0"/>
                <a:cs typeface="Times New Roman" pitchFamily="18" charset="0"/>
              </a:rPr>
              <a:t>The importance of business communication in modern-day scenarios must not be underestimated by any means, since this is the life blood of any company. Embracing new technology for this purpose is also essential, and all successful companies know this. Some importance of business communication is pointed out in below:</a:t>
            </a:r>
          </a:p>
          <a:p>
            <a:pPr marL="457200" indent="-457200">
              <a:buAutoNum type="arabicPeriod"/>
            </a:pPr>
            <a:r>
              <a:rPr lang="en-US" sz="2000" dirty="0" smtClean="0">
                <a:latin typeface="Times New Roman" pitchFamily="18" charset="0"/>
                <a:cs typeface="Times New Roman" pitchFamily="18" charset="0"/>
              </a:rPr>
              <a:t>Achievement of goal</a:t>
            </a:r>
          </a:p>
          <a:p>
            <a:pPr marL="457200" indent="-457200">
              <a:buAutoNum type="arabicPeriod"/>
            </a:pPr>
            <a:r>
              <a:rPr lang="en-US" sz="2000" dirty="0" smtClean="0">
                <a:latin typeface="Times New Roman" pitchFamily="18" charset="0"/>
                <a:cs typeface="Times New Roman" pitchFamily="18" charset="0"/>
              </a:rPr>
              <a:t>Preparation of plan</a:t>
            </a:r>
          </a:p>
          <a:p>
            <a:pPr marL="457200" indent="-457200">
              <a:buAutoNum type="arabicPeriod"/>
            </a:pPr>
            <a:r>
              <a:rPr lang="en-US" sz="2000" dirty="0" smtClean="0">
                <a:latin typeface="Times New Roman" pitchFamily="18" charset="0"/>
                <a:cs typeface="Times New Roman" pitchFamily="18" charset="0"/>
              </a:rPr>
              <a:t>Execution of plan</a:t>
            </a:r>
          </a:p>
          <a:p>
            <a:pPr marL="457200" indent="-457200">
              <a:buAutoNum type="arabicPeriod"/>
            </a:pPr>
            <a:r>
              <a:rPr lang="en-US" sz="2000" dirty="0" smtClean="0">
                <a:latin typeface="Times New Roman" pitchFamily="18" charset="0"/>
                <a:cs typeface="Times New Roman" pitchFamily="18" charset="0"/>
              </a:rPr>
              <a:t>Making decision</a:t>
            </a:r>
          </a:p>
          <a:p>
            <a:pPr marL="457200" indent="-457200">
              <a:buAutoNum type="arabicPeriod"/>
            </a:pPr>
            <a:r>
              <a:rPr lang="en-US" sz="2000" dirty="0" smtClean="0">
                <a:latin typeface="Times New Roman" pitchFamily="18" charset="0"/>
                <a:cs typeface="Times New Roman" pitchFamily="18" charset="0"/>
              </a:rPr>
              <a:t>Exchange of news and views</a:t>
            </a:r>
          </a:p>
          <a:p>
            <a:pPr marL="457200" indent="-457200">
              <a:buAutoNum type="arabicPeriod"/>
            </a:pPr>
            <a:r>
              <a:rPr lang="en-US" sz="2000" dirty="0" smtClean="0">
                <a:latin typeface="Times New Roman" pitchFamily="18" charset="0"/>
                <a:cs typeface="Times New Roman" pitchFamily="18" charset="0"/>
              </a:rPr>
              <a:t>Promotion  of employee efficiency</a:t>
            </a:r>
          </a:p>
          <a:p>
            <a:pPr marL="457200" indent="-457200">
              <a:buAutoNum type="arabicPeriod"/>
            </a:pPr>
            <a:r>
              <a:rPr lang="en-US" sz="2000" dirty="0" smtClean="0">
                <a:latin typeface="Times New Roman" pitchFamily="18" charset="0"/>
                <a:cs typeface="Times New Roman" pitchFamily="18" charset="0"/>
              </a:rPr>
              <a:t>Maintenance of link between central and branch office</a:t>
            </a:r>
          </a:p>
          <a:p>
            <a:pPr marL="457200" indent="-457200">
              <a:buAutoNum type="arabicPeriod"/>
            </a:pPr>
            <a:r>
              <a:rPr lang="en-US" sz="2000" dirty="0" smtClean="0">
                <a:latin typeface="Times New Roman" pitchFamily="18" charset="0"/>
                <a:cs typeface="Times New Roman" pitchFamily="18" charset="0"/>
              </a:rPr>
              <a:t>Providing jib satisfaction</a:t>
            </a:r>
          </a:p>
          <a:p>
            <a:pPr marL="457200" indent="-457200">
              <a:buAutoNum type="arabicPeriod"/>
            </a:pPr>
            <a:r>
              <a:rPr lang="en-US" sz="2000" dirty="0" smtClean="0">
                <a:latin typeface="Times New Roman" pitchFamily="18" charset="0"/>
                <a:cs typeface="Times New Roman" pitchFamily="18" charset="0"/>
              </a:rPr>
              <a:t>Market research</a:t>
            </a:r>
          </a:p>
          <a:p>
            <a:pPr marL="457200" indent="-457200">
              <a:buAutoNum type="arabicPeriod"/>
            </a:pPr>
            <a:r>
              <a:rPr lang="en-US" sz="2000" dirty="0" smtClean="0">
                <a:latin typeface="Times New Roman" pitchFamily="18" charset="0"/>
                <a:cs typeface="Times New Roman" pitchFamily="18" charset="0"/>
              </a:rPr>
              <a:t>Elimination of rumors</a:t>
            </a:r>
          </a:p>
          <a:p>
            <a:pPr marL="457200" indent="-457200">
              <a:buNone/>
            </a:pPr>
            <a:endParaRPr lang="en-US"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Characteristics of Business Communication</a:t>
            </a:r>
            <a:endParaRPr lang="en-US" dirty="0"/>
          </a:p>
        </p:txBody>
      </p:sp>
      <p:pic>
        <p:nvPicPr>
          <p:cNvPr id="6" name="Content Placeholder 5" descr="BBA-2nd-Semester-Characteristics-of-Business-Communication-Notes.png"/>
          <p:cNvPicPr>
            <a:picLocks noGrp="1" noChangeAspect="1"/>
          </p:cNvPicPr>
          <p:nvPr>
            <p:ph sz="quarter" idx="1"/>
          </p:nvPr>
        </p:nvPicPr>
        <p:blipFill>
          <a:blip r:embed="rId2"/>
          <a:stretch>
            <a:fillRect/>
          </a:stretch>
        </p:blipFill>
        <p:spPr>
          <a:xfrm>
            <a:off x="1066800" y="1524000"/>
            <a:ext cx="6705600" cy="48768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Characteristics of Business Communication</a:t>
            </a:r>
            <a:endParaRPr lang="en-US" dirty="0"/>
          </a:p>
        </p:txBody>
      </p:sp>
      <p:sp>
        <p:nvSpPr>
          <p:cNvPr id="3" name="Content Placeholder 2"/>
          <p:cNvSpPr>
            <a:spLocks noGrp="1"/>
          </p:cNvSpPr>
          <p:nvPr>
            <p:ph sz="quarter" idx="1"/>
          </p:nvPr>
        </p:nvSpPr>
        <p:spPr>
          <a:xfrm>
            <a:off x="612648" y="1600200"/>
            <a:ext cx="8153400" cy="5029200"/>
          </a:xfrm>
        </p:spPr>
        <p:txBody>
          <a:bodyPr>
            <a:normAutofit lnSpcReduction="10000"/>
          </a:bodyPr>
          <a:lstStyle/>
          <a:p>
            <a:r>
              <a:rPr lang="en-US" sz="1800" b="1" i="1" dirty="0" smtClean="0">
                <a:latin typeface="Times New Roman" pitchFamily="18" charset="0"/>
                <a:cs typeface="Times New Roman" pitchFamily="18" charset="0"/>
              </a:rPr>
              <a:t>Business Communication Characteristic </a:t>
            </a:r>
            <a:r>
              <a:rPr lang="en-US" sz="1800" dirty="0" smtClean="0">
                <a:latin typeface="Times New Roman" pitchFamily="18" charset="0"/>
                <a:cs typeface="Times New Roman" pitchFamily="18" charset="0"/>
              </a:rPr>
              <a:t>is a specialized form of communication. It basically deals with business related affairs. Business people pass most of their time by directing the workers, prescribing methods and procedures, formulating business policies, selling and obtaining goods and services, reporting to different parties and maintaining liaison with concerned parties. In performing all these activities business executives adopt different form of communication that is totally different from general communication. The main features that have given </a:t>
            </a:r>
            <a:r>
              <a:rPr lang="en-US" sz="1800" b="1" i="1" dirty="0" smtClean="0">
                <a:latin typeface="Times New Roman" pitchFamily="18" charset="0"/>
                <a:cs typeface="Times New Roman" pitchFamily="18" charset="0"/>
              </a:rPr>
              <a:t>business </a:t>
            </a:r>
            <a:r>
              <a:rPr lang="en-US" sz="1800" b="1" i="1" dirty="0" smtClean="0">
                <a:latin typeface="Times New Roman" pitchFamily="18" charset="0"/>
                <a:cs typeface="Times New Roman" pitchFamily="18" charset="0"/>
              </a:rPr>
              <a:t>communication</a:t>
            </a:r>
            <a:r>
              <a:rPr lang="en-US" sz="1800" dirty="0" smtClean="0">
                <a:latin typeface="Times New Roman" pitchFamily="18" charset="0"/>
                <a:cs typeface="Times New Roman" pitchFamily="18" charset="0"/>
              </a:rPr>
              <a:t> a distinct identity are mentioned as below</a:t>
            </a:r>
            <a:r>
              <a:rPr lang="en-US" sz="1800" dirty="0" smtClean="0">
                <a:latin typeface="Times New Roman" pitchFamily="18" charset="0"/>
                <a:cs typeface="Times New Roman" pitchFamily="18" charset="0"/>
              </a:rPr>
              <a:t>:</a:t>
            </a:r>
          </a:p>
          <a:p>
            <a:r>
              <a:rPr lang="en-US" sz="1800" dirty="0" smtClean="0">
                <a:latin typeface="Times New Roman" pitchFamily="18" charset="0"/>
                <a:cs typeface="Times New Roman" pitchFamily="18" charset="0"/>
              </a:rPr>
              <a:t> Specialized branch of communication       </a:t>
            </a:r>
          </a:p>
          <a:p>
            <a:r>
              <a:rPr lang="en-US" sz="1800" dirty="0" smtClean="0">
                <a:latin typeface="Times New Roman" pitchFamily="18" charset="0"/>
                <a:cs typeface="Times New Roman" pitchFamily="18" charset="0"/>
              </a:rPr>
              <a:t>Formal elements</a:t>
            </a:r>
          </a:p>
          <a:p>
            <a:r>
              <a:rPr lang="en-US" sz="1800" dirty="0" smtClean="0">
                <a:latin typeface="Times New Roman" pitchFamily="18" charset="0"/>
                <a:cs typeface="Times New Roman" pitchFamily="18" charset="0"/>
              </a:rPr>
              <a:t>Practical information</a:t>
            </a:r>
          </a:p>
          <a:p>
            <a:r>
              <a:rPr lang="en-US" sz="1800" dirty="0" smtClean="0">
                <a:latin typeface="Times New Roman" pitchFamily="18" charset="0"/>
                <a:cs typeface="Times New Roman" pitchFamily="18" charset="0"/>
              </a:rPr>
              <a:t>Clear and condensed information</a:t>
            </a:r>
          </a:p>
          <a:p>
            <a:r>
              <a:rPr lang="en-US" sz="1800" dirty="0" smtClean="0">
                <a:latin typeface="Times New Roman" pitchFamily="18" charset="0"/>
                <a:cs typeface="Times New Roman" pitchFamily="18" charset="0"/>
              </a:rPr>
              <a:t>Formality</a:t>
            </a:r>
          </a:p>
          <a:p>
            <a:r>
              <a:rPr lang="en-US" sz="1800" dirty="0" smtClean="0">
                <a:latin typeface="Times New Roman" pitchFamily="18" charset="0"/>
                <a:cs typeface="Times New Roman" pitchFamily="18" charset="0"/>
              </a:rPr>
              <a:t>The use of language and style</a:t>
            </a:r>
          </a:p>
          <a:p>
            <a:r>
              <a:rPr lang="en-US" sz="1800" dirty="0" smtClean="0">
                <a:latin typeface="Times New Roman" pitchFamily="18" charset="0"/>
                <a:cs typeface="Times New Roman" pitchFamily="18" charset="0"/>
              </a:rPr>
              <a:t>Goals of business communication</a:t>
            </a:r>
          </a:p>
          <a:p>
            <a:r>
              <a:rPr lang="en-US" sz="1800" dirty="0" smtClean="0">
                <a:latin typeface="Times New Roman" pitchFamily="18" charset="0"/>
                <a:cs typeface="Times New Roman" pitchFamily="18" charset="0"/>
              </a:rPr>
              <a:t>Importance of feedback.</a:t>
            </a:r>
          </a:p>
          <a:p>
            <a:endParaRPr lang="en-US" sz="1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 effect on Business</a:t>
            </a:r>
            <a:endParaRPr lang="en-US" dirty="0"/>
          </a:p>
        </p:txBody>
      </p:sp>
      <p:pic>
        <p:nvPicPr>
          <p:cNvPr id="4" name="Content Placeholder 3" descr="how-social-media-affect-business-communication-2-638.jpg"/>
          <p:cNvPicPr>
            <a:picLocks noGrp="1" noChangeAspect="1"/>
          </p:cNvPicPr>
          <p:nvPr>
            <p:ph sz="quarter" idx="1"/>
          </p:nvPr>
        </p:nvPicPr>
        <p:blipFill>
          <a:blip r:embed="rId2"/>
          <a:stretch>
            <a:fillRect/>
          </a:stretch>
        </p:blipFill>
        <p:spPr>
          <a:xfrm>
            <a:off x="0" y="1524000"/>
            <a:ext cx="9144000" cy="49530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Business should worry about social media</a:t>
            </a:r>
            <a:endParaRPr lang="en-US" dirty="0"/>
          </a:p>
        </p:txBody>
      </p:sp>
      <p:pic>
        <p:nvPicPr>
          <p:cNvPr id="4" name="Content Placeholder 3" descr="how-social-media-affect-business-communication-7-638.jpg"/>
          <p:cNvPicPr>
            <a:picLocks noGrp="1" noChangeAspect="1"/>
          </p:cNvPicPr>
          <p:nvPr>
            <p:ph sz="quarter" idx="1"/>
          </p:nvPr>
        </p:nvPicPr>
        <p:blipFill>
          <a:blip r:embed="rId2"/>
          <a:stretch>
            <a:fillRect/>
          </a:stretch>
        </p:blipFill>
        <p:spPr>
          <a:xfrm>
            <a:off x="0" y="1524000"/>
            <a:ext cx="9144000" cy="5029200"/>
          </a:xfrm>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138</TotalTime>
  <Words>311</Words>
  <Application>Microsoft Office PowerPoint</Application>
  <PresentationFormat>On-screen Show (4:3)</PresentationFormat>
  <Paragraphs>46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Median</vt:lpstr>
      <vt:lpstr>Welcome to the class</vt:lpstr>
      <vt:lpstr>Today’s Content</vt:lpstr>
      <vt:lpstr>Meaning of Business Communication</vt:lpstr>
      <vt:lpstr>Meaning of social Communication</vt:lpstr>
      <vt:lpstr>Importance of Business Communication</vt:lpstr>
      <vt:lpstr>Characteristics of Business Communication</vt:lpstr>
      <vt:lpstr>Characteristics of Business Communication</vt:lpstr>
      <vt:lpstr>Social Media effect on Business</vt:lpstr>
      <vt:lpstr>Why Business should worry about social media</vt:lpstr>
      <vt:lpstr>Importance of Effective Communication</vt:lpstr>
      <vt:lpstr>End of the Session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class</dc:title>
  <dc:creator>SHAHED</dc:creator>
  <cp:lastModifiedBy>SHAHED</cp:lastModifiedBy>
  <cp:revision>25</cp:revision>
  <dcterms:created xsi:type="dcterms:W3CDTF">2019-07-08T13:58:37Z</dcterms:created>
  <dcterms:modified xsi:type="dcterms:W3CDTF">2019-07-09T06:59:39Z</dcterms:modified>
</cp:coreProperties>
</file>