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0D432E-AA16-4A2C-B123-AD79647B7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F008B2-0EE6-4FA0-8676-19C166533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181403-D86E-412A-8F6E-499B9F69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7A1914-9B5A-4C56-B3A9-1052FE2D8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D15F25-3B2A-4455-AFD9-A7B98378E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9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334A03-5CE8-4D9E-A2C0-F2D1420C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ABB42A-0344-4FAD-83F1-8A928AE7E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57634D-DACB-4EF8-9E8D-30BD2DE69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88FE58-7F22-44FA-B090-96C27883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59E22F-23FE-44B5-833E-3A3ECA0CA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44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1AD20D8-4A76-4BA6-900B-570C0C6E6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C5480AB-EA58-40CF-86A2-605B707F7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ABF8AE-EA95-4A56-9C61-71F8678FC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2BBD72-E9DE-43DA-AC3E-E50850EB7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77AFBC-58A3-44A5-B03E-9ADFDF2ED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8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8C2570-72C9-4536-A5E3-EDCB4687B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0D52B0-BAD0-46C4-A098-818429333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32920C-7B0C-4AF5-8073-B789E5C6A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9A9694-17DC-4B0E-ADA3-12099E660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907AA7-8F7D-4AE6-B244-55FC6603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2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98A519-AFEE-4D17-BAB5-C0EEEC6AE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EBB497-5244-4E67-B216-3B03C3036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A7A3DC-F80E-41CF-9097-5FB14BF1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EB1088-884D-4C2F-83AA-7A13D17D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9AC85D-289A-49E6-9B3A-4960DAE72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5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5F6490-626C-4CD4-B0D4-82A05A627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5BB8B9-BC05-44C1-BDA3-C468436BAB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72CA1F-F5A1-4461-8FF3-AB9865B80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6C3664E-8A41-4A1C-87D5-0A10E5F29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7BACF1C-9BD9-44AF-9C67-DD4359F1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EB957D1-5A2F-4DA1-A09E-D0E034549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67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43C6DB-D38C-4261-A7A1-121BFD795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505865-90C8-4F1C-9373-AD602F195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C4AE8A-8078-425E-B5DA-5331DF16E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1B7DB4C-C0FB-4DF1-A177-781534881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D6BC5D-5587-4B11-BAA5-585895A65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C061CA6-1CA8-4BC8-AED7-ACD75643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AC2BA2-CCD3-424A-B0FE-3805A49D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9FAF52C-5FFE-4C18-8EC5-FBBE1AFB3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4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6A9BA8-41EF-4A01-91D5-AF9F0427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8FF80D-C2C6-4140-B537-971CBC5D6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7FAAA63-72ED-490E-BBA3-32F03F660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C64D758-9BB2-49B7-9C72-2D5ACE231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F14412B-C21C-4AAD-9B01-2AE057E3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B772547-E7D3-497D-8EF4-5E8C7E85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E845A15-1F73-48E8-9C71-C0FA3E1A5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1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C2F0F-CB44-4417-BEBB-3937DE753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701757-1BC5-4293-B7B2-2E6B4F975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87F390C-8C41-4CD3-AE3B-27F1C483D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F0E2944-8B4B-479A-989D-6184FDBD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6745B8-7805-4487-B071-AFCE36F3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711053-FB3B-4DD2-B7DE-DB789839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6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20AC68-A749-4FF6-9A29-DD7DAEBEA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DF5F2B4-B70B-4F6D-A0A1-A07D1892A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14B05C-BA64-494C-9F10-17BA3273A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568BA4-DB0C-4F5E-9062-3348C7A62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A698AB3-B255-49BC-9B22-8B11E0944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099E0B-6CFB-4E4F-81A4-8936190A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8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7B4DD59-D1BB-460A-B83E-88C8F61F6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EFEA85-6894-4245-80E0-321CD3629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CA3195-B355-42B8-AAFB-F3F2E6908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EEE23-3292-4E74-8BED-52F3A048225A}" type="datetimeFigureOut">
              <a:rPr lang="en-US" smtClean="0"/>
              <a:t>19-Jan-22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03836C-D876-42CA-967E-02E8E6A8E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B9A26B-CEE2-4851-B398-60FA8C25E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6D194-1E0F-4AB7-8799-B2050B3B0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D95746-B3F1-463F-B3B3-50D07587B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8235"/>
            <a:ext cx="9144000" cy="857624"/>
          </a:xfrm>
        </p:spPr>
        <p:txBody>
          <a:bodyPr>
            <a:normAutofit fontScale="90000"/>
          </a:bodyPr>
          <a:lstStyle/>
          <a:p>
            <a:r>
              <a:rPr lang="en-US" dirty="0"/>
              <a:t>Rock Slope Stability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CB7236-3937-4270-9D73-294D0531F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294" y="4400177"/>
            <a:ext cx="9144000" cy="2317376"/>
          </a:xfrm>
        </p:spPr>
        <p:txBody>
          <a:bodyPr>
            <a:normAutofit/>
          </a:bodyPr>
          <a:lstStyle/>
          <a:p>
            <a:r>
              <a:rPr lang="en-US" sz="3200" dirty="0"/>
              <a:t>Younus Ahmed Khan</a:t>
            </a:r>
          </a:p>
          <a:p>
            <a:r>
              <a:rPr lang="en-US" sz="3200" dirty="0"/>
              <a:t>Dept. of Geology and Mining</a:t>
            </a:r>
          </a:p>
          <a:p>
            <a:r>
              <a:rPr lang="en-US" sz="3200" dirty="0"/>
              <a:t>University of </a:t>
            </a:r>
            <a:r>
              <a:rPr lang="en-US" sz="3200" dirty="0" err="1"/>
              <a:t>Rajshahi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85550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C7B43C4-43B0-44AE-ABDA-3ADC0CADDD9F}"/>
              </a:ext>
            </a:extLst>
          </p:cNvPr>
          <p:cNvSpPr/>
          <p:nvPr/>
        </p:nvSpPr>
        <p:spPr>
          <a:xfrm>
            <a:off x="519952" y="43988"/>
            <a:ext cx="113134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NewRomanPSMT"/>
              </a:rPr>
              <a:t>A simple weighted average for rock mass properties may be obtained from: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CF4141C-202A-4F00-8C6B-2FE51A5F30AE}"/>
              </a:ext>
            </a:extLst>
          </p:cNvPr>
          <p:cNvSpPr/>
          <p:nvPr/>
        </p:nvSpPr>
        <p:spPr>
          <a:xfrm>
            <a:off x="519952" y="2674669"/>
            <a:ext cx="111879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If the failure surface is entirely joint, then </a:t>
            </a:r>
            <a:r>
              <a:rPr lang="en-US" sz="3200" i="1" dirty="0">
                <a:latin typeface="TimesNewRomanPS-ItalicMT"/>
              </a:rPr>
              <a:t>p </a:t>
            </a:r>
            <a:r>
              <a:rPr lang="en-US" sz="3200" dirty="0">
                <a:latin typeface="MTSYN"/>
              </a:rPr>
              <a:t>= </a:t>
            </a:r>
            <a:r>
              <a:rPr lang="en-US" sz="3200" dirty="0">
                <a:latin typeface="TimesNewRomanPSMT"/>
              </a:rPr>
              <a:t>1. In this case, slope failure is very much like a rock block sliding down an inclined plane. </a:t>
            </a:r>
          </a:p>
          <a:p>
            <a:endParaRPr lang="en-US" sz="2800" dirty="0">
              <a:latin typeface="TimesNewRomanPSMT"/>
            </a:endParaRPr>
          </a:p>
          <a:p>
            <a:r>
              <a:rPr lang="en-US" sz="2800" dirty="0">
                <a:latin typeface="TimesNewRomanPSMT"/>
              </a:rPr>
              <a:t>A special case occurs when one assumes that intact rock and joint friction angles are equal and joint cohesion is negligible. This case leads to the well-known </a:t>
            </a:r>
            <a:r>
              <a:rPr lang="en-US" sz="2800" dirty="0" err="1">
                <a:latin typeface="TimesNewRomanPSMT"/>
              </a:rPr>
              <a:t>Terzaghi</a:t>
            </a:r>
            <a:r>
              <a:rPr lang="en-US" sz="2800" dirty="0">
                <a:latin typeface="TimesNewRomanPSMT"/>
              </a:rPr>
              <a:t> model of jointed rock mass strength where </a:t>
            </a:r>
            <a:r>
              <a:rPr lang="en-US" sz="2800" i="1" dirty="0">
                <a:latin typeface="MTMI"/>
              </a:rPr>
              <a:t>φ </a:t>
            </a:r>
            <a:r>
              <a:rPr lang="en-US" sz="2800" dirty="0">
                <a:latin typeface="MTSYN"/>
              </a:rPr>
              <a:t>= </a:t>
            </a:r>
            <a:r>
              <a:rPr lang="en-US" sz="2800" i="1" dirty="0" err="1">
                <a:latin typeface="MTMI"/>
              </a:rPr>
              <a:t>φ</a:t>
            </a:r>
            <a:r>
              <a:rPr lang="en-US" sz="2800" b="0" i="0" u="none" strike="noStrike" baseline="0" dirty="0" err="1">
                <a:latin typeface="TimesNewRomanPSMT"/>
              </a:rPr>
              <a:t>r</a:t>
            </a:r>
            <a:r>
              <a:rPr lang="en-US" sz="2800" b="0" i="0" u="none" strike="noStrike" baseline="0" dirty="0">
                <a:latin typeface="TimesNewRomanPSMT"/>
              </a:rPr>
              <a:t> </a:t>
            </a:r>
            <a:r>
              <a:rPr lang="en-US" sz="2800" dirty="0">
                <a:latin typeface="MTSYN"/>
              </a:rPr>
              <a:t>= </a:t>
            </a:r>
            <a:r>
              <a:rPr lang="en-US" sz="2800" i="1" dirty="0" err="1">
                <a:latin typeface="MTMI"/>
              </a:rPr>
              <a:t>φ</a:t>
            </a:r>
            <a:r>
              <a:rPr lang="en-US" sz="2800" b="0" i="0" u="none" strike="noStrike" baseline="0" dirty="0" err="1">
                <a:latin typeface="TimesNewRomanPSMT"/>
              </a:rPr>
              <a:t>j</a:t>
            </a:r>
            <a:r>
              <a:rPr lang="en-US" sz="2800" b="0" i="0" u="none" strike="noStrike" baseline="0" dirty="0">
                <a:latin typeface="TimesNewRomanPSMT"/>
              </a:rPr>
              <a:t> </a:t>
            </a:r>
            <a:r>
              <a:rPr lang="en-US" sz="2800" dirty="0">
                <a:latin typeface="TimesNewRomanPSMT"/>
              </a:rPr>
              <a:t>and </a:t>
            </a:r>
            <a:r>
              <a:rPr lang="en-US" sz="2800" i="1" dirty="0">
                <a:latin typeface="TimesNewRomanPS-ItalicMT"/>
              </a:rPr>
              <a:t>c </a:t>
            </a:r>
            <a:r>
              <a:rPr lang="en-US" sz="2800" dirty="0">
                <a:latin typeface="MTSYN"/>
              </a:rPr>
              <a:t>= </a:t>
            </a:r>
            <a:r>
              <a:rPr lang="en-US" sz="2800" i="1" dirty="0">
                <a:latin typeface="MTMI"/>
              </a:rPr>
              <a:t>(</a:t>
            </a:r>
            <a:r>
              <a:rPr lang="en-US" sz="2800" dirty="0">
                <a:latin typeface="TimesNewRomanPSMT"/>
              </a:rPr>
              <a:t>1</a:t>
            </a:r>
            <a:r>
              <a:rPr lang="en-US" sz="2800" dirty="0">
                <a:latin typeface="MTSYN"/>
              </a:rPr>
              <a:t>−</a:t>
            </a:r>
            <a:r>
              <a:rPr lang="en-US" sz="2800" i="1" dirty="0">
                <a:latin typeface="TimesNewRomanPS-ItalicMT"/>
              </a:rPr>
              <a:t>p</a:t>
            </a:r>
            <a:r>
              <a:rPr lang="en-US" sz="2800" i="1" dirty="0">
                <a:latin typeface="MTMI"/>
              </a:rPr>
              <a:t>)</a:t>
            </a:r>
            <a:r>
              <a:rPr lang="en-US" sz="2800" i="1" dirty="0" err="1">
                <a:latin typeface="TimesNewRomanPS-ItalicMT"/>
              </a:rPr>
              <a:t>c</a:t>
            </a:r>
            <a:r>
              <a:rPr lang="en-US" sz="2800" b="0" i="0" u="none" strike="noStrike" baseline="0" dirty="0" err="1">
                <a:latin typeface="TimesNewRomanPSMT"/>
              </a:rPr>
              <a:t>r</a:t>
            </a:r>
            <a:r>
              <a:rPr lang="en-US" sz="2800" b="0" i="0" u="none" strike="noStrike" baseline="0" dirty="0">
                <a:latin typeface="TimesNewRomanPSMT"/>
              </a:rPr>
              <a:t> </a:t>
            </a:r>
            <a:r>
              <a:rPr lang="en-US" sz="2800" dirty="0">
                <a:latin typeface="MTSYN"/>
              </a:rPr>
              <a:t>= </a:t>
            </a:r>
            <a:r>
              <a:rPr lang="en-US" sz="2800" i="1" dirty="0">
                <a:latin typeface="MTMI"/>
              </a:rPr>
              <a:t>(</a:t>
            </a:r>
            <a:r>
              <a:rPr lang="en-US" sz="2800" i="1" dirty="0" err="1">
                <a:latin typeface="TimesNewRomanPS-ItalicMT"/>
              </a:rPr>
              <a:t>A</a:t>
            </a:r>
            <a:r>
              <a:rPr lang="en-US" sz="2800" b="0" i="0" u="none" strike="noStrike" baseline="0" dirty="0" err="1">
                <a:latin typeface="TimesNewRomanPSMT"/>
              </a:rPr>
              <a:t>r</a:t>
            </a:r>
            <a:r>
              <a:rPr lang="en-US" sz="2800" i="1" dirty="0">
                <a:latin typeface="MTMI"/>
              </a:rPr>
              <a:t>/</a:t>
            </a:r>
            <a:r>
              <a:rPr lang="en-US" sz="2800" i="1" dirty="0">
                <a:latin typeface="TimesNewRomanPS-ItalicMT"/>
              </a:rPr>
              <a:t>A</a:t>
            </a:r>
            <a:r>
              <a:rPr lang="en-US" sz="2800" i="1" dirty="0">
                <a:latin typeface="MTMI"/>
              </a:rPr>
              <a:t>)</a:t>
            </a:r>
            <a:r>
              <a:rPr lang="en-US" sz="2800" i="1" dirty="0" err="1">
                <a:latin typeface="TimesNewRomanPS-ItalicMT"/>
              </a:rPr>
              <a:t>c</a:t>
            </a:r>
            <a:r>
              <a:rPr lang="en-US" sz="2800" b="0" i="0" u="none" strike="noStrike" baseline="0" dirty="0" err="1">
                <a:latin typeface="TimesNewRomanPSMT"/>
              </a:rPr>
              <a:t>r</a:t>
            </a:r>
            <a:r>
              <a:rPr lang="en-US" sz="2800" b="0" i="0" u="none" strike="noStrike" baseline="0" dirty="0">
                <a:latin typeface="TimesNewRomanPSMT"/>
              </a:rPr>
              <a:t> </a:t>
            </a:r>
            <a:r>
              <a:rPr lang="en-US" sz="2800" dirty="0">
                <a:latin typeface="TimesNewRomanPSMT"/>
              </a:rPr>
              <a:t>. The range of rock mass friction angles is relatively large; as a rough guide 25</a:t>
            </a:r>
            <a:r>
              <a:rPr lang="en-US" sz="2800" b="0" i="0" u="none" strike="noStrike" baseline="0" dirty="0">
                <a:latin typeface="MTSYN"/>
              </a:rPr>
              <a:t>◦ </a:t>
            </a:r>
            <a:r>
              <a:rPr lang="el-GR" sz="2800" i="1" dirty="0">
                <a:latin typeface="MTMI"/>
              </a:rPr>
              <a:t>&lt; φ&lt; </a:t>
            </a:r>
            <a:r>
              <a:rPr lang="el-GR" sz="2800" dirty="0">
                <a:latin typeface="TimesNewRomanPSMT"/>
              </a:rPr>
              <a:t>55</a:t>
            </a:r>
            <a:r>
              <a:rPr lang="el-GR" sz="2800" b="0" i="0" u="none" strike="noStrike" baseline="0" dirty="0">
                <a:latin typeface="MTSYN"/>
              </a:rPr>
              <a:t>◦</a:t>
            </a:r>
            <a:r>
              <a:rPr lang="el-GR" sz="2800" dirty="0">
                <a:latin typeface="TimesNewRomanPSMT"/>
              </a:rPr>
              <a:t>.</a:t>
            </a:r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0A5A2D3-279B-497C-B5EC-4D2FEF573C9F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681316" y="695981"/>
            <a:ext cx="7888943" cy="158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60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4FF81FD-989C-4921-B216-7A10C51DB23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/>
          </a:blip>
          <a:stretch>
            <a:fillRect/>
          </a:stretch>
        </p:blipFill>
        <p:spPr>
          <a:xfrm>
            <a:off x="1165411" y="-147711"/>
            <a:ext cx="9251577" cy="646710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9F73B39-3E65-48E4-BEA6-D153B871D20A}"/>
              </a:ext>
            </a:extLst>
          </p:cNvPr>
          <p:cNvSpPr/>
          <p:nvPr/>
        </p:nvSpPr>
        <p:spPr>
          <a:xfrm>
            <a:off x="448235" y="6319391"/>
            <a:ext cx="110983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illSans"/>
              </a:rPr>
              <a:t>Planar block slide volumes and forces: (a) volumes, (b) weight, (c) seismic–dynamic force, (d) surcharge force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3519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6FDBE58-27E3-4E81-A002-445BF8D17E5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278273" y="299678"/>
            <a:ext cx="10837963" cy="38617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A7F4EB7-7DFE-4AA7-8715-01E1A7AA0CE3}"/>
              </a:ext>
            </a:extLst>
          </p:cNvPr>
          <p:cNvSpPr/>
          <p:nvPr/>
        </p:nvSpPr>
        <p:spPr>
          <a:xfrm>
            <a:off x="986118" y="4410636"/>
            <a:ext cx="11008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illSans"/>
              </a:rPr>
              <a:t>Planar block slide volumes and forces: (e) bolt forces, and (f) water forces.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1137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9BFDEFF-5CFC-4BB6-9235-2077B417D1A1}"/>
              </a:ext>
            </a:extLst>
          </p:cNvPr>
          <p:cNvSpPr/>
          <p:nvPr/>
        </p:nvSpPr>
        <p:spPr>
          <a:xfrm>
            <a:off x="591672" y="305068"/>
            <a:ext cx="1063214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Figures with various forces to be considered in analysis. Weight is always present, so there is always a driving force, but other forces may be absent. Driving forces include the downhill components of:</a:t>
            </a:r>
          </a:p>
          <a:p>
            <a:r>
              <a:rPr lang="en-US" sz="3200" dirty="0">
                <a:latin typeface="TimesNewRomanPSMT"/>
              </a:rPr>
              <a:t>1 slide mass weight </a:t>
            </a:r>
            <a:r>
              <a:rPr lang="en-US" sz="3200" i="1" dirty="0" err="1">
                <a:latin typeface="TimesNewRomanPS-ItalicMT"/>
              </a:rPr>
              <a:t>Ws</a:t>
            </a:r>
            <a:r>
              <a:rPr lang="en-US" sz="3200" dirty="0">
                <a:latin typeface="TimesNewRomanPSMT"/>
              </a:rPr>
              <a:t>;</a:t>
            </a:r>
          </a:p>
          <a:p>
            <a:r>
              <a:rPr lang="en-US" sz="3200" dirty="0">
                <a:latin typeface="TimesNewRomanPSMT"/>
              </a:rPr>
              <a:t>2 seismic force </a:t>
            </a:r>
            <a:r>
              <a:rPr lang="en-US" sz="3200" i="1" dirty="0">
                <a:latin typeface="TimesNewRomanPS-ItalicMT"/>
              </a:rPr>
              <a:t>Ss</a:t>
            </a:r>
            <a:r>
              <a:rPr lang="en-US" sz="3200" dirty="0">
                <a:latin typeface="TimesNewRomanPSMT"/>
              </a:rPr>
              <a:t>;</a:t>
            </a:r>
          </a:p>
          <a:p>
            <a:r>
              <a:rPr lang="en-US" sz="3200" dirty="0">
                <a:latin typeface="TimesNewRomanPSMT"/>
              </a:rPr>
              <a:t>3 surcharge force </a:t>
            </a:r>
            <a:r>
              <a:rPr lang="en-US" sz="3200" i="1" dirty="0">
                <a:latin typeface="TimesNewRomanPS-ItalicMT"/>
              </a:rPr>
              <a:t>Fs</a:t>
            </a:r>
            <a:r>
              <a:rPr lang="en-US" sz="3200" dirty="0">
                <a:latin typeface="TimesNewRomanPSMT"/>
              </a:rPr>
              <a:t>;</a:t>
            </a:r>
          </a:p>
          <a:p>
            <a:r>
              <a:rPr lang="en-US" sz="3200" dirty="0">
                <a:latin typeface="TimesNewRomanPSMT"/>
              </a:rPr>
              <a:t>4 water force </a:t>
            </a:r>
            <a:r>
              <a:rPr lang="en-US" sz="3200" i="1" dirty="0">
                <a:latin typeface="TimesNewRomanPS-ItalicMT"/>
              </a:rPr>
              <a:t>Ps</a:t>
            </a:r>
            <a:endParaRPr lang="en-US" sz="1100" dirty="0">
              <a:latin typeface="MTSYN"/>
            </a:endParaRPr>
          </a:p>
          <a:p>
            <a:endParaRPr lang="en-US" sz="3200" dirty="0">
              <a:latin typeface="TimesNewRomanPSMT"/>
            </a:endParaRPr>
          </a:p>
          <a:p>
            <a:r>
              <a:rPr lang="en-US" sz="3200" dirty="0">
                <a:latin typeface="TimesNewRomanPSMT"/>
              </a:rPr>
              <a:t>The total driving force is</a:t>
            </a:r>
          </a:p>
          <a:p>
            <a:r>
              <a:rPr lang="en-US" sz="3200" i="1" dirty="0">
                <a:latin typeface="TimesNewRomanPS-ItalicMT"/>
              </a:rPr>
              <a:t>D </a:t>
            </a:r>
            <a:r>
              <a:rPr lang="en-US" sz="3200" dirty="0">
                <a:latin typeface="MTSYN"/>
              </a:rPr>
              <a:t>= </a:t>
            </a:r>
            <a:r>
              <a:rPr lang="en-US" sz="3200" i="1" dirty="0" err="1">
                <a:latin typeface="TimesNewRomanPS-ItalicMT"/>
              </a:rPr>
              <a:t>Ws</a:t>
            </a:r>
            <a:r>
              <a:rPr lang="en-US" sz="11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MTSYN"/>
              </a:rPr>
              <a:t>+ </a:t>
            </a:r>
            <a:r>
              <a:rPr lang="en-US" sz="3200" i="1" dirty="0">
                <a:latin typeface="TimesNewRomanPS-ItalicMT"/>
              </a:rPr>
              <a:t>Ss</a:t>
            </a:r>
            <a:r>
              <a:rPr lang="en-US" sz="11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MTSYN"/>
              </a:rPr>
              <a:t>+ </a:t>
            </a:r>
            <a:r>
              <a:rPr lang="en-US" sz="3200" i="1" dirty="0">
                <a:latin typeface="TimesNewRomanPS-ItalicMT"/>
              </a:rPr>
              <a:t>Fs</a:t>
            </a:r>
            <a:r>
              <a:rPr lang="en-US" sz="11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MTSYN"/>
              </a:rPr>
              <a:t>+ </a:t>
            </a:r>
            <a:r>
              <a:rPr lang="en-US" sz="3200" i="1" dirty="0">
                <a:latin typeface="TimesNewRomanPS-ItalicMT"/>
              </a:rPr>
              <a:t>Ps</a:t>
            </a:r>
            <a:endParaRPr lang="en-US" sz="1100" b="0" i="0" u="none" strike="noStrike" baseline="0" dirty="0">
              <a:latin typeface="MTSYN"/>
            </a:endParaRPr>
          </a:p>
        </p:txBody>
      </p:sp>
    </p:spTree>
    <p:extLst>
      <p:ext uri="{BB962C8B-B14F-4D97-AF65-F5344CB8AC3E}">
        <p14:creationId xmlns:p14="http://schemas.microsoft.com/office/powerpoint/2010/main" val="3668763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9708A73-EADB-473D-8928-62FB9992D4B3}"/>
              </a:ext>
            </a:extLst>
          </p:cNvPr>
          <p:cNvSpPr/>
          <p:nvPr/>
        </p:nvSpPr>
        <p:spPr>
          <a:xfrm>
            <a:off x="394447" y="302359"/>
            <a:ext cx="1140310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NewRomanPSMT"/>
              </a:rPr>
              <a:t>Resisting forces include uphill components of frictional resistance mobilized by normal loads, cohesive resistance, and direct resistance from reinforcement (bolting):</a:t>
            </a:r>
          </a:p>
          <a:p>
            <a:r>
              <a:rPr lang="en-US" sz="2800" dirty="0">
                <a:latin typeface="TimesNewRomanPSMT"/>
              </a:rPr>
              <a:t>1 slide mass weight </a:t>
            </a:r>
            <a:r>
              <a:rPr lang="en-US" sz="2800" i="1" dirty="0" err="1">
                <a:latin typeface="TimesNewRomanPS-ItalicMT"/>
              </a:rPr>
              <a:t>W’n</a:t>
            </a:r>
            <a:r>
              <a:rPr lang="en-US" sz="2800" dirty="0">
                <a:latin typeface="TimesNewRomanPSMT"/>
              </a:rPr>
              <a:t>;</a:t>
            </a:r>
          </a:p>
          <a:p>
            <a:r>
              <a:rPr lang="en-US" sz="2800" dirty="0">
                <a:latin typeface="TimesNewRomanPSMT"/>
              </a:rPr>
              <a:t>2 seismic force </a:t>
            </a:r>
            <a:r>
              <a:rPr lang="en-US" sz="2800" i="1" dirty="0" err="1">
                <a:latin typeface="TimesNewRomanPS-ItalicMT"/>
              </a:rPr>
              <a:t>S’n</a:t>
            </a:r>
            <a:r>
              <a:rPr lang="en-US" sz="2800" dirty="0">
                <a:latin typeface="TimesNewRomanPSMT"/>
              </a:rPr>
              <a:t>;</a:t>
            </a:r>
          </a:p>
          <a:p>
            <a:r>
              <a:rPr lang="en-US" sz="2800" dirty="0">
                <a:latin typeface="TimesNewRomanPSMT"/>
              </a:rPr>
              <a:t>3 surcharge force </a:t>
            </a:r>
            <a:r>
              <a:rPr lang="en-US" sz="2800" i="1" dirty="0" err="1">
                <a:latin typeface="TimesNewRomanPS-ItalicMT"/>
              </a:rPr>
              <a:t>F’n</a:t>
            </a:r>
            <a:r>
              <a:rPr lang="en-US" sz="2800" dirty="0">
                <a:latin typeface="TimesNewRomanPSMT"/>
              </a:rPr>
              <a:t>;</a:t>
            </a:r>
          </a:p>
          <a:p>
            <a:r>
              <a:rPr lang="fr-FR" sz="2800" dirty="0">
                <a:latin typeface="TimesNewRomanPSMT"/>
              </a:rPr>
              <a:t>4 </a:t>
            </a:r>
            <a:r>
              <a:rPr lang="fr-FR" sz="2800" dirty="0" err="1">
                <a:latin typeface="TimesNewRomanPSMT"/>
              </a:rPr>
              <a:t>reinforcement</a:t>
            </a:r>
            <a:r>
              <a:rPr lang="fr-FR" sz="2800" dirty="0">
                <a:latin typeface="TimesNewRomanPSMT"/>
              </a:rPr>
              <a:t> normal force </a:t>
            </a:r>
            <a:r>
              <a:rPr lang="fr-FR" sz="2800" i="1" dirty="0">
                <a:latin typeface="TimesNewRomanPS-ItalicMT"/>
              </a:rPr>
              <a:t>N’b</a:t>
            </a:r>
            <a:r>
              <a:rPr lang="fr-FR" sz="2800" dirty="0">
                <a:latin typeface="TimesNewRomanPSMT"/>
              </a:rPr>
              <a:t>;</a:t>
            </a:r>
          </a:p>
          <a:p>
            <a:r>
              <a:rPr lang="en-US" sz="2800" dirty="0">
                <a:latin typeface="TimesNewRomanPSMT"/>
              </a:rPr>
              <a:t>5 reinforcement tangential force </a:t>
            </a:r>
            <a:r>
              <a:rPr lang="en-US" sz="2800" i="1" dirty="0" err="1">
                <a:latin typeface="TimesNewRomanPS-ItalicMT"/>
              </a:rPr>
              <a:t>T’b</a:t>
            </a:r>
            <a:r>
              <a:rPr lang="en-US" sz="2800" dirty="0">
                <a:latin typeface="TimesNewRomanPSMT"/>
              </a:rPr>
              <a:t>;</a:t>
            </a:r>
          </a:p>
          <a:p>
            <a:r>
              <a:rPr lang="en-US" sz="2800" dirty="0">
                <a:latin typeface="TimesNewRomanPSMT"/>
              </a:rPr>
              <a:t>6 cohesive force </a:t>
            </a:r>
            <a:r>
              <a:rPr lang="en-US" sz="2800" i="1" dirty="0">
                <a:latin typeface="TimesNewRomanPS-ItalicMT"/>
              </a:rPr>
              <a:t>C’</a:t>
            </a:r>
            <a:r>
              <a:rPr lang="en-US" sz="2800" dirty="0">
                <a:latin typeface="TimesNewRomanPSMT"/>
              </a:rPr>
              <a:t>;</a:t>
            </a:r>
          </a:p>
          <a:p>
            <a:r>
              <a:rPr lang="en-US" sz="2800" dirty="0">
                <a:latin typeface="TimesNewRomanPSMT"/>
              </a:rPr>
              <a:t>7 water forces </a:t>
            </a:r>
            <a:r>
              <a:rPr lang="en-US" sz="2800" i="1" dirty="0" err="1">
                <a:latin typeface="TimesNewRomanPS-ItalicMT"/>
              </a:rPr>
              <a:t>Pn</a:t>
            </a:r>
            <a:r>
              <a:rPr lang="en-US" sz="2800" dirty="0">
                <a:latin typeface="TimesNewRomanPSMT"/>
              </a:rPr>
              <a:t>, </a:t>
            </a:r>
            <a:r>
              <a:rPr lang="en-US" sz="2800" i="1" dirty="0">
                <a:latin typeface="TimesNewRomanPS-ItalicMT"/>
              </a:rPr>
              <a:t>P’</a:t>
            </a:r>
            <a:endParaRPr lang="en-US" sz="1050" b="0" i="0" u="none" strike="noStrike" baseline="0" dirty="0">
              <a:latin typeface="MTSYN"/>
            </a:endParaRPr>
          </a:p>
          <a:p>
            <a:r>
              <a:rPr lang="en-US" sz="1050" b="0" i="0" u="none" strike="noStrike" baseline="0" dirty="0">
                <a:latin typeface="TimesNewRomanPSMT"/>
              </a:rPr>
              <a:t>n</a:t>
            </a:r>
            <a:r>
              <a:rPr lang="en-US" sz="2800" dirty="0">
                <a:latin typeface="TimesNewRomanPSMT"/>
              </a:rPr>
              <a:t>.</a:t>
            </a:r>
          </a:p>
          <a:p>
            <a:r>
              <a:rPr lang="en-US" sz="2800" dirty="0">
                <a:latin typeface="TimesNewRomanPSMT"/>
              </a:rPr>
              <a:t>Normal forces are summed algebraically to obtain the net normal force available to mobilize frictional resistance to sliding. This net normal force is, in fact, the </a:t>
            </a:r>
            <a:r>
              <a:rPr lang="en-US" sz="2800" i="1" dirty="0">
                <a:latin typeface="TimesNewRomanPS-ItalicMT"/>
              </a:rPr>
              <a:t>effective </a:t>
            </a:r>
            <a:r>
              <a:rPr lang="en-US" sz="2800" dirty="0">
                <a:latin typeface="TimesNewRomanPSMT"/>
              </a:rPr>
              <a:t>normal force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25927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FD37E8E-FD87-406F-B4C1-33E9D2430B65}"/>
              </a:ext>
            </a:extLst>
          </p:cNvPr>
          <p:cNvSpPr/>
          <p:nvPr/>
        </p:nvSpPr>
        <p:spPr>
          <a:xfrm>
            <a:off x="663388" y="605589"/>
            <a:ext cx="102735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The positive shear direction is down slope and parallel to the potential failure surface. In the normal direction, equilibrium</a:t>
            </a:r>
          </a:p>
          <a:p>
            <a:r>
              <a:rPr lang="en-US" sz="3200" dirty="0">
                <a:latin typeface="TimesNewRomanPSMT"/>
              </a:rPr>
              <a:t>Requires,</a:t>
            </a: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547EC5F-7C19-46B1-9FF3-7EAC02059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52" y="2474463"/>
            <a:ext cx="5454617" cy="65532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E1DFE5A-0926-4A4E-B498-11284C7EB159}"/>
              </a:ext>
            </a:extLst>
          </p:cNvPr>
          <p:cNvSpPr/>
          <p:nvPr/>
        </p:nvSpPr>
        <p:spPr>
          <a:xfrm>
            <a:off x="824752" y="3429000"/>
            <a:ext cx="10273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where </a:t>
            </a:r>
            <a:r>
              <a:rPr lang="en-US" sz="3200" i="1" dirty="0">
                <a:latin typeface="TimesNewRomanPS-ItalicMT"/>
              </a:rPr>
              <a:t>N</a:t>
            </a:r>
            <a:r>
              <a:rPr lang="en-US" sz="3200" b="0" i="0" u="none" strike="noStrike" baseline="0" dirty="0">
                <a:latin typeface="MTSYN"/>
              </a:rPr>
              <a:t> </a:t>
            </a:r>
            <a:r>
              <a:rPr lang="en-US" sz="3200" dirty="0">
                <a:latin typeface="TimesNewRomanPSMT"/>
              </a:rPr>
              <a:t>is the normal reaction of the rock mass below the failure surface to the slide mass above.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3255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95B6011-9A20-47D8-9552-BB88F6488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078" y="266958"/>
            <a:ext cx="9002782" cy="21355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00992EC-AB0A-4A5E-B9CF-C033CD56D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077" y="5774039"/>
            <a:ext cx="4701428" cy="108396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9B85548-BA20-4736-9F17-D1470D23F626}"/>
              </a:ext>
            </a:extLst>
          </p:cNvPr>
          <p:cNvSpPr/>
          <p:nvPr/>
        </p:nvSpPr>
        <p:spPr>
          <a:xfrm>
            <a:off x="973077" y="2829425"/>
            <a:ext cx="1075275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NewRomanPSMT"/>
              </a:rPr>
              <a:t>Computation of the various forces that enter the safety factor calculation begins with the most important force which is weight of the slide mass </a:t>
            </a:r>
            <a:r>
              <a:rPr lang="en-US" sz="2800" i="1" dirty="0">
                <a:latin typeface="TimesNewRomanPS-ItalicMT"/>
              </a:rPr>
              <a:t>W</a:t>
            </a:r>
            <a:r>
              <a:rPr lang="en-US" sz="2800" dirty="0">
                <a:latin typeface="TimesNewRomanPSMT"/>
              </a:rPr>
              <a:t>. Although this calculation is straightforward and is simply the product of specific weight </a:t>
            </a:r>
            <a:r>
              <a:rPr lang="en-US" sz="2800" i="1" dirty="0">
                <a:latin typeface="MTMI"/>
              </a:rPr>
              <a:t>γ </a:t>
            </a:r>
            <a:r>
              <a:rPr lang="en-US" sz="2800" dirty="0">
                <a:latin typeface="TimesNewRomanPSMT"/>
              </a:rPr>
              <a:t>times slide volume </a:t>
            </a:r>
            <a:r>
              <a:rPr lang="en-US" sz="2800" i="1" dirty="0">
                <a:latin typeface="TimesNewRomanPS-ItalicMT"/>
              </a:rPr>
              <a:t>V</a:t>
            </a:r>
            <a:r>
              <a:rPr lang="en-US" sz="2800" dirty="0">
                <a:latin typeface="TimesNewRomanPSMT"/>
              </a:rPr>
              <a:t>, that is,</a:t>
            </a:r>
          </a:p>
          <a:p>
            <a:endParaRPr lang="en-US" sz="2800" dirty="0">
              <a:latin typeface="TimesNewRomanPSMT"/>
            </a:endParaRPr>
          </a:p>
          <a:p>
            <a:r>
              <a:rPr lang="en-US" sz="2800" i="1" dirty="0">
                <a:latin typeface="TimesNewRomanPS-ItalicMT"/>
              </a:rPr>
              <a:t>W </a:t>
            </a:r>
            <a:r>
              <a:rPr lang="en-US" sz="2800" dirty="0">
                <a:latin typeface="MTSYN"/>
              </a:rPr>
              <a:t>= </a:t>
            </a:r>
            <a:r>
              <a:rPr lang="el-GR" sz="2800" i="1" dirty="0">
                <a:latin typeface="MTMI"/>
              </a:rPr>
              <a:t>γ </a:t>
            </a:r>
            <a:r>
              <a:rPr lang="en-US" sz="2800" i="1" dirty="0">
                <a:latin typeface="TimesNewRomanPS-ItalicMT"/>
              </a:rPr>
              <a:t>V</a:t>
            </a:r>
            <a:r>
              <a:rPr lang="en-US" sz="2800" dirty="0">
                <a:latin typeface="TimesNewRomanPSMT"/>
              </a:rPr>
              <a:t>,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37017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F22A8E9-C9AD-47C0-9FAF-FBDF830BC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678" y="639060"/>
            <a:ext cx="11138896" cy="199656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0792038-D765-4892-984B-B96C7CD79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174" y="3010190"/>
            <a:ext cx="7229814" cy="251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98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2D3FBCA-D40E-42E6-BCD2-6FBFE7A89D4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/>
          </a:blip>
          <a:stretch>
            <a:fillRect/>
          </a:stretch>
        </p:blipFill>
        <p:spPr>
          <a:xfrm>
            <a:off x="1021977" y="2521682"/>
            <a:ext cx="9054352" cy="372930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01D4016-5E39-429F-8B6C-45F9B9145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43" y="607015"/>
            <a:ext cx="11473862" cy="131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588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00D6165-AB47-4CF3-991B-5CF5654BA24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/>
          </a:blip>
          <a:stretch>
            <a:fillRect/>
          </a:stretch>
        </p:blipFill>
        <p:spPr>
          <a:xfrm>
            <a:off x="268941" y="142831"/>
            <a:ext cx="11312829" cy="637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678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AA88571-F729-40AB-B551-DD0678E6262B}"/>
              </a:ext>
            </a:extLst>
          </p:cNvPr>
          <p:cNvSpPr/>
          <p:nvPr/>
        </p:nvSpPr>
        <p:spPr>
          <a:xfrm>
            <a:off x="251011" y="609600"/>
            <a:ext cx="1125967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NewRomanPSMT"/>
              </a:rPr>
              <a:t>Stability of slopes is an important engineering topic because of economic impact on mining and civil enterprises. Failures may be costly in the extreme and have tragic personal consequences.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dirty="0">
                <a:latin typeface="TimesNewRomanPSMT"/>
              </a:rPr>
              <a:t>Steep slopes are favorable to the economics of surface mines, while low slope angles favor stability.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dirty="0">
                <a:latin typeface="TimesNewRomanPSMT"/>
              </a:rPr>
              <a:t>In civil works such as highway cuts, slope failures</a:t>
            </a:r>
          </a:p>
        </p:txBody>
      </p:sp>
    </p:spTree>
    <p:extLst>
      <p:ext uri="{BB962C8B-B14F-4D97-AF65-F5344CB8AC3E}">
        <p14:creationId xmlns:p14="http://schemas.microsoft.com/office/powerpoint/2010/main" val="294568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29BB081-37BA-4EF1-AE8D-90E11526CA4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161365" y="0"/>
            <a:ext cx="7727576" cy="713355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8BC0DEB-CB65-4163-B28B-C137FDC06B96}"/>
              </a:ext>
            </a:extLst>
          </p:cNvPr>
          <p:cNvSpPr/>
          <p:nvPr/>
        </p:nvSpPr>
        <p:spPr>
          <a:xfrm>
            <a:off x="7888940" y="234434"/>
            <a:ext cx="43030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NewRomanPSMT"/>
              </a:rPr>
              <a:t>Water pressure calculation </a:t>
            </a:r>
          </a:p>
          <a:p>
            <a:r>
              <a:rPr lang="en-US" sz="2800" b="1" dirty="0">
                <a:latin typeface="TimesNewRomanPSMT"/>
              </a:rPr>
              <a:t>for rock slopes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78793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CB6EA9-E701-49FC-AFDB-041AD5119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004" y="382301"/>
            <a:ext cx="3257182" cy="7472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E142DEA-081D-4AB0-BC6F-2F866EC42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6129" y="1722531"/>
            <a:ext cx="5166250" cy="134209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89BCB56-DB53-4D12-B082-8D46A8D0A68E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-20000" contrast="20000"/>
          </a:blip>
          <a:stretch>
            <a:fillRect/>
          </a:stretch>
        </p:blipFill>
        <p:spPr>
          <a:xfrm>
            <a:off x="0" y="0"/>
            <a:ext cx="6679371" cy="644992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55DF051-772A-45E5-B5CB-66A6B64AC2E8}"/>
              </a:ext>
            </a:extLst>
          </p:cNvPr>
          <p:cNvSpPr/>
          <p:nvPr/>
        </p:nvSpPr>
        <p:spPr>
          <a:xfrm>
            <a:off x="6679371" y="3657600"/>
            <a:ext cx="51662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NewRomanPSMT"/>
              </a:rPr>
              <a:t>where the first term in brackets is now the average pressure, while the second remains the</a:t>
            </a:r>
          </a:p>
          <a:p>
            <a:r>
              <a:rPr lang="en-US" sz="2000" dirty="0">
                <a:latin typeface="TimesNewRomanPSMT"/>
              </a:rPr>
              <a:t>wetted area of the failure plane.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6841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1FC5849-0585-4529-9664-706BCF264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47" y="0"/>
            <a:ext cx="6932165" cy="684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424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04BECDE-28BB-45C9-B668-98066E99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60" y="0"/>
            <a:ext cx="10980405" cy="34575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8332FDF-2BEC-48DE-B496-CA49803E23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457571"/>
            <a:ext cx="11083123" cy="340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76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AA88571-F729-40AB-B551-DD0678E6262B}"/>
              </a:ext>
            </a:extLst>
          </p:cNvPr>
          <p:cNvSpPr/>
          <p:nvPr/>
        </p:nvSpPr>
        <p:spPr>
          <a:xfrm>
            <a:off x="251011" y="609600"/>
            <a:ext cx="1125967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NewRomanPSMT"/>
              </a:rPr>
              <a:t>Soil slopes; Rock slopes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dirty="0">
                <a:latin typeface="TimesNewRomanPSMT"/>
              </a:rPr>
              <a:t>Analysis methods between soil and rock slopes differ significantly.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dirty="0">
                <a:latin typeface="TimesNewRomanPSMT"/>
              </a:rPr>
              <a:t>Weathered rock slope(e.g. granitic rock) behaves like soil slope, high strength rock fails as a rigid body in translation mode while low strength soil often fails as rigid body in rotation.</a:t>
            </a:r>
          </a:p>
        </p:txBody>
      </p:sp>
    </p:spTree>
    <p:extLst>
      <p:ext uri="{BB962C8B-B14F-4D97-AF65-F5344CB8AC3E}">
        <p14:creationId xmlns:p14="http://schemas.microsoft.com/office/powerpoint/2010/main" val="31518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AA88571-F729-40AB-B551-DD0678E6262B}"/>
              </a:ext>
            </a:extLst>
          </p:cNvPr>
          <p:cNvSpPr/>
          <p:nvPr/>
        </p:nvSpPr>
        <p:spPr>
          <a:xfrm>
            <a:off x="251011" y="609600"/>
            <a:ext cx="1125967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A primary objective of slope stability analysis is estimation of a factor of safety for the considered slope and slide mass. </a:t>
            </a:r>
          </a:p>
          <a:p>
            <a:endParaRPr lang="en-US" sz="3600" dirty="0"/>
          </a:p>
          <a:p>
            <a:r>
              <a:rPr lang="en-US" sz="3600" dirty="0"/>
              <a:t>An intuitive formulation of a safety factor appropriate to</a:t>
            </a:r>
          </a:p>
          <a:p>
            <a:r>
              <a:rPr lang="en-US" sz="3600" dirty="0"/>
              <a:t>translational sliding is the ratio of resisting to driving forces acting parallel to the direction of translation,</a:t>
            </a:r>
          </a:p>
          <a:p>
            <a:endParaRPr lang="en-US" sz="3600" dirty="0"/>
          </a:p>
          <a:p>
            <a:r>
              <a:rPr lang="en-US" sz="3600" dirty="0"/>
              <a:t>Thus, for translational slides factor of safety,</a:t>
            </a:r>
          </a:p>
          <a:p>
            <a:endParaRPr lang="en-US" sz="3600" dirty="0"/>
          </a:p>
          <a:p>
            <a:r>
              <a:rPr lang="en-US" sz="3600" dirty="0"/>
              <a:t>where R and D are the total resisting and driving forces</a:t>
            </a:r>
          </a:p>
          <a:p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D6EBA68-B56F-41F0-A273-9C080F2F6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7835" y="4779800"/>
            <a:ext cx="1631577" cy="10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31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E99B5DC-8782-4E3E-B153-0ADC518B3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803" y="890174"/>
            <a:ext cx="10876656" cy="507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71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601A366-A4CC-4497-88C8-EC0EF38086C7}"/>
              </a:ext>
            </a:extLst>
          </p:cNvPr>
          <p:cNvSpPr/>
          <p:nvPr/>
        </p:nvSpPr>
        <p:spPr>
          <a:xfrm>
            <a:off x="681317" y="502023"/>
            <a:ext cx="108293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The factor of safety:</a:t>
            </a:r>
          </a:p>
          <a:p>
            <a:endParaRPr lang="en-US" sz="3200" dirty="0">
              <a:latin typeface="TimesNewRomanPSMT"/>
            </a:endParaRPr>
          </a:p>
          <a:p>
            <a:r>
              <a:rPr lang="en-US" sz="3200" dirty="0">
                <a:latin typeface="TimesNewRomanPSMT"/>
              </a:rPr>
              <a:t>The factor of safety defined here is a </a:t>
            </a:r>
            <a:r>
              <a:rPr lang="en-US" sz="3200" i="1" dirty="0">
                <a:latin typeface="TimesNewRomanPS-ItalicMT"/>
              </a:rPr>
              <a:t>global </a:t>
            </a:r>
            <a:r>
              <a:rPr lang="en-US" sz="3200" dirty="0">
                <a:latin typeface="TimesNewRomanPSMT"/>
              </a:rPr>
              <a:t>factor of safety in contrast to a </a:t>
            </a:r>
            <a:r>
              <a:rPr lang="en-US" sz="3200" i="1" dirty="0">
                <a:latin typeface="TimesNewRomanPS-ItalicMT"/>
              </a:rPr>
              <a:t>local </a:t>
            </a:r>
            <a:r>
              <a:rPr lang="en-US" sz="3200" dirty="0">
                <a:latin typeface="TimesNewRomanPSMT"/>
              </a:rPr>
              <a:t>factor of safety (FS) that is defined as the ratio of strength to stress at a point. </a:t>
            </a:r>
          </a:p>
          <a:p>
            <a:endParaRPr lang="en-US" sz="3200" dirty="0">
              <a:latin typeface="TimesNewRomanPSMT"/>
            </a:endParaRPr>
          </a:p>
          <a:p>
            <a:r>
              <a:rPr lang="en-US" sz="3200" dirty="0">
                <a:latin typeface="TimesNewRomanPSMT"/>
              </a:rPr>
              <a:t>A local factor of safety less than one indicates the elastic limit may be exceeded, yielding, and failure ensue, at the</a:t>
            </a:r>
          </a:p>
          <a:p>
            <a:r>
              <a:rPr lang="en-US" sz="3200" dirty="0">
                <a:latin typeface="TimesNewRomanPSMT"/>
              </a:rPr>
              <a:t>considered </a:t>
            </a:r>
            <a:r>
              <a:rPr lang="en-US" sz="3200" i="1" dirty="0">
                <a:latin typeface="TimesNewRomanPS-ItalicMT"/>
              </a:rPr>
              <a:t>point</a:t>
            </a:r>
            <a:r>
              <a:rPr lang="en-US" sz="3200" dirty="0">
                <a:latin typeface="TimesNewRomanPSMT"/>
              </a:rPr>
              <a:t>. </a:t>
            </a:r>
          </a:p>
          <a:p>
            <a:endParaRPr lang="en-US" sz="3200" dirty="0">
              <a:latin typeface="TimesNewRomanPSMT"/>
            </a:endParaRPr>
          </a:p>
          <a:p>
            <a:r>
              <a:rPr lang="en-US" sz="3200" dirty="0">
                <a:latin typeface="TimesNewRomanPSMT"/>
              </a:rPr>
              <a:t>A global safety factor less than one implies yielding and failure over an extended failure surface and is indicative of </a:t>
            </a:r>
            <a:r>
              <a:rPr lang="en-US" sz="3200" i="1" dirty="0">
                <a:latin typeface="TimesNewRomanPS-ItalicMT"/>
              </a:rPr>
              <a:t>collapse</a:t>
            </a:r>
            <a:r>
              <a:rPr lang="en-US" sz="3200" dirty="0">
                <a:latin typeface="TimesNewRomanPSMT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859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601A366-A4CC-4497-88C8-EC0EF38086C7}"/>
              </a:ext>
            </a:extLst>
          </p:cNvPr>
          <p:cNvSpPr/>
          <p:nvPr/>
        </p:nvSpPr>
        <p:spPr>
          <a:xfrm>
            <a:off x="394446" y="289679"/>
            <a:ext cx="39624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 the case of rotational sliding, as shown in Figure,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D38C7B94-6F49-4FBF-B287-AA0B72AB1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893" y="470647"/>
            <a:ext cx="8563281" cy="588533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46FA830-E1FA-4657-AE91-1DA898903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59" y="2081625"/>
            <a:ext cx="1595717" cy="85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096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A78BE6A-4135-4EFA-97FC-212A5E334506}"/>
              </a:ext>
            </a:extLst>
          </p:cNvPr>
          <p:cNvSpPr/>
          <p:nvPr/>
        </p:nvSpPr>
        <p:spPr>
          <a:xfrm>
            <a:off x="591671" y="537882"/>
            <a:ext cx="1075764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What constitutes an adequate safety factor is often a matter of engineering judgment, but may also be required by construction codes. </a:t>
            </a:r>
          </a:p>
          <a:p>
            <a:endParaRPr lang="en-US" sz="3200" dirty="0">
              <a:latin typeface="TimesNewRomanPSMT"/>
            </a:endParaRPr>
          </a:p>
          <a:p>
            <a:r>
              <a:rPr lang="en-US" sz="3200" dirty="0">
                <a:latin typeface="TimesNewRomanPSMT"/>
              </a:rPr>
              <a:t>In surface mining and cut rock slopes, safety factors are usually near one. Soil-like slopes such as waste rock dumps may require a safety factor of 1.5 or so. </a:t>
            </a:r>
          </a:p>
          <a:p>
            <a:endParaRPr lang="en-US" sz="3200" dirty="0">
              <a:latin typeface="TimesNewRomanPSMT"/>
            </a:endParaRPr>
          </a:p>
          <a:p>
            <a:r>
              <a:rPr lang="en-US" sz="3200" dirty="0">
                <a:latin typeface="TimesNewRomanPSMT"/>
              </a:rPr>
              <a:t>In any case, if an estimated safety factor is too low for the problem at hand, then </a:t>
            </a:r>
            <a:r>
              <a:rPr lang="en-US" sz="3200" i="1" dirty="0">
                <a:latin typeface="TimesNewRomanPS-ItalicMT"/>
              </a:rPr>
              <a:t>remedial measures </a:t>
            </a:r>
            <a:r>
              <a:rPr lang="en-US" sz="3200" dirty="0">
                <a:latin typeface="TimesNewRomanPSMT"/>
              </a:rPr>
              <a:t>are required. There are always two choices for improving a factor of safety (1) increase resistance or (2) decrease driving forces or moments.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71484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133A8C6-E882-49DD-8519-8A1D2B9996AB}"/>
              </a:ext>
            </a:extLst>
          </p:cNvPr>
          <p:cNvSpPr/>
          <p:nvPr/>
        </p:nvSpPr>
        <p:spPr>
          <a:xfrm>
            <a:off x="519953" y="358589"/>
            <a:ext cx="110265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u="none" strike="noStrike" baseline="0" dirty="0">
                <a:latin typeface="GillSans-Bold"/>
              </a:rPr>
              <a:t>Translational rock slope failures</a:t>
            </a:r>
          </a:p>
          <a:p>
            <a:r>
              <a:rPr lang="en-US" sz="3200" dirty="0">
                <a:latin typeface="TimesNewRomanPSMT"/>
              </a:rPr>
              <a:t>Two important types of translational rock slope failures are (1) </a:t>
            </a:r>
            <a:r>
              <a:rPr lang="en-US" sz="3200" i="1" dirty="0">
                <a:latin typeface="TimesNewRomanPS-ItalicMT"/>
              </a:rPr>
              <a:t>planar block slides </a:t>
            </a:r>
            <a:r>
              <a:rPr lang="en-US" sz="3200" dirty="0">
                <a:latin typeface="TimesNewRomanPSMT"/>
              </a:rPr>
              <a:t>and (2) </a:t>
            </a:r>
            <a:r>
              <a:rPr lang="en-US" sz="3200" i="1" dirty="0">
                <a:latin typeface="TimesNewRomanPS-ItalicMT"/>
              </a:rPr>
              <a:t>wedge slides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99D7C53-AEAD-4F9F-BFB6-65930D0A2CD3}"/>
              </a:ext>
            </a:extLst>
          </p:cNvPr>
          <p:cNvSpPr/>
          <p:nvPr/>
        </p:nvSpPr>
        <p:spPr>
          <a:xfrm>
            <a:off x="519952" y="2362672"/>
            <a:ext cx="1102658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GillSans-BoldItalic"/>
              </a:rPr>
              <a:t>Planar block slides</a:t>
            </a:r>
          </a:p>
          <a:p>
            <a:r>
              <a:rPr lang="en-US" sz="3200" dirty="0">
                <a:latin typeface="TimesNewRomanPSMT"/>
              </a:rPr>
              <a:t>Planar block slides are possible when “joints” dip into a surface excavation and the excavation is long relative to height. Joints properties testing </a:t>
            </a:r>
            <a:r>
              <a:rPr lang="en-US" sz="3200" dirty="0"/>
              <a:t>leads to friction angle and cohesion for joints (</a:t>
            </a:r>
            <a:r>
              <a:rPr lang="en-US" sz="3200" i="1" dirty="0" err="1"/>
              <a:t>φ</a:t>
            </a:r>
            <a:r>
              <a:rPr lang="en-US" sz="3200" dirty="0" err="1"/>
              <a:t>j</a:t>
            </a:r>
            <a:r>
              <a:rPr lang="en-US" sz="3200" dirty="0"/>
              <a:t>, </a:t>
            </a:r>
            <a:r>
              <a:rPr lang="en-US" sz="3200" i="1" dirty="0" err="1"/>
              <a:t>c</a:t>
            </a:r>
            <a:r>
              <a:rPr lang="en-US" sz="3200" dirty="0" err="1"/>
              <a:t>j</a:t>
            </a:r>
            <a:r>
              <a:rPr lang="en-US" sz="3200" i="1" dirty="0"/>
              <a:t>) </a:t>
            </a:r>
            <a:r>
              <a:rPr lang="en-US" sz="3200" dirty="0"/>
              <a:t>and intact rock between joints (</a:t>
            </a:r>
            <a:r>
              <a:rPr lang="el-GR" sz="3200" i="1" dirty="0"/>
              <a:t>φ</a:t>
            </a:r>
            <a:r>
              <a:rPr lang="en-US" sz="3200" dirty="0"/>
              <a:t>r , </a:t>
            </a:r>
            <a:r>
              <a:rPr lang="en-US" sz="3200" i="1" dirty="0" err="1"/>
              <a:t>c</a:t>
            </a:r>
            <a:r>
              <a:rPr lang="en-US" sz="3200" dirty="0" err="1"/>
              <a:t>r</a:t>
            </a:r>
            <a:r>
              <a:rPr lang="en-US" sz="3200" dirty="0"/>
              <a:t> 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269FF11-3B61-4CA1-BA14-B998C7A4EAEC}"/>
              </a:ext>
            </a:extLst>
          </p:cNvPr>
          <p:cNvSpPr/>
          <p:nvPr/>
        </p:nvSpPr>
        <p:spPr>
          <a:xfrm>
            <a:off x="519952" y="5103674"/>
            <a:ext cx="110265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Persistence </a:t>
            </a:r>
            <a:r>
              <a:rPr lang="en-US" sz="3200" i="1" dirty="0">
                <a:latin typeface="TimesNewRomanPS-ItalicMT"/>
              </a:rPr>
              <a:t>p </a:t>
            </a:r>
            <a:r>
              <a:rPr lang="en-US" sz="3200" dirty="0">
                <a:latin typeface="TimesNewRomanPSMT"/>
              </a:rPr>
              <a:t>is defined as the ratio of joint area </a:t>
            </a:r>
            <a:r>
              <a:rPr lang="en-US" sz="3200" i="1" dirty="0" err="1">
                <a:latin typeface="TimesNewRomanPS-ItalicMT"/>
              </a:rPr>
              <a:t>A</a:t>
            </a:r>
            <a:r>
              <a:rPr lang="en-US" sz="3200" b="0" i="0" u="none" strike="noStrike" baseline="0" dirty="0" err="1">
                <a:latin typeface="TimesNewRomanPSMT"/>
              </a:rPr>
              <a:t>j</a:t>
            </a:r>
            <a:r>
              <a:rPr lang="en-US" sz="32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TimesNewRomanPSMT"/>
              </a:rPr>
              <a:t>in a joint plane to total area </a:t>
            </a:r>
            <a:r>
              <a:rPr lang="en-US" sz="3200" i="1" dirty="0">
                <a:latin typeface="TimesNewRomanPS-ItalicMT"/>
              </a:rPr>
              <a:t>A </a:t>
            </a:r>
            <a:r>
              <a:rPr lang="en-US" sz="3200" dirty="0">
                <a:latin typeface="TimesNewRomanPSMT"/>
              </a:rPr>
              <a:t>composed of joint area plus area of intact rock ridges </a:t>
            </a:r>
            <a:r>
              <a:rPr lang="en-US" sz="3200" i="1" dirty="0" err="1">
                <a:latin typeface="TimesNewRomanPS-ItalicMT"/>
              </a:rPr>
              <a:t>A</a:t>
            </a:r>
            <a:r>
              <a:rPr lang="en-US" sz="3200" b="0" i="0" u="none" strike="noStrike" baseline="0" dirty="0" err="1">
                <a:latin typeface="TimesNewRomanPSMT"/>
              </a:rPr>
              <a:t>r</a:t>
            </a:r>
            <a:r>
              <a:rPr lang="en-US" sz="32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TimesNewRomanPSMT"/>
              </a:rPr>
              <a:t>between joint segments (</a:t>
            </a:r>
            <a:r>
              <a:rPr lang="en-US" sz="3200" i="1" dirty="0">
                <a:latin typeface="TimesNewRomanPS-ItalicMT"/>
              </a:rPr>
              <a:t>A </a:t>
            </a:r>
            <a:r>
              <a:rPr lang="en-US" sz="3200" dirty="0">
                <a:latin typeface="MTSYN"/>
              </a:rPr>
              <a:t>= </a:t>
            </a:r>
            <a:r>
              <a:rPr lang="en-US" sz="3200" i="1" dirty="0" err="1">
                <a:latin typeface="TimesNewRomanPS-ItalicMT"/>
              </a:rPr>
              <a:t>A</a:t>
            </a:r>
            <a:r>
              <a:rPr lang="en-US" sz="3200" b="0" i="0" u="none" strike="noStrike" baseline="0" dirty="0" err="1">
                <a:latin typeface="TimesNewRomanPSMT"/>
              </a:rPr>
              <a:t>j</a:t>
            </a:r>
            <a:r>
              <a:rPr lang="en-US" sz="32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MTSYN"/>
              </a:rPr>
              <a:t>+ </a:t>
            </a:r>
            <a:r>
              <a:rPr lang="en-US" sz="3200" i="1" dirty="0" err="1">
                <a:latin typeface="TimesNewRomanPS-ItalicMT"/>
              </a:rPr>
              <a:t>A</a:t>
            </a:r>
            <a:r>
              <a:rPr lang="en-US" sz="3200" b="0" i="0" u="none" strike="noStrike" baseline="0" dirty="0" err="1">
                <a:latin typeface="TimesNewRomanPSMT"/>
              </a:rPr>
              <a:t>r</a:t>
            </a:r>
            <a:r>
              <a:rPr lang="en-US" sz="3200" b="0" i="0" u="none" strike="noStrike" baseline="0" dirty="0">
                <a:latin typeface="TimesNewRomanPSMT"/>
              </a:rPr>
              <a:t> </a:t>
            </a:r>
            <a:r>
              <a:rPr lang="en-US" sz="3200" dirty="0">
                <a:latin typeface="TimesNewRomanPSMT"/>
              </a:rPr>
              <a:t>), that is, </a:t>
            </a:r>
            <a:r>
              <a:rPr lang="en-US" sz="3200" i="1" dirty="0">
                <a:latin typeface="TimesNewRomanPS-ItalicMT"/>
              </a:rPr>
              <a:t>p </a:t>
            </a:r>
            <a:r>
              <a:rPr lang="en-US" sz="3200" dirty="0">
                <a:latin typeface="MTSYN"/>
              </a:rPr>
              <a:t>= </a:t>
            </a:r>
            <a:r>
              <a:rPr lang="en-US" sz="3200" i="1" dirty="0" err="1">
                <a:latin typeface="TimesNewRomanPS-ItalicMT"/>
              </a:rPr>
              <a:t>A</a:t>
            </a:r>
            <a:r>
              <a:rPr lang="en-US" sz="3200" b="0" i="0" u="none" strike="noStrike" baseline="0" dirty="0" err="1">
                <a:latin typeface="TimesNewRomanPSMT"/>
              </a:rPr>
              <a:t>j</a:t>
            </a:r>
            <a:r>
              <a:rPr lang="en-US" sz="3200" i="1" dirty="0">
                <a:latin typeface="MTMI"/>
              </a:rPr>
              <a:t>/</a:t>
            </a:r>
            <a:r>
              <a:rPr lang="en-US" sz="3200" i="1" dirty="0">
                <a:latin typeface="TimesNewRomanPS-ItalicMT"/>
              </a:rPr>
              <a:t>A</a:t>
            </a:r>
            <a:r>
              <a:rPr lang="en-US" sz="3200" dirty="0">
                <a:latin typeface="TimesNewRomanPSMT"/>
              </a:rPr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783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990</Words>
  <Application>Microsoft Office PowerPoint</Application>
  <PresentationFormat>Widescreen</PresentationFormat>
  <Paragraphs>75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Calibri</vt:lpstr>
      <vt:lpstr>Calibri Light</vt:lpstr>
      <vt:lpstr>GillSans</vt:lpstr>
      <vt:lpstr>GillSans-Bold</vt:lpstr>
      <vt:lpstr>GillSans-BoldItalic</vt:lpstr>
      <vt:lpstr>MTMI</vt:lpstr>
      <vt:lpstr>MTSYN</vt:lpstr>
      <vt:lpstr>TimesNewRomanPS-ItalicMT</vt:lpstr>
      <vt:lpstr>TimesNewRomanPSMT</vt:lpstr>
      <vt:lpstr>Office Theme</vt:lpstr>
      <vt:lpstr>Rock Slope Stability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 Slope Stability</dc:title>
  <dc:creator>Shopon .....</dc:creator>
  <cp:lastModifiedBy>HP</cp:lastModifiedBy>
  <cp:revision>25</cp:revision>
  <dcterms:created xsi:type="dcterms:W3CDTF">2020-04-03T08:06:33Z</dcterms:created>
  <dcterms:modified xsi:type="dcterms:W3CDTF">2022-01-19T05:43:08Z</dcterms:modified>
</cp:coreProperties>
</file>