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58" r:id="rId6"/>
    <p:sldId id="259" r:id="rId7"/>
    <p:sldId id="260" r:id="rId8"/>
    <p:sldId id="261" r:id="rId9"/>
    <p:sldId id="264" r:id="rId10"/>
    <p:sldId id="267" r:id="rId11"/>
    <p:sldId id="268" r:id="rId12"/>
    <p:sldId id="269" r:id="rId13"/>
    <p:sldId id="270" r:id="rId14"/>
    <p:sldId id="265" r:id="rId15"/>
    <p:sldId id="266"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C2F3-2D96-4740-9CCB-8E8BC0EDF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C55B4E-7739-40DC-AC45-7A6F30641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C5851A-6A55-4BBC-8D21-4B7AA5608464}"/>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5" name="Footer Placeholder 4">
            <a:extLst>
              <a:ext uri="{FF2B5EF4-FFF2-40B4-BE49-F238E27FC236}">
                <a16:creationId xmlns:a16="http://schemas.microsoft.com/office/drawing/2014/main" id="{D685789C-69C4-443F-97B4-8A2A5F20A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5598E-AA67-4C17-83CF-76B42AC14BD6}"/>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46330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0402-1459-4FB1-80FC-CC5B59C1D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984CA-856C-41BA-ABAD-207E3F36A4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94A58-CA22-45EA-A241-A5478499646B}"/>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5" name="Footer Placeholder 4">
            <a:extLst>
              <a:ext uri="{FF2B5EF4-FFF2-40B4-BE49-F238E27FC236}">
                <a16:creationId xmlns:a16="http://schemas.microsoft.com/office/drawing/2014/main" id="{62AEE7BC-FC45-47F8-81EA-5C6D472AA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01C13-85ED-44CC-BA9E-AA7BC2CC4ABB}"/>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82527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272D1-BAA2-422F-9DB0-1F48969766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8EB378-FDE1-4BA1-ADD1-320D8A5B65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3DBB2-10F0-4AFB-9980-37BB68F4F5EF}"/>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5" name="Footer Placeholder 4">
            <a:extLst>
              <a:ext uri="{FF2B5EF4-FFF2-40B4-BE49-F238E27FC236}">
                <a16:creationId xmlns:a16="http://schemas.microsoft.com/office/drawing/2014/main" id="{7A4BBA8F-929E-4DCC-8D89-BCE064725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C2A5A-A94D-47FD-B108-171C1862B683}"/>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317470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B72E-58AE-482B-8D65-CAB2DD8669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15467-C273-4AE4-85F0-CB31E3DFE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E7EC-470E-45DB-A4DF-19631C76FC6A}"/>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5" name="Footer Placeholder 4">
            <a:extLst>
              <a:ext uri="{FF2B5EF4-FFF2-40B4-BE49-F238E27FC236}">
                <a16:creationId xmlns:a16="http://schemas.microsoft.com/office/drawing/2014/main" id="{2E7FD21C-4151-4809-95BE-08F677182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3CA34-9E7F-4013-94BE-02AFCB8C2C6C}"/>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198163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530F-A6BD-4524-BC5E-1D6D8A0C6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B40EF2-B105-4570-9CB3-1F71087272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DFACA1-367E-4814-B6AF-E883BBDB16CF}"/>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5" name="Footer Placeholder 4">
            <a:extLst>
              <a:ext uri="{FF2B5EF4-FFF2-40B4-BE49-F238E27FC236}">
                <a16:creationId xmlns:a16="http://schemas.microsoft.com/office/drawing/2014/main" id="{F35136F8-7C3A-490F-8794-472BB59B5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C8D9D-A32E-4072-80D1-16B28752F2BD}"/>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82397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197C-E71A-4D69-B5FC-52C552DA99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07B42-249A-41A3-B5C7-7CEFAE1788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798FFE-8FCE-4633-BCDD-23E00F12EC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62A70F-2FFF-4461-BFD7-5292AEFF499C}"/>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6" name="Footer Placeholder 5">
            <a:extLst>
              <a:ext uri="{FF2B5EF4-FFF2-40B4-BE49-F238E27FC236}">
                <a16:creationId xmlns:a16="http://schemas.microsoft.com/office/drawing/2014/main" id="{1A39BFB0-5327-4992-8D30-E7CDF335F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4CEFE-1683-4ADA-BEAE-B878F7CCAA65}"/>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140318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514A-E436-4E61-910D-297FC33A4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2DBBC-0078-4033-9FAF-7F11265A8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9025CA-A865-4621-B42C-A3B68913F0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29EB4-0786-46D5-BE26-A455BF9E5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8CB45C-FA95-42AF-9CAB-6C555E44CF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F77F55-B5B8-412E-ADEC-2F4044C7429E}"/>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8" name="Footer Placeholder 7">
            <a:extLst>
              <a:ext uri="{FF2B5EF4-FFF2-40B4-BE49-F238E27FC236}">
                <a16:creationId xmlns:a16="http://schemas.microsoft.com/office/drawing/2014/main" id="{BC48A700-3112-48D9-A9DF-F70638822B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AE482-4D77-41F7-9E13-8056A7013618}"/>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7876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B594-EE94-4EBC-9EBF-C72F7A644F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3D6034-A885-4C41-A39F-0C83B0FE3031}"/>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4" name="Footer Placeholder 3">
            <a:extLst>
              <a:ext uri="{FF2B5EF4-FFF2-40B4-BE49-F238E27FC236}">
                <a16:creationId xmlns:a16="http://schemas.microsoft.com/office/drawing/2014/main" id="{D43F6A8F-0D6E-4348-A5FA-9D1456596A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97D341-7AB3-4855-91C9-CE81CC38B556}"/>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426881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E5316-EAF7-4BF2-B950-4BCDDAE96025}"/>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3" name="Footer Placeholder 2">
            <a:extLst>
              <a:ext uri="{FF2B5EF4-FFF2-40B4-BE49-F238E27FC236}">
                <a16:creationId xmlns:a16="http://schemas.microsoft.com/office/drawing/2014/main" id="{4A46356F-EE54-4417-8017-B7041B42FA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9D8E7B-4DB9-47A7-94F2-A80A45366385}"/>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105390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7162-F1E3-47DC-9D06-7EEAD60EE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B2BEF-0432-4F43-9AC1-2204DA14F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FA682C-5088-44D4-A89A-9B52831C0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E13CB-D259-4F65-87BE-85FBA81BDAD9}"/>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6" name="Footer Placeholder 5">
            <a:extLst>
              <a:ext uri="{FF2B5EF4-FFF2-40B4-BE49-F238E27FC236}">
                <a16:creationId xmlns:a16="http://schemas.microsoft.com/office/drawing/2014/main" id="{21C531F8-9FC8-4B19-B729-65C7DDE810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754FF-456A-480A-98B1-846DD8F9DF74}"/>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124969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8C1A-B308-494E-AE04-E8E99D444B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752AF1-BED5-421D-9ACE-F04BF7F3B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6CDC7-1301-4B9B-991D-382BD960D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71CB5A-1C7F-4C7C-B5AD-8C783C8BD8EE}"/>
              </a:ext>
            </a:extLst>
          </p:cNvPr>
          <p:cNvSpPr>
            <a:spLocks noGrp="1"/>
          </p:cNvSpPr>
          <p:nvPr>
            <p:ph type="dt" sz="half" idx="10"/>
          </p:nvPr>
        </p:nvSpPr>
        <p:spPr/>
        <p:txBody>
          <a:bodyPr/>
          <a:lstStyle/>
          <a:p>
            <a:fld id="{44DF522C-EFDA-45C7-8702-B6E888BFE136}" type="datetimeFigureOut">
              <a:rPr lang="en-US" smtClean="0"/>
              <a:t>23-Mar-22</a:t>
            </a:fld>
            <a:endParaRPr lang="en-US"/>
          </a:p>
        </p:txBody>
      </p:sp>
      <p:sp>
        <p:nvSpPr>
          <p:cNvPr id="6" name="Footer Placeholder 5">
            <a:extLst>
              <a:ext uri="{FF2B5EF4-FFF2-40B4-BE49-F238E27FC236}">
                <a16:creationId xmlns:a16="http://schemas.microsoft.com/office/drawing/2014/main" id="{21DBD05D-32AD-45B2-A724-899A66095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D5CD3-F12B-4DB4-8A20-18C80FDD2856}"/>
              </a:ext>
            </a:extLst>
          </p:cNvPr>
          <p:cNvSpPr>
            <a:spLocks noGrp="1"/>
          </p:cNvSpPr>
          <p:nvPr>
            <p:ph type="sldNum" sz="quarter" idx="12"/>
          </p:nvPr>
        </p:nvSpPr>
        <p:spPr/>
        <p:txBody>
          <a:bodyPr/>
          <a:lstStyle/>
          <a:p>
            <a:fld id="{84FB4C04-1009-4EAA-A60B-C1C9B03F423D}" type="slidenum">
              <a:rPr lang="en-US" smtClean="0"/>
              <a:t>‹#›</a:t>
            </a:fld>
            <a:endParaRPr lang="en-US"/>
          </a:p>
        </p:txBody>
      </p:sp>
    </p:spTree>
    <p:extLst>
      <p:ext uri="{BB962C8B-B14F-4D97-AF65-F5344CB8AC3E}">
        <p14:creationId xmlns:p14="http://schemas.microsoft.com/office/powerpoint/2010/main" val="31634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17B8E-10AF-48ED-8AC3-D4E995E54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62089F-92CF-4929-AE1F-2EA72746B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693F6-1EF5-4D44-82D7-09EC8D3382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F522C-EFDA-45C7-8702-B6E888BFE136}" type="datetimeFigureOut">
              <a:rPr lang="en-US" smtClean="0"/>
              <a:t>23-Mar-22</a:t>
            </a:fld>
            <a:endParaRPr lang="en-US"/>
          </a:p>
        </p:txBody>
      </p:sp>
      <p:sp>
        <p:nvSpPr>
          <p:cNvPr id="5" name="Footer Placeholder 4">
            <a:extLst>
              <a:ext uri="{FF2B5EF4-FFF2-40B4-BE49-F238E27FC236}">
                <a16:creationId xmlns:a16="http://schemas.microsoft.com/office/drawing/2014/main" id="{C5204B03-BE90-4E2C-B16B-9C920AB5D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EE95AD-06E7-4EDE-8022-14B69B022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B4C04-1009-4EAA-A60B-C1C9B03F423D}" type="slidenum">
              <a:rPr lang="en-US" smtClean="0"/>
              <a:t>‹#›</a:t>
            </a:fld>
            <a:endParaRPr lang="en-US"/>
          </a:p>
        </p:txBody>
      </p:sp>
    </p:spTree>
    <p:extLst>
      <p:ext uri="{BB962C8B-B14F-4D97-AF65-F5344CB8AC3E}">
        <p14:creationId xmlns:p14="http://schemas.microsoft.com/office/powerpoint/2010/main" val="241362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BF08-7138-4AD6-993B-67382AFDA1A5}"/>
              </a:ext>
            </a:extLst>
          </p:cNvPr>
          <p:cNvSpPr>
            <a:spLocks noGrp="1"/>
          </p:cNvSpPr>
          <p:nvPr>
            <p:ph type="ctrTitle"/>
          </p:nvPr>
        </p:nvSpPr>
        <p:spPr>
          <a:xfrm>
            <a:off x="1524000" y="1122363"/>
            <a:ext cx="9144000" cy="1099976"/>
          </a:xfrm>
        </p:spPr>
        <p:txBody>
          <a:bodyPr/>
          <a:lstStyle/>
          <a:p>
            <a:r>
              <a:rPr lang="en-US" dirty="0"/>
              <a:t>Stresses within soil </a:t>
            </a:r>
          </a:p>
        </p:txBody>
      </p:sp>
      <p:sp>
        <p:nvSpPr>
          <p:cNvPr id="3" name="Subtitle 2">
            <a:extLst>
              <a:ext uri="{FF2B5EF4-FFF2-40B4-BE49-F238E27FC236}">
                <a16:creationId xmlns:a16="http://schemas.microsoft.com/office/drawing/2014/main" id="{ABD007E2-250E-431A-9E7C-009EB91E2CEF}"/>
              </a:ext>
            </a:extLst>
          </p:cNvPr>
          <p:cNvSpPr>
            <a:spLocks noGrp="1"/>
          </p:cNvSpPr>
          <p:nvPr>
            <p:ph type="subTitle" idx="1"/>
          </p:nvPr>
        </p:nvSpPr>
        <p:spPr/>
        <p:txBody>
          <a:bodyPr/>
          <a:lstStyle/>
          <a:p>
            <a:r>
              <a:rPr lang="en-US" dirty="0"/>
              <a:t>Younus Ahmed Khan</a:t>
            </a:r>
          </a:p>
          <a:p>
            <a:r>
              <a:rPr lang="en-US" dirty="0"/>
              <a:t>Dept. of Geology and Mining</a:t>
            </a:r>
          </a:p>
          <a:p>
            <a:r>
              <a:rPr lang="en-US" dirty="0"/>
              <a:t>University of </a:t>
            </a:r>
            <a:r>
              <a:rPr lang="en-US" dirty="0" err="1"/>
              <a:t>Rajshahi</a:t>
            </a:r>
            <a:endParaRPr lang="en-US" dirty="0"/>
          </a:p>
        </p:txBody>
      </p:sp>
    </p:spTree>
    <p:extLst>
      <p:ext uri="{BB962C8B-B14F-4D97-AF65-F5344CB8AC3E}">
        <p14:creationId xmlns:p14="http://schemas.microsoft.com/office/powerpoint/2010/main" val="90210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28400-C26C-4106-B603-BB9938934EA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99D13A7-6A46-4B95-8225-D9120C945D46}"/>
              </a:ext>
            </a:extLst>
          </p:cNvPr>
          <p:cNvPicPr>
            <a:picLocks noChangeAspect="1"/>
          </p:cNvPicPr>
          <p:nvPr/>
        </p:nvPicPr>
        <p:blipFill>
          <a:blip r:embed="rId2"/>
          <a:stretch>
            <a:fillRect/>
          </a:stretch>
        </p:blipFill>
        <p:spPr>
          <a:xfrm>
            <a:off x="838199" y="477720"/>
            <a:ext cx="4532453" cy="5940881"/>
          </a:xfrm>
          <a:prstGeom prst="rect">
            <a:avLst/>
          </a:prstGeom>
        </p:spPr>
      </p:pic>
      <p:pic>
        <p:nvPicPr>
          <p:cNvPr id="5" name="Picture 4">
            <a:extLst>
              <a:ext uri="{FF2B5EF4-FFF2-40B4-BE49-F238E27FC236}">
                <a16:creationId xmlns:a16="http://schemas.microsoft.com/office/drawing/2014/main" id="{28A7921D-27CA-4EBE-82DE-7114A4E1BE70}"/>
              </a:ext>
            </a:extLst>
          </p:cNvPr>
          <p:cNvPicPr>
            <a:picLocks noChangeAspect="1"/>
          </p:cNvPicPr>
          <p:nvPr/>
        </p:nvPicPr>
        <p:blipFill>
          <a:blip r:embed="rId3"/>
          <a:stretch>
            <a:fillRect/>
          </a:stretch>
        </p:blipFill>
        <p:spPr>
          <a:xfrm>
            <a:off x="5708248" y="101690"/>
            <a:ext cx="3644096" cy="6583481"/>
          </a:xfrm>
          <a:prstGeom prst="rect">
            <a:avLst/>
          </a:prstGeom>
        </p:spPr>
      </p:pic>
    </p:spTree>
    <p:extLst>
      <p:ext uri="{BB962C8B-B14F-4D97-AF65-F5344CB8AC3E}">
        <p14:creationId xmlns:p14="http://schemas.microsoft.com/office/powerpoint/2010/main" val="261271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85F0-335A-4FA7-A0A8-653DFB68C6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42FA02-5055-472C-9FD1-E61828EC57A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D1D74CF-7B8C-4584-A53D-17A6A3E19DE2}"/>
              </a:ext>
            </a:extLst>
          </p:cNvPr>
          <p:cNvPicPr>
            <a:picLocks noChangeAspect="1"/>
          </p:cNvPicPr>
          <p:nvPr/>
        </p:nvPicPr>
        <p:blipFill>
          <a:blip r:embed="rId2"/>
          <a:stretch>
            <a:fillRect/>
          </a:stretch>
        </p:blipFill>
        <p:spPr>
          <a:xfrm rot="5400000">
            <a:off x="1888410" y="-685086"/>
            <a:ext cx="5811838" cy="7912261"/>
          </a:xfrm>
          <a:prstGeom prst="rect">
            <a:avLst/>
          </a:prstGeom>
        </p:spPr>
      </p:pic>
    </p:spTree>
    <p:extLst>
      <p:ext uri="{BB962C8B-B14F-4D97-AF65-F5344CB8AC3E}">
        <p14:creationId xmlns:p14="http://schemas.microsoft.com/office/powerpoint/2010/main" val="122484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FA01-D9FB-413F-AEFC-BA5016A9F6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935E56-A6D2-49D0-AA2E-583DDEE49CC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801F27B-4603-4257-ABE8-DFB4402FDC5B}"/>
              </a:ext>
            </a:extLst>
          </p:cNvPr>
          <p:cNvPicPr>
            <a:picLocks noChangeAspect="1"/>
          </p:cNvPicPr>
          <p:nvPr/>
        </p:nvPicPr>
        <p:blipFill>
          <a:blip r:embed="rId2"/>
          <a:stretch>
            <a:fillRect/>
          </a:stretch>
        </p:blipFill>
        <p:spPr>
          <a:xfrm>
            <a:off x="2492250" y="365125"/>
            <a:ext cx="7071972" cy="6012526"/>
          </a:xfrm>
          <a:prstGeom prst="rect">
            <a:avLst/>
          </a:prstGeom>
        </p:spPr>
      </p:pic>
    </p:spTree>
    <p:extLst>
      <p:ext uri="{BB962C8B-B14F-4D97-AF65-F5344CB8AC3E}">
        <p14:creationId xmlns:p14="http://schemas.microsoft.com/office/powerpoint/2010/main" val="194766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95F8-8024-4833-8939-A500DC579184}"/>
              </a:ext>
            </a:extLst>
          </p:cNvPr>
          <p:cNvSpPr>
            <a:spLocks noGrp="1"/>
          </p:cNvSpPr>
          <p:nvPr>
            <p:ph type="title"/>
          </p:nvPr>
        </p:nvSpPr>
        <p:spPr/>
        <p:txBody>
          <a:bodyPr/>
          <a:lstStyle/>
          <a:p>
            <a:r>
              <a:rPr lang="en-US"/>
              <a:t>      </a:t>
            </a:r>
          </a:p>
        </p:txBody>
      </p:sp>
      <p:sp>
        <p:nvSpPr>
          <p:cNvPr id="3" name="Content Placeholder 2">
            <a:extLst>
              <a:ext uri="{FF2B5EF4-FFF2-40B4-BE49-F238E27FC236}">
                <a16:creationId xmlns:a16="http://schemas.microsoft.com/office/drawing/2014/main" id="{88C89705-7965-4E91-B7E6-5B86863BB5F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B99CE83-F9B8-44A0-8CBA-67DD2648C2CA}"/>
              </a:ext>
            </a:extLst>
          </p:cNvPr>
          <p:cNvPicPr>
            <a:picLocks noChangeAspect="1"/>
          </p:cNvPicPr>
          <p:nvPr/>
        </p:nvPicPr>
        <p:blipFill>
          <a:blip r:embed="rId2"/>
          <a:stretch>
            <a:fillRect/>
          </a:stretch>
        </p:blipFill>
        <p:spPr>
          <a:xfrm>
            <a:off x="2450126" y="516944"/>
            <a:ext cx="6810878" cy="5975931"/>
          </a:xfrm>
          <a:prstGeom prst="rect">
            <a:avLst/>
          </a:prstGeom>
        </p:spPr>
      </p:pic>
    </p:spTree>
    <p:extLst>
      <p:ext uri="{BB962C8B-B14F-4D97-AF65-F5344CB8AC3E}">
        <p14:creationId xmlns:p14="http://schemas.microsoft.com/office/powerpoint/2010/main" val="90588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8136-63A1-4188-8671-8732BEFE1464}"/>
              </a:ext>
            </a:extLst>
          </p:cNvPr>
          <p:cNvSpPr>
            <a:spLocks noGrp="1"/>
          </p:cNvSpPr>
          <p:nvPr>
            <p:ph type="title"/>
          </p:nvPr>
        </p:nvSpPr>
        <p:spPr>
          <a:xfrm>
            <a:off x="386787" y="260953"/>
            <a:ext cx="6477000" cy="919665"/>
          </a:xfrm>
        </p:spPr>
        <p:txBody>
          <a:bodyPr>
            <a:normAutofit/>
          </a:bodyPr>
          <a:lstStyle/>
          <a:p>
            <a:r>
              <a:rPr lang="en-US" sz="3600" dirty="0"/>
              <a:t>Principal Stresses</a:t>
            </a:r>
          </a:p>
        </p:txBody>
      </p:sp>
      <p:sp>
        <p:nvSpPr>
          <p:cNvPr id="4" name="Content Placeholder 3">
            <a:extLst>
              <a:ext uri="{FF2B5EF4-FFF2-40B4-BE49-F238E27FC236}">
                <a16:creationId xmlns:a16="http://schemas.microsoft.com/office/drawing/2014/main" id="{7712619E-3CA8-4BD5-A6D5-F2C85E64FFB4}"/>
              </a:ext>
            </a:extLst>
          </p:cNvPr>
          <p:cNvSpPr>
            <a:spLocks noGrp="1"/>
          </p:cNvSpPr>
          <p:nvPr>
            <p:ph idx="1"/>
          </p:nvPr>
        </p:nvSpPr>
        <p:spPr>
          <a:xfrm>
            <a:off x="386787" y="1076446"/>
            <a:ext cx="10967013" cy="5324354"/>
          </a:xfrm>
        </p:spPr>
        <p:txBody>
          <a:bodyPr>
            <a:normAutofit fontScale="92500"/>
          </a:bodyPr>
          <a:lstStyle/>
          <a:p>
            <a:pPr marL="0" indent="0">
              <a:buNone/>
            </a:pPr>
            <a:r>
              <a:rPr lang="en-US" dirty="0"/>
              <a:t>When the components of stresses acting along three orthogonal directions without having any shear stress components, then those stresses are termed as principal stresses.</a:t>
            </a:r>
          </a:p>
          <a:p>
            <a:pPr marL="0" indent="0">
              <a:buNone/>
            </a:pPr>
            <a:r>
              <a:rPr lang="en-US" dirty="0"/>
              <a:t>According to the amount of stresses, they are termed as </a:t>
            </a:r>
            <a:r>
              <a:rPr lang="en-US" dirty="0">
                <a:sym typeface="Symbol" panose="05050102010706020507" pitchFamily="18" charset="2"/>
              </a:rPr>
              <a:t></a:t>
            </a:r>
            <a:r>
              <a:rPr lang="en-US" baseline="-25000" dirty="0">
                <a:sym typeface="Symbol" panose="05050102010706020507" pitchFamily="18" charset="2"/>
              </a:rPr>
              <a:t>1 </a:t>
            </a:r>
            <a:r>
              <a:rPr lang="en-US" dirty="0">
                <a:sym typeface="Symbol" panose="05050102010706020507" pitchFamily="18" charset="2"/>
              </a:rPr>
              <a:t>for maximum principal, </a:t>
            </a:r>
            <a:r>
              <a:rPr lang="en-US" baseline="-25000" dirty="0">
                <a:sym typeface="Symbol" panose="05050102010706020507" pitchFamily="18" charset="2"/>
              </a:rPr>
              <a:t>2</a:t>
            </a:r>
            <a:r>
              <a:rPr lang="en-US" dirty="0">
                <a:sym typeface="Symbol" panose="05050102010706020507" pitchFamily="18" charset="2"/>
              </a:rPr>
              <a:t> for intermediate principal and </a:t>
            </a:r>
            <a:r>
              <a:rPr lang="en-US" baseline="-25000" dirty="0">
                <a:sym typeface="Symbol" panose="05050102010706020507" pitchFamily="18" charset="2"/>
              </a:rPr>
              <a:t>3</a:t>
            </a:r>
            <a:r>
              <a:rPr lang="en-US" dirty="0">
                <a:sym typeface="Symbol" panose="05050102010706020507" pitchFamily="18" charset="2"/>
              </a:rPr>
              <a:t> for minimum principal stresses. </a:t>
            </a:r>
            <a:r>
              <a:rPr lang="en-US" dirty="0" err="1">
                <a:sym typeface="Symbol" panose="05050102010706020507" pitchFamily="18" charset="2"/>
              </a:rPr>
              <a:t>i</a:t>
            </a:r>
            <a:r>
              <a:rPr lang="en-US" dirty="0">
                <a:sym typeface="Symbol" panose="05050102010706020507" pitchFamily="18" charset="2"/>
              </a:rPr>
              <a:t>. e.,</a:t>
            </a:r>
          </a:p>
          <a:p>
            <a:pPr marL="0" indent="0">
              <a:buNone/>
            </a:pPr>
            <a:r>
              <a:rPr lang="en-US" dirty="0">
                <a:sym typeface="Symbol" panose="05050102010706020507" pitchFamily="18" charset="2"/>
              </a:rPr>
              <a:t></a:t>
            </a:r>
            <a:r>
              <a:rPr lang="en-US" baseline="-25000" dirty="0">
                <a:sym typeface="Symbol" panose="05050102010706020507" pitchFamily="18" charset="2"/>
              </a:rPr>
              <a:t>1</a:t>
            </a:r>
            <a:r>
              <a:rPr lang="en-US" dirty="0">
                <a:sym typeface="Symbol" panose="05050102010706020507" pitchFamily="18" charset="2"/>
              </a:rPr>
              <a:t>&gt;&gt; </a:t>
            </a:r>
            <a:r>
              <a:rPr lang="en-US" baseline="-25000" dirty="0">
                <a:sym typeface="Symbol" panose="05050102010706020507" pitchFamily="18" charset="2"/>
              </a:rPr>
              <a:t>2 </a:t>
            </a:r>
            <a:r>
              <a:rPr lang="en-US" dirty="0">
                <a:sym typeface="Symbol" panose="05050102010706020507" pitchFamily="18" charset="2"/>
              </a:rPr>
              <a:t> </a:t>
            </a:r>
            <a:r>
              <a:rPr lang="en-US" baseline="-25000" dirty="0">
                <a:sym typeface="Symbol" panose="05050102010706020507" pitchFamily="18" charset="2"/>
              </a:rPr>
              <a:t>3</a:t>
            </a:r>
          </a:p>
          <a:p>
            <a:pPr marL="0" indent="0">
              <a:buNone/>
            </a:pPr>
            <a:r>
              <a:rPr lang="en-US" dirty="0">
                <a:sym typeface="Symbol" panose="05050102010706020507" pitchFamily="18" charset="2"/>
              </a:rPr>
              <a:t>We know, one vertical and two horizontal stress components as </a:t>
            </a:r>
            <a:r>
              <a:rPr lang="en-US" baseline="-25000" dirty="0">
                <a:sym typeface="Symbol" panose="05050102010706020507" pitchFamily="18" charset="2"/>
              </a:rPr>
              <a:t>v, </a:t>
            </a:r>
            <a:r>
              <a:rPr lang="en-US" dirty="0">
                <a:sym typeface="Symbol" panose="05050102010706020507" pitchFamily="18" charset="2"/>
              </a:rPr>
              <a:t></a:t>
            </a:r>
            <a:r>
              <a:rPr lang="en-US" baseline="-25000" dirty="0">
                <a:sym typeface="Symbol" panose="05050102010706020507" pitchFamily="18" charset="2"/>
              </a:rPr>
              <a:t>h1</a:t>
            </a:r>
            <a:r>
              <a:rPr lang="en-US" dirty="0">
                <a:sym typeface="Symbol" panose="05050102010706020507" pitchFamily="18" charset="2"/>
              </a:rPr>
              <a:t> and </a:t>
            </a:r>
            <a:r>
              <a:rPr lang="en-US" baseline="-25000" dirty="0">
                <a:sym typeface="Symbol" panose="05050102010706020507" pitchFamily="18" charset="2"/>
              </a:rPr>
              <a:t>h2</a:t>
            </a:r>
            <a:r>
              <a:rPr lang="en-US" dirty="0">
                <a:sym typeface="Symbol" panose="05050102010706020507" pitchFamily="18" charset="2"/>
              </a:rPr>
              <a:t>   </a:t>
            </a:r>
          </a:p>
          <a:p>
            <a:pPr marL="0" indent="0">
              <a:buNone/>
            </a:pPr>
            <a:r>
              <a:rPr lang="en-US" dirty="0">
                <a:sym typeface="Symbol" panose="05050102010706020507" pitchFamily="18" charset="2"/>
              </a:rPr>
              <a:t>If K&lt;1, then </a:t>
            </a:r>
            <a:r>
              <a:rPr lang="en-US" baseline="-25000" dirty="0">
                <a:sym typeface="Symbol" panose="05050102010706020507" pitchFamily="18" charset="2"/>
              </a:rPr>
              <a:t>v</a:t>
            </a:r>
            <a:r>
              <a:rPr lang="en-US" dirty="0">
                <a:sym typeface="Symbol" panose="05050102010706020507" pitchFamily="18" charset="2"/>
              </a:rPr>
              <a:t> = </a:t>
            </a:r>
            <a:r>
              <a:rPr lang="en-US" baseline="-25000" dirty="0">
                <a:sym typeface="Symbol" panose="05050102010706020507" pitchFamily="18" charset="2"/>
              </a:rPr>
              <a:t>1</a:t>
            </a:r>
            <a:r>
              <a:rPr lang="en-US" dirty="0">
                <a:sym typeface="Symbol" panose="05050102010706020507" pitchFamily="18" charset="2"/>
              </a:rPr>
              <a:t> ; </a:t>
            </a:r>
            <a:r>
              <a:rPr lang="en-US" baseline="-25000" dirty="0">
                <a:sym typeface="Symbol" panose="05050102010706020507" pitchFamily="18" charset="2"/>
              </a:rPr>
              <a:t>h1,2</a:t>
            </a:r>
            <a:r>
              <a:rPr lang="en-US" dirty="0">
                <a:sym typeface="Symbol" panose="05050102010706020507" pitchFamily="18" charset="2"/>
              </a:rPr>
              <a:t> = </a:t>
            </a:r>
            <a:r>
              <a:rPr lang="en-US" baseline="-25000" dirty="0">
                <a:sym typeface="Symbol" panose="05050102010706020507" pitchFamily="18" charset="2"/>
              </a:rPr>
              <a:t>2</a:t>
            </a:r>
            <a:r>
              <a:rPr lang="en-US" dirty="0">
                <a:sym typeface="Symbol" panose="05050102010706020507" pitchFamily="18" charset="2"/>
              </a:rPr>
              <a:t> = </a:t>
            </a:r>
            <a:r>
              <a:rPr lang="en-US" baseline="-25000" dirty="0">
                <a:sym typeface="Symbol" panose="05050102010706020507" pitchFamily="18" charset="2"/>
              </a:rPr>
              <a:t>3</a:t>
            </a:r>
            <a:r>
              <a:rPr lang="en-US" dirty="0">
                <a:sym typeface="Symbol" panose="05050102010706020507" pitchFamily="18" charset="2"/>
              </a:rPr>
              <a:t> </a:t>
            </a:r>
          </a:p>
          <a:p>
            <a:pPr marL="0" indent="0">
              <a:buNone/>
            </a:pPr>
            <a:r>
              <a:rPr lang="en-US" dirty="0">
                <a:sym typeface="Symbol" panose="05050102010706020507" pitchFamily="18" charset="2"/>
              </a:rPr>
              <a:t>If K&gt;1, then </a:t>
            </a:r>
            <a:r>
              <a:rPr lang="en-US" baseline="-25000" dirty="0">
                <a:sym typeface="Symbol" panose="05050102010706020507" pitchFamily="18" charset="2"/>
              </a:rPr>
              <a:t>h</a:t>
            </a:r>
            <a:r>
              <a:rPr lang="en-US" dirty="0">
                <a:sym typeface="Symbol" panose="05050102010706020507" pitchFamily="18" charset="2"/>
              </a:rPr>
              <a:t> = </a:t>
            </a:r>
            <a:r>
              <a:rPr lang="en-US" baseline="-25000" dirty="0">
                <a:sym typeface="Symbol" panose="05050102010706020507" pitchFamily="18" charset="2"/>
              </a:rPr>
              <a:t>1</a:t>
            </a:r>
            <a:r>
              <a:rPr lang="en-US" dirty="0">
                <a:sym typeface="Symbol" panose="05050102010706020507" pitchFamily="18" charset="2"/>
              </a:rPr>
              <a:t> =</a:t>
            </a:r>
            <a:r>
              <a:rPr lang="en-US" baseline="-25000" dirty="0">
                <a:sym typeface="Symbol" panose="05050102010706020507" pitchFamily="18" charset="2"/>
              </a:rPr>
              <a:t>2 </a:t>
            </a:r>
            <a:r>
              <a:rPr lang="en-US" dirty="0">
                <a:sym typeface="Symbol" panose="05050102010706020507" pitchFamily="18" charset="2"/>
              </a:rPr>
              <a:t>; </a:t>
            </a:r>
            <a:r>
              <a:rPr lang="en-US" baseline="-25000" dirty="0">
                <a:sym typeface="Symbol" panose="05050102010706020507" pitchFamily="18" charset="2"/>
              </a:rPr>
              <a:t>v</a:t>
            </a:r>
            <a:r>
              <a:rPr lang="en-US" dirty="0">
                <a:sym typeface="Symbol" panose="05050102010706020507" pitchFamily="18" charset="2"/>
              </a:rPr>
              <a:t> = </a:t>
            </a:r>
            <a:r>
              <a:rPr lang="en-US" baseline="-25000" dirty="0">
                <a:sym typeface="Symbol" panose="05050102010706020507" pitchFamily="18" charset="2"/>
              </a:rPr>
              <a:t>3</a:t>
            </a:r>
            <a:r>
              <a:rPr lang="en-US" dirty="0">
                <a:sym typeface="Symbol" panose="05050102010706020507" pitchFamily="18" charset="2"/>
              </a:rPr>
              <a:t> </a:t>
            </a:r>
          </a:p>
          <a:p>
            <a:pPr marL="0" indent="0">
              <a:buNone/>
            </a:pPr>
            <a:r>
              <a:rPr lang="en-US" dirty="0">
                <a:sym typeface="Symbol" panose="05050102010706020507" pitchFamily="18" charset="2"/>
              </a:rPr>
              <a:t>If K=1, then </a:t>
            </a:r>
            <a:r>
              <a:rPr lang="en-US" baseline="-25000" dirty="0">
                <a:sym typeface="Symbol" panose="05050102010706020507" pitchFamily="18" charset="2"/>
              </a:rPr>
              <a:t>v</a:t>
            </a:r>
            <a:r>
              <a:rPr lang="en-US" dirty="0">
                <a:sym typeface="Symbol" panose="05050102010706020507" pitchFamily="18" charset="2"/>
              </a:rPr>
              <a:t> = </a:t>
            </a:r>
            <a:r>
              <a:rPr lang="en-US" baseline="-25000" dirty="0">
                <a:sym typeface="Symbol" panose="05050102010706020507" pitchFamily="18" charset="2"/>
              </a:rPr>
              <a:t>h</a:t>
            </a:r>
            <a:r>
              <a:rPr lang="en-US" dirty="0">
                <a:sym typeface="Symbol" panose="05050102010706020507" pitchFamily="18" charset="2"/>
              </a:rPr>
              <a:t> = </a:t>
            </a:r>
            <a:r>
              <a:rPr lang="en-US" baseline="-25000" dirty="0">
                <a:sym typeface="Symbol" panose="05050102010706020507" pitchFamily="18" charset="2"/>
              </a:rPr>
              <a:t>1</a:t>
            </a:r>
            <a:r>
              <a:rPr lang="en-US" dirty="0">
                <a:sym typeface="Symbol" panose="05050102010706020507" pitchFamily="18" charset="2"/>
              </a:rPr>
              <a:t>= </a:t>
            </a:r>
            <a:r>
              <a:rPr lang="en-US" baseline="-25000" dirty="0">
                <a:sym typeface="Symbol" panose="05050102010706020507" pitchFamily="18" charset="2"/>
              </a:rPr>
              <a:t>2</a:t>
            </a:r>
            <a:r>
              <a:rPr lang="en-US" dirty="0">
                <a:sym typeface="Symbol" panose="05050102010706020507" pitchFamily="18" charset="2"/>
              </a:rPr>
              <a:t> = </a:t>
            </a:r>
            <a:r>
              <a:rPr lang="en-US" baseline="-25000" dirty="0">
                <a:sym typeface="Symbol" panose="05050102010706020507" pitchFamily="18" charset="2"/>
              </a:rPr>
              <a:t>3</a:t>
            </a:r>
            <a:r>
              <a:rPr lang="en-US" dirty="0">
                <a:sym typeface="Symbol" panose="05050102010706020507" pitchFamily="18" charset="2"/>
              </a:rPr>
              <a:t>  (isotropic state of stress)   </a:t>
            </a:r>
          </a:p>
          <a:p>
            <a:pPr marL="0" indent="0">
              <a:buNone/>
            </a:pPr>
            <a:r>
              <a:rPr lang="en-US" dirty="0">
                <a:sym typeface="Symbol" panose="05050102010706020507" pitchFamily="18" charset="2"/>
              </a:rPr>
              <a:t>  </a:t>
            </a:r>
          </a:p>
        </p:txBody>
      </p:sp>
    </p:spTree>
    <p:extLst>
      <p:ext uri="{BB962C8B-B14F-4D97-AF65-F5344CB8AC3E}">
        <p14:creationId xmlns:p14="http://schemas.microsoft.com/office/powerpoint/2010/main" val="46054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8136-63A1-4188-8671-8732BEFE1464}"/>
              </a:ext>
            </a:extLst>
          </p:cNvPr>
          <p:cNvSpPr>
            <a:spLocks noGrp="1"/>
          </p:cNvSpPr>
          <p:nvPr>
            <p:ph type="title"/>
          </p:nvPr>
        </p:nvSpPr>
        <p:spPr>
          <a:xfrm>
            <a:off x="386786" y="260953"/>
            <a:ext cx="11222621" cy="1035412"/>
          </a:xfrm>
        </p:spPr>
        <p:txBody>
          <a:bodyPr>
            <a:normAutofit fontScale="90000"/>
          </a:bodyPr>
          <a:lstStyle/>
          <a:p>
            <a:r>
              <a:rPr lang="en-US" sz="3600" dirty="0"/>
              <a:t>Determination of any stresses or Principal Stresses: Mohr Circle (two dimensional analysis, i.e., in the plane)</a:t>
            </a:r>
          </a:p>
        </p:txBody>
      </p:sp>
      <p:sp>
        <p:nvSpPr>
          <p:cNvPr id="4" name="Content Placeholder 3">
            <a:extLst>
              <a:ext uri="{FF2B5EF4-FFF2-40B4-BE49-F238E27FC236}">
                <a16:creationId xmlns:a16="http://schemas.microsoft.com/office/drawing/2014/main" id="{7712619E-3CA8-4BD5-A6D5-F2C85E64FFB4}"/>
              </a:ext>
            </a:extLst>
          </p:cNvPr>
          <p:cNvSpPr>
            <a:spLocks noGrp="1"/>
          </p:cNvSpPr>
          <p:nvPr>
            <p:ph idx="1"/>
          </p:nvPr>
        </p:nvSpPr>
        <p:spPr>
          <a:xfrm>
            <a:off x="386787" y="1527858"/>
            <a:ext cx="11720332" cy="4872942"/>
          </a:xfrm>
        </p:spPr>
        <p:txBody>
          <a:bodyPr>
            <a:normAutofit/>
          </a:bodyPr>
          <a:lstStyle/>
          <a:p>
            <a:pPr marL="0" indent="0">
              <a:buNone/>
            </a:pPr>
            <a:r>
              <a:rPr lang="en-US" dirty="0"/>
              <a:t>Let us consider </a:t>
            </a:r>
            <a:r>
              <a:rPr lang="en-US" dirty="0">
                <a:sym typeface="Symbol" panose="05050102010706020507" pitchFamily="18" charset="2"/>
              </a:rPr>
              <a:t></a:t>
            </a:r>
            <a:r>
              <a:rPr lang="en-US" baseline="-25000" dirty="0">
                <a:sym typeface="Symbol" panose="05050102010706020507" pitchFamily="18" charset="2"/>
              </a:rPr>
              <a:t>1</a:t>
            </a:r>
            <a:r>
              <a:rPr lang="en-US" dirty="0">
                <a:sym typeface="Symbol" panose="05050102010706020507" pitchFamily="18" charset="2"/>
              </a:rPr>
              <a:t> and </a:t>
            </a:r>
            <a:r>
              <a:rPr lang="en-US" baseline="-25000" dirty="0">
                <a:sym typeface="Symbol" panose="05050102010706020507" pitchFamily="18" charset="2"/>
              </a:rPr>
              <a:t>3</a:t>
            </a:r>
            <a:r>
              <a:rPr lang="en-US" dirty="0">
                <a:sym typeface="Symbol" panose="05050102010706020507" pitchFamily="18" charset="2"/>
              </a:rPr>
              <a:t> for a plane and stresses are positive when compressive</a:t>
            </a:r>
          </a:p>
          <a:p>
            <a:pPr marL="0" indent="0">
              <a:buNone/>
            </a:pPr>
            <a:r>
              <a:rPr lang="en-US" dirty="0"/>
              <a:t>The quantity (</a:t>
            </a:r>
            <a:r>
              <a:rPr lang="en-US" dirty="0">
                <a:sym typeface="Symbol" panose="05050102010706020507" pitchFamily="18" charset="2"/>
              </a:rPr>
              <a:t></a:t>
            </a:r>
            <a:r>
              <a:rPr lang="en-US" baseline="-25000" dirty="0">
                <a:sym typeface="Symbol" panose="05050102010706020507" pitchFamily="18" charset="2"/>
              </a:rPr>
              <a:t>1</a:t>
            </a:r>
            <a:r>
              <a:rPr lang="en-US" dirty="0">
                <a:sym typeface="Symbol" panose="05050102010706020507" pitchFamily="18" charset="2"/>
              </a:rPr>
              <a:t> - </a:t>
            </a:r>
            <a:r>
              <a:rPr lang="en-US" baseline="-25000" dirty="0">
                <a:sym typeface="Symbol" panose="05050102010706020507" pitchFamily="18" charset="2"/>
              </a:rPr>
              <a:t>3</a:t>
            </a:r>
            <a:r>
              <a:rPr lang="en-US" dirty="0"/>
              <a:t>) is called deviator stress or stress difference. </a:t>
            </a:r>
          </a:p>
          <a:p>
            <a:pPr marL="0" indent="0">
              <a:buNone/>
            </a:pPr>
            <a:r>
              <a:rPr lang="en-US" dirty="0"/>
              <a:t>With the given magnitude and directions of </a:t>
            </a:r>
            <a:r>
              <a:rPr lang="en-US" dirty="0">
                <a:sym typeface="Symbol" panose="05050102010706020507" pitchFamily="18" charset="2"/>
              </a:rPr>
              <a:t></a:t>
            </a:r>
            <a:r>
              <a:rPr lang="en-US" baseline="-25000" dirty="0">
                <a:sym typeface="Symbol" panose="05050102010706020507" pitchFamily="18" charset="2"/>
              </a:rPr>
              <a:t>1</a:t>
            </a:r>
            <a:r>
              <a:rPr lang="en-US" dirty="0">
                <a:sym typeface="Symbol" panose="05050102010706020507" pitchFamily="18" charset="2"/>
              </a:rPr>
              <a:t> and </a:t>
            </a:r>
            <a:r>
              <a:rPr lang="en-US" baseline="-25000" dirty="0">
                <a:sym typeface="Symbol" panose="05050102010706020507" pitchFamily="18" charset="2"/>
              </a:rPr>
              <a:t>3</a:t>
            </a:r>
            <a:r>
              <a:rPr lang="en-US" dirty="0">
                <a:sym typeface="Symbol" panose="05050102010706020507" pitchFamily="18" charset="2"/>
              </a:rPr>
              <a:t> , normal (</a:t>
            </a:r>
            <a:r>
              <a:rPr lang="en-US" baseline="-25000" dirty="0">
                <a:sym typeface="Symbol" panose="05050102010706020507" pitchFamily="18" charset="2"/>
              </a:rPr>
              <a:t></a:t>
            </a:r>
            <a:r>
              <a:rPr lang="en-US" dirty="0">
                <a:sym typeface="Symbol" panose="05050102010706020507" pitchFamily="18" charset="2"/>
              </a:rPr>
              <a:t>) and shear (</a:t>
            </a:r>
            <a:r>
              <a:rPr lang="en-US" baseline="-25000" dirty="0">
                <a:sym typeface="Symbol" panose="05050102010706020507" pitchFamily="18" charset="2"/>
              </a:rPr>
              <a:t></a:t>
            </a:r>
            <a:r>
              <a:rPr lang="en-US" dirty="0">
                <a:sym typeface="Symbol" panose="05050102010706020507" pitchFamily="18" charset="2"/>
              </a:rPr>
              <a:t>) stresses in any other directions can be calculated as follows:</a:t>
            </a:r>
          </a:p>
          <a:p>
            <a:pPr marL="0" indent="0">
              <a:buNone/>
            </a:pPr>
            <a:r>
              <a:rPr lang="en-US" dirty="0">
                <a:sym typeface="Symbol" panose="05050102010706020507" pitchFamily="18" charset="2"/>
              </a:rPr>
              <a:t>  </a:t>
            </a:r>
          </a:p>
        </p:txBody>
      </p:sp>
      <p:pic>
        <p:nvPicPr>
          <p:cNvPr id="3" name="Picture 2">
            <a:extLst>
              <a:ext uri="{FF2B5EF4-FFF2-40B4-BE49-F238E27FC236}">
                <a16:creationId xmlns:a16="http://schemas.microsoft.com/office/drawing/2014/main" id="{AE923FF3-30CB-4189-8F07-AE74E482D813}"/>
              </a:ext>
            </a:extLst>
          </p:cNvPr>
          <p:cNvPicPr>
            <a:picLocks noChangeAspect="1"/>
          </p:cNvPicPr>
          <p:nvPr/>
        </p:nvPicPr>
        <p:blipFill>
          <a:blip r:embed="rId2"/>
          <a:stretch>
            <a:fillRect/>
          </a:stretch>
        </p:blipFill>
        <p:spPr>
          <a:xfrm>
            <a:off x="447203" y="4213185"/>
            <a:ext cx="9544761" cy="2187615"/>
          </a:xfrm>
          <a:prstGeom prst="rect">
            <a:avLst/>
          </a:prstGeom>
        </p:spPr>
      </p:pic>
    </p:spTree>
    <p:extLst>
      <p:ext uri="{BB962C8B-B14F-4D97-AF65-F5344CB8AC3E}">
        <p14:creationId xmlns:p14="http://schemas.microsoft.com/office/powerpoint/2010/main" val="137687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60CDF-0956-4E63-AF01-D9DAA9AA324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682398E-A2FC-452A-881B-516F1281C2EB}"/>
              </a:ext>
            </a:extLst>
          </p:cNvPr>
          <p:cNvPicPr>
            <a:picLocks noChangeAspect="1"/>
          </p:cNvPicPr>
          <p:nvPr/>
        </p:nvPicPr>
        <p:blipFill>
          <a:blip r:embed="rId2"/>
          <a:stretch>
            <a:fillRect/>
          </a:stretch>
        </p:blipFill>
        <p:spPr>
          <a:xfrm>
            <a:off x="416337" y="788039"/>
            <a:ext cx="5249686" cy="3332548"/>
          </a:xfrm>
          <a:prstGeom prst="rect">
            <a:avLst/>
          </a:prstGeom>
        </p:spPr>
      </p:pic>
      <p:pic>
        <p:nvPicPr>
          <p:cNvPr id="5" name="Picture 4">
            <a:extLst>
              <a:ext uri="{FF2B5EF4-FFF2-40B4-BE49-F238E27FC236}">
                <a16:creationId xmlns:a16="http://schemas.microsoft.com/office/drawing/2014/main" id="{28CC4F28-3463-41E1-B0DF-57FB30FE6457}"/>
              </a:ext>
            </a:extLst>
          </p:cNvPr>
          <p:cNvPicPr>
            <a:picLocks noChangeAspect="1"/>
          </p:cNvPicPr>
          <p:nvPr/>
        </p:nvPicPr>
        <p:blipFill>
          <a:blip r:embed="rId3"/>
          <a:stretch>
            <a:fillRect/>
          </a:stretch>
        </p:blipFill>
        <p:spPr>
          <a:xfrm>
            <a:off x="5703397" y="462608"/>
            <a:ext cx="6079629" cy="5611350"/>
          </a:xfrm>
          <a:prstGeom prst="rect">
            <a:avLst/>
          </a:prstGeom>
        </p:spPr>
      </p:pic>
    </p:spTree>
    <p:extLst>
      <p:ext uri="{BB962C8B-B14F-4D97-AF65-F5344CB8AC3E}">
        <p14:creationId xmlns:p14="http://schemas.microsoft.com/office/powerpoint/2010/main" val="414975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3C5FEE-F15D-41F7-8D8D-DBC6C189D75A}"/>
                  </a:ext>
                </a:extLst>
              </p:cNvPr>
              <p:cNvSpPr>
                <a:spLocks noGrp="1"/>
              </p:cNvSpPr>
              <p:nvPr>
                <p:ph idx="1"/>
              </p:nvPr>
            </p:nvSpPr>
            <p:spPr>
              <a:xfrm>
                <a:off x="838200" y="370390"/>
                <a:ext cx="10515600" cy="5868364"/>
              </a:xfrm>
            </p:spPr>
            <p:txBody>
              <a:bodyPr>
                <a:normAutofit/>
              </a:bodyPr>
              <a:lstStyle/>
              <a:p>
                <a:pPr marL="0" indent="0">
                  <a:buNone/>
                </a:pPr>
                <a:r>
                  <a:rPr lang="en-US" sz="4000" dirty="0">
                    <a:sym typeface="Symbol" panose="05050102010706020507" pitchFamily="18" charset="2"/>
                  </a:rPr>
                  <a:t></a:t>
                </a:r>
                <a:r>
                  <a:rPr lang="en-US" sz="4000" baseline="-25000" dirty="0"/>
                  <a:t>max </a:t>
                </a:r>
                <a:r>
                  <a:rPr lang="en-US" sz="4000" dirty="0"/>
                  <a:t>: </a:t>
                </a:r>
              </a:p>
              <a:p>
                <a:pPr marL="0" indent="0">
                  <a:buNone/>
                </a:pPr>
                <a:r>
                  <a:rPr lang="en-US" dirty="0"/>
                  <a:t>The maximum shear stress at a point, </a:t>
                </a:r>
                <a:r>
                  <a:rPr lang="en-US" dirty="0">
                    <a:sym typeface="Symbol" panose="05050102010706020507" pitchFamily="18" charset="2"/>
                  </a:rPr>
                  <a:t></a:t>
                </a:r>
                <a:r>
                  <a:rPr lang="en-US" baseline="-25000" dirty="0"/>
                  <a:t>max </a:t>
                </a:r>
                <a:r>
                  <a:rPr lang="en-US" dirty="0"/>
                  <a:t>is always equal to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3</m:t>
                            </m:r>
                          </m:sub>
                        </m:sSub>
                        <m:r>
                          <a:rPr lang="en-US" b="0" i="1" smtClean="0">
                            <a:latin typeface="Cambria Math" panose="02040503050406030204" pitchFamily="18" charset="0"/>
                          </a:rPr>
                          <m:t>)</m:t>
                        </m:r>
                      </m:num>
                      <m:den>
                        <m:r>
                          <a:rPr lang="en-US" b="0" i="1" smtClean="0">
                            <a:latin typeface="Cambria Math" panose="02040503050406030204" pitchFamily="18" charset="0"/>
                          </a:rPr>
                          <m:t>2</m:t>
                        </m:r>
                      </m:den>
                    </m:f>
                  </m:oMath>
                </a14:m>
                <a:r>
                  <a:rPr lang="en-US" dirty="0"/>
                  <a:t> </a:t>
                </a:r>
              </a:p>
              <a:p>
                <a:pPr marL="0" indent="0">
                  <a:buNone/>
                </a:pPr>
                <a:r>
                  <a:rPr lang="en-US" dirty="0"/>
                  <a:t>It equals the radius of the Mohr circle</a:t>
                </a:r>
              </a:p>
              <a:p>
                <a:pPr marL="0" indent="0">
                  <a:buNone/>
                </a:pPr>
                <a:r>
                  <a:rPr lang="en-US" dirty="0"/>
                  <a:t>It occurs on failure plane lying at </a:t>
                </a:r>
                <a:r>
                  <a:rPr lang="en-US" dirty="0">
                    <a:sym typeface="Symbol" panose="05050102010706020507" pitchFamily="18" charset="2"/>
                  </a:rPr>
                  <a:t> 45 to the major principal stress direction</a:t>
                </a:r>
              </a:p>
              <a:p>
                <a:pPr marL="0" indent="0">
                  <a:buNone/>
                </a:pPr>
                <a:r>
                  <a:rPr lang="en-US" dirty="0">
                    <a:sym typeface="Symbol" panose="05050102010706020507" pitchFamily="18" charset="2"/>
                  </a:rPr>
                  <a:t>If K&lt;1, then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𝑚𝑎𝑥</m:t>
                        </m:r>
                      </m:sub>
                    </m:sSub>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𝑣</m:t>
                            </m:r>
                          </m:sub>
                        </m:sSub>
                      </m:num>
                      <m:den>
                        <m:r>
                          <a:rPr lang="en-US" b="0" i="1" smtClean="0">
                            <a:latin typeface="Cambria Math" panose="02040503050406030204" pitchFamily="18" charset="0"/>
                            <a:sym typeface="Symbol" panose="05050102010706020507" pitchFamily="18" charset="2"/>
                          </a:rPr>
                          <m:t>2</m:t>
                        </m:r>
                      </m:den>
                    </m:f>
                    <m:d>
                      <m:dPr>
                        <m:ctrlPr>
                          <a:rPr lang="en-US" b="0" i="1" smtClean="0">
                            <a:latin typeface="Cambria Math" panose="02040503050406030204" pitchFamily="18" charset="0"/>
                            <a:sym typeface="Symbol" panose="05050102010706020507" pitchFamily="18" charset="2"/>
                          </a:rPr>
                        </m:ctrlPr>
                      </m:dPr>
                      <m:e>
                        <m:r>
                          <a:rPr lang="en-US" b="0" i="1" smtClean="0">
                            <a:latin typeface="Cambria Math" panose="02040503050406030204" pitchFamily="18" charset="0"/>
                            <a:sym typeface="Symbol" panose="05050102010706020507" pitchFamily="18" charset="2"/>
                          </a:rPr>
                          <m:t>1−</m:t>
                        </m:r>
                        <m:r>
                          <a:rPr lang="en-US" b="0" i="1" smtClean="0">
                            <a:latin typeface="Cambria Math" panose="02040503050406030204" pitchFamily="18" charset="0"/>
                            <a:sym typeface="Symbol" panose="05050102010706020507" pitchFamily="18" charset="2"/>
                          </a:rPr>
                          <m:t>𝑘</m:t>
                        </m:r>
                      </m:e>
                    </m:d>
                  </m:oMath>
                </a14:m>
                <a:r>
                  <a:rPr lang="en-US" dirty="0">
                    <a:sym typeface="Symbol" panose="05050102010706020507" pitchFamily="18" charset="2"/>
                  </a:rPr>
                  <a:t> </a:t>
                </a:r>
              </a:p>
              <a:p>
                <a:pPr marL="0" indent="0">
                  <a:buNone/>
                </a:pPr>
                <a:r>
                  <a:rPr lang="en-US" dirty="0">
                    <a:sym typeface="Symbol" panose="05050102010706020507" pitchFamily="18" charset="2"/>
                  </a:rPr>
                  <a:t>If K&gt;1, then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𝑚𝑎𝑥</m:t>
                        </m:r>
                      </m:sub>
                    </m:sSub>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𝑣</m:t>
                            </m:r>
                          </m:sub>
                        </m:sSub>
                      </m:num>
                      <m:den>
                        <m:r>
                          <a:rPr lang="en-US" b="0" i="1" smtClean="0">
                            <a:latin typeface="Cambria Math" panose="02040503050406030204" pitchFamily="18" charset="0"/>
                            <a:sym typeface="Symbol" panose="05050102010706020507" pitchFamily="18" charset="2"/>
                          </a:rPr>
                          <m:t>2</m:t>
                        </m:r>
                      </m:den>
                    </m:f>
                    <m:d>
                      <m:dPr>
                        <m:ctrlPr>
                          <a:rPr lang="en-US" b="0" i="1" smtClean="0">
                            <a:latin typeface="Cambria Math" panose="02040503050406030204" pitchFamily="18" charset="0"/>
                            <a:sym typeface="Symbol" panose="05050102010706020507" pitchFamily="18" charset="2"/>
                          </a:rPr>
                        </m:ctrlPr>
                      </m:dPr>
                      <m:e>
                        <m:r>
                          <a:rPr lang="en-US" b="0" i="1" smtClean="0">
                            <a:latin typeface="Cambria Math" panose="02040503050406030204" pitchFamily="18" charset="0"/>
                            <a:sym typeface="Symbol" panose="05050102010706020507" pitchFamily="18" charset="2"/>
                          </a:rPr>
                          <m:t>𝑘</m:t>
                        </m:r>
                        <m:r>
                          <a:rPr lang="en-US" b="0" i="1" smtClean="0">
                            <a:latin typeface="Cambria Math" panose="02040503050406030204" pitchFamily="18" charset="0"/>
                            <a:sym typeface="Symbol" panose="05050102010706020507" pitchFamily="18" charset="2"/>
                          </a:rPr>
                          <m:t>−1</m:t>
                        </m:r>
                      </m:e>
                    </m:d>
                  </m:oMath>
                </a14:m>
                <a:r>
                  <a:rPr lang="en-US" dirty="0">
                    <a:sym typeface="Symbol" panose="05050102010706020507" pitchFamily="18" charset="2"/>
                  </a:rPr>
                  <a:t> f</a:t>
                </a:r>
              </a:p>
              <a:p>
                <a:pPr marL="0" indent="0">
                  <a:buNone/>
                </a:pPr>
                <a:r>
                  <a:rPr lang="en-US" dirty="0">
                    <a:sym typeface="Symbol" panose="05050102010706020507" pitchFamily="18" charset="2"/>
                  </a:rPr>
                  <a:t>If K=1, then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𝑚𝑎𝑥</m:t>
                        </m:r>
                      </m:sub>
                    </m:sSub>
                    <m:r>
                      <a:rPr lang="en-US" b="0" i="1" smtClean="0">
                        <a:latin typeface="Cambria Math" panose="02040503050406030204" pitchFamily="18" charset="0"/>
                        <a:sym typeface="Symbol" panose="05050102010706020507" pitchFamily="18" charset="2"/>
                      </a:rPr>
                      <m:t>=0</m:t>
                    </m:r>
                  </m:oMath>
                </a14:m>
                <a:endParaRPr lang="en-US" dirty="0">
                  <a:sym typeface="Symbol" panose="05050102010706020507" pitchFamily="18" charset="2"/>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A53C5FEE-F15D-41F7-8D8D-DBC6C189D75A}"/>
                  </a:ext>
                </a:extLst>
              </p:cNvPr>
              <p:cNvSpPr>
                <a:spLocks noGrp="1" noRot="1" noChangeAspect="1" noMove="1" noResize="1" noEditPoints="1" noAdjustHandles="1" noChangeArrowheads="1" noChangeShapeType="1" noTextEdit="1"/>
              </p:cNvSpPr>
              <p:nvPr>
                <p:ph idx="1"/>
              </p:nvPr>
            </p:nvSpPr>
            <p:spPr>
              <a:xfrm>
                <a:off x="838200" y="370390"/>
                <a:ext cx="10515600" cy="5868364"/>
              </a:xfrm>
              <a:blipFill>
                <a:blip r:embed="rId3"/>
                <a:stretch>
                  <a:fillRect l="-2087" t="-3222"/>
                </a:stretch>
              </a:blipFill>
            </p:spPr>
            <p:txBody>
              <a:bodyPr/>
              <a:lstStyle/>
              <a:p>
                <a:r>
                  <a:rPr lang="en-US">
                    <a:noFill/>
                  </a:rPr>
                  <a:t> </a:t>
                </a:r>
              </a:p>
            </p:txBody>
          </p:sp>
        </mc:Fallback>
      </mc:AlternateContent>
    </p:spTree>
    <p:extLst>
      <p:ext uri="{BB962C8B-B14F-4D97-AF65-F5344CB8AC3E}">
        <p14:creationId xmlns:p14="http://schemas.microsoft.com/office/powerpoint/2010/main" val="229579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1EA90A-9C90-4A00-84AA-AA0545E48628}"/>
                  </a:ext>
                </a:extLst>
              </p:cNvPr>
              <p:cNvSpPr>
                <a:spLocks noGrp="1"/>
              </p:cNvSpPr>
              <p:nvPr>
                <p:ph idx="1"/>
              </p:nvPr>
            </p:nvSpPr>
            <p:spPr>
              <a:xfrm>
                <a:off x="838200" y="431157"/>
                <a:ext cx="10515600" cy="5995685"/>
              </a:xfrm>
            </p:spPr>
            <p:txBody>
              <a:bodyPr>
                <a:normAutofit fontScale="92500" lnSpcReduction="20000"/>
              </a:bodyPr>
              <a:lstStyle/>
              <a:p>
                <a:r>
                  <a:rPr lang="en-US" dirty="0">
                    <a:sym typeface="Symbol" panose="05050102010706020507" pitchFamily="18" charset="2"/>
                  </a:rPr>
                  <a:t>Limitations of Mohr Circle</a:t>
                </a:r>
              </a:p>
              <a:p>
                <a:pPr marL="0" indent="0">
                  <a:buNone/>
                </a:pPr>
                <a:r>
                  <a:rPr lang="en-US" dirty="0">
                    <a:sym typeface="Symbol" panose="05050102010706020507" pitchFamily="18" charset="2"/>
                  </a:rPr>
                  <a:t>Sometimes, it is needed to have many states of stress of same soil on a same plot of Mohr circle, on the other hand different states of stresses of different soils are needed on same plot. In such situations, it is so difficult to understand the circles drawn on the same plot.</a:t>
                </a:r>
              </a:p>
              <a:p>
                <a:pPr marL="0" indent="0">
                  <a:buNone/>
                </a:pPr>
                <a:endParaRPr lang="en-US" dirty="0">
                  <a:sym typeface="Symbol" panose="05050102010706020507" pitchFamily="18" charset="2"/>
                </a:endParaRPr>
              </a:p>
              <a:p>
                <a:pPr marL="0" indent="0">
                  <a:buNone/>
                </a:pPr>
                <a:r>
                  <a:rPr lang="en-US" dirty="0">
                    <a:sym typeface="Symbol" panose="05050102010706020507" pitchFamily="18" charset="2"/>
                  </a:rPr>
                  <a:t>p-q Diagram:</a:t>
                </a:r>
              </a:p>
              <a:p>
                <a:pPr marL="0" indent="0">
                  <a:buNone/>
                </a:pPr>
                <a:r>
                  <a:rPr lang="en-US" dirty="0">
                    <a:sym typeface="Symbol" panose="05050102010706020507" pitchFamily="18" charset="2"/>
                  </a:rPr>
                  <a:t>An alternative to Mohr circle, it is convenient to draw stress points whose coordinates are,</a:t>
                </a:r>
              </a:p>
              <a:p>
                <a:pPr marL="0" indent="0">
                  <a:buNone/>
                </a:pPr>
                <a:endParaRPr lang="en-US" dirty="0">
                  <a:sym typeface="Symbol" panose="05050102010706020507" pitchFamily="18" charset="2"/>
                </a:endParaRPr>
              </a:p>
              <a:p>
                <a:pPr marL="0" indent="0">
                  <a:buNone/>
                </a:pPr>
                <a14:m>
                  <m:oMath xmlns:m="http://schemas.openxmlformats.org/officeDocument/2006/math">
                    <m:r>
                      <a:rPr lang="en-US" b="0" i="1" smtClean="0">
                        <a:latin typeface="Cambria Math" panose="02040503050406030204" pitchFamily="18" charset="0"/>
                        <a:sym typeface="Symbol" panose="05050102010706020507" pitchFamily="18" charset="2"/>
                      </a:rPr>
                      <m:t>𝑝</m:t>
                    </m:r>
                    <m:r>
                      <a:rPr lang="en-US" b="0" i="1" smtClean="0">
                        <a:latin typeface="Cambria Math" panose="02040503050406030204" pitchFamily="18" charset="0"/>
                        <a:sym typeface="Symbol" panose="05050102010706020507" pitchFamily="18" charset="2"/>
                      </a:rPr>
                      <m:t>=</m:t>
                    </m:r>
                    <m:f>
                      <m:fPr>
                        <m:ctrlPr>
                          <a:rPr lang="en-US" i="1" smtClean="0">
                            <a:latin typeface="Cambria Math" panose="02040503050406030204" pitchFamily="18" charset="0"/>
                            <a:sym typeface="Symbol" panose="05050102010706020507" pitchFamily="18" charset="2"/>
                          </a:rPr>
                        </m:ctrlPr>
                      </m:fPr>
                      <m:num>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1</m:t>
                            </m:r>
                          </m:sub>
                        </m:sSub>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3</m:t>
                            </m:r>
                          </m:sub>
                        </m:sSub>
                      </m:num>
                      <m:den>
                        <m:r>
                          <a:rPr lang="en-US" b="0" i="1" smtClean="0">
                            <a:latin typeface="Cambria Math" panose="02040503050406030204" pitchFamily="18" charset="0"/>
                            <a:sym typeface="Symbol" panose="05050102010706020507" pitchFamily="18" charset="2"/>
                          </a:rPr>
                          <m:t>2</m:t>
                        </m:r>
                      </m:den>
                    </m:f>
                    <m:r>
                      <a:rPr lang="en-US" b="0" i="1" smtClean="0">
                        <a:latin typeface="Cambria Math" panose="02040503050406030204" pitchFamily="18" charset="0"/>
                        <a:sym typeface="Symbol" panose="05050102010706020507" pitchFamily="18" charset="2"/>
                      </a:rPr>
                      <m:t> </m:t>
                    </m:r>
                  </m:oMath>
                </a14:m>
                <a:r>
                  <a:rPr lang="en-US" dirty="0">
                    <a:sym typeface="Symbol" panose="05050102010706020507" pitchFamily="18" charset="2"/>
                  </a:rPr>
                  <a:t> and</a:t>
                </a:r>
              </a:p>
              <a:p>
                <a:pPr marL="0" indent="0">
                  <a:buNone/>
                </a:pPr>
                <a:endParaRPr lang="en-US" dirty="0">
                  <a:sym typeface="Symbol" panose="05050102010706020507" pitchFamily="18" charset="2"/>
                </a:endParaRPr>
              </a:p>
              <a:p>
                <a:pPr marL="0" indent="0">
                  <a:buNone/>
                </a:pPr>
                <a14:m>
                  <m:oMath xmlns:m="http://schemas.openxmlformats.org/officeDocument/2006/math">
                    <m:r>
                      <a:rPr lang="en-US" b="0" i="1" smtClean="0">
                        <a:latin typeface="Cambria Math" panose="02040503050406030204" pitchFamily="18" charset="0"/>
                        <a:sym typeface="Symbol" panose="05050102010706020507" pitchFamily="18" charset="2"/>
                      </a:rPr>
                      <m:t>𝑞</m:t>
                    </m:r>
                    <m:r>
                      <a:rPr lang="en-US" b="0" i="1" smtClean="0">
                        <a:latin typeface="Cambria Math" panose="02040503050406030204" pitchFamily="18" charset="0"/>
                        <a:sym typeface="Symbol" panose="05050102010706020507" pitchFamily="18" charset="2"/>
                      </a:rPr>
                      <m:t>= </m:t>
                    </m:r>
                    <m:f>
                      <m:fPr>
                        <m:ctrlPr>
                          <a:rPr lang="en-US" i="1" smtClean="0">
                            <a:latin typeface="Cambria Math" panose="02040503050406030204" pitchFamily="18" charset="0"/>
                            <a:sym typeface="Symbol" panose="05050102010706020507" pitchFamily="18" charset="2"/>
                          </a:rPr>
                        </m:ctrlPr>
                      </m:fPr>
                      <m:num>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1</m:t>
                            </m:r>
                          </m:sub>
                        </m:sSub>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3</m:t>
                            </m:r>
                          </m:sub>
                        </m:sSub>
                      </m:num>
                      <m:den>
                        <m:r>
                          <a:rPr lang="en-US" b="0" i="1" smtClean="0">
                            <a:latin typeface="Cambria Math" panose="02040503050406030204" pitchFamily="18" charset="0"/>
                            <a:sym typeface="Symbol" panose="05050102010706020507" pitchFamily="18" charset="2"/>
                          </a:rPr>
                          <m:t>2</m:t>
                        </m:r>
                      </m:den>
                    </m:f>
                  </m:oMath>
                </a14:m>
                <a:r>
                  <a:rPr lang="en-US" dirty="0">
                    <a:sym typeface="Symbol" panose="05050102010706020507" pitchFamily="18" charset="2"/>
                  </a:rPr>
                  <a:t>  ;  where + if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1</m:t>
                        </m:r>
                      </m:sub>
                    </m:sSub>
                  </m:oMath>
                </a14:m>
                <a:r>
                  <a:rPr lang="en-US" dirty="0">
                    <a:sym typeface="Symbol" panose="05050102010706020507" pitchFamily="18" charset="2"/>
                  </a:rPr>
                  <a:t>is inclined equal to or less than </a:t>
                </a:r>
                <a14:m>
                  <m:oMath xmlns:m="http://schemas.openxmlformats.org/officeDocument/2006/math">
                    <m:r>
                      <a:rPr lang="en-US" b="0" i="1" smtClean="0">
                        <a:latin typeface="Cambria Math" panose="02040503050406030204" pitchFamily="18" charset="0"/>
                        <a:sym typeface="Symbol" panose="05050102010706020507" pitchFamily="18" charset="2"/>
                      </a:rPr>
                      <m:t></m:t>
                    </m:r>
                  </m:oMath>
                </a14:m>
                <a:r>
                  <a:rPr lang="en-US" dirty="0">
                    <a:sym typeface="Symbol" panose="05050102010706020507" pitchFamily="18" charset="2"/>
                  </a:rPr>
                  <a:t>45 to the 			vertical and</a:t>
                </a:r>
              </a:p>
              <a:p>
                <a:pPr marL="0" indent="0">
                  <a:buNone/>
                </a:pPr>
                <a:r>
                  <a:rPr lang="en-US" dirty="0">
                    <a:sym typeface="Symbol" panose="05050102010706020507" pitchFamily="18" charset="2"/>
                  </a:rPr>
                  <a:t>			- if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1</m:t>
                        </m:r>
                      </m:sub>
                    </m:sSub>
                  </m:oMath>
                </a14:m>
                <a:r>
                  <a:rPr lang="en-US" dirty="0">
                    <a:sym typeface="Symbol" panose="05050102010706020507" pitchFamily="18" charset="2"/>
                  </a:rPr>
                  <a:t>is inclined less than </a:t>
                </a:r>
                <a14:m>
                  <m:oMath xmlns:m="http://schemas.openxmlformats.org/officeDocument/2006/math">
                    <m:r>
                      <a:rPr lang="en-US" b="0" i="1" smtClean="0">
                        <a:latin typeface="Cambria Math" panose="02040503050406030204" pitchFamily="18" charset="0"/>
                        <a:sym typeface="Symbol" panose="05050102010706020507" pitchFamily="18" charset="2"/>
                      </a:rPr>
                      <m:t></m:t>
                    </m:r>
                  </m:oMath>
                </a14:m>
                <a:r>
                  <a:rPr lang="en-US" dirty="0">
                    <a:sym typeface="Symbol" panose="05050102010706020507" pitchFamily="18" charset="2"/>
                  </a:rPr>
                  <a:t>45 to the horizontal </a:t>
                </a:r>
              </a:p>
            </p:txBody>
          </p:sp>
        </mc:Choice>
        <mc:Fallback xmlns="">
          <p:sp>
            <p:nvSpPr>
              <p:cNvPr id="3" name="Content Placeholder 2">
                <a:extLst>
                  <a:ext uri="{FF2B5EF4-FFF2-40B4-BE49-F238E27FC236}">
                    <a16:creationId xmlns:a16="http://schemas.microsoft.com/office/drawing/2014/main" id="{7E1EA90A-9C90-4A00-84AA-AA0545E48628}"/>
                  </a:ext>
                </a:extLst>
              </p:cNvPr>
              <p:cNvSpPr>
                <a:spLocks noGrp="1" noRot="1" noChangeAspect="1" noMove="1" noResize="1" noEditPoints="1" noAdjustHandles="1" noChangeArrowheads="1" noChangeShapeType="1" noTextEdit="1"/>
              </p:cNvSpPr>
              <p:nvPr>
                <p:ph idx="1"/>
              </p:nvPr>
            </p:nvSpPr>
            <p:spPr>
              <a:xfrm>
                <a:off x="838200" y="431157"/>
                <a:ext cx="10515600" cy="5995685"/>
              </a:xfrm>
              <a:blipFill>
                <a:blip r:embed="rId3"/>
                <a:stretch>
                  <a:fillRect l="-1043" t="-2645" r="-928"/>
                </a:stretch>
              </a:blipFill>
            </p:spPr>
            <p:txBody>
              <a:bodyPr/>
              <a:lstStyle/>
              <a:p>
                <a:r>
                  <a:rPr lang="en-US">
                    <a:noFill/>
                  </a:rPr>
                  <a:t> </a:t>
                </a:r>
              </a:p>
            </p:txBody>
          </p:sp>
        </mc:Fallback>
      </mc:AlternateContent>
    </p:spTree>
    <p:extLst>
      <p:ext uri="{BB962C8B-B14F-4D97-AF65-F5344CB8AC3E}">
        <p14:creationId xmlns:p14="http://schemas.microsoft.com/office/powerpoint/2010/main" val="151978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1EA90A-9C90-4A00-84AA-AA0545E48628}"/>
                  </a:ext>
                </a:extLst>
              </p:cNvPr>
              <p:cNvSpPr>
                <a:spLocks noGrp="1"/>
              </p:cNvSpPr>
              <p:nvPr>
                <p:ph idx="1"/>
              </p:nvPr>
            </p:nvSpPr>
            <p:spPr>
              <a:xfrm>
                <a:off x="838200" y="431157"/>
                <a:ext cx="10515600" cy="5995685"/>
              </a:xfrm>
            </p:spPr>
            <p:txBody>
              <a:bodyPr>
                <a:normAutofit/>
              </a:bodyPr>
              <a:lstStyle/>
              <a:p>
                <a:pPr marL="0" indent="0">
                  <a:buNone/>
                </a:pPr>
                <a:r>
                  <a:rPr lang="en-US" dirty="0">
                    <a:sym typeface="Symbol" panose="05050102010706020507" pitchFamily="18" charset="2"/>
                  </a:rPr>
                  <a:t>In most cases, but not always,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1</m:t>
                        </m:r>
                      </m:sub>
                    </m:sSub>
                    <m:r>
                      <a:rPr lang="en-US" b="0" i="1" smtClean="0">
                        <a:latin typeface="Cambria Math" panose="02040503050406030204" pitchFamily="18" charset="0"/>
                        <a:sym typeface="Symbol" panose="05050102010706020507" pitchFamily="18" charset="2"/>
                      </a:rPr>
                      <m:t>=</m:t>
                    </m:r>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ea typeface="Cambria Math" panose="02040503050406030204" pitchFamily="18" charset="0"/>
                            <a:sym typeface="Symbol" panose="05050102010706020507" pitchFamily="18" charset="2"/>
                          </a:rPr>
                          <m:t>𝑣</m:t>
                        </m:r>
                        <m:r>
                          <a:rPr lang="en-US" b="0" i="1" smtClean="0">
                            <a:latin typeface="Cambria Math" panose="02040503050406030204" pitchFamily="18" charset="0"/>
                            <a:ea typeface="Cambria Math" panose="02040503050406030204" pitchFamily="18" charset="0"/>
                            <a:sym typeface="Symbol" panose="05050102010706020507" pitchFamily="18" charset="2"/>
                          </a:rPr>
                          <m:t> </m:t>
                        </m:r>
                      </m:sub>
                    </m:sSub>
                  </m:oMath>
                </a14:m>
                <a:r>
                  <a:rPr lang="en-US" dirty="0">
                    <a:sym typeface="Symbol" panose="05050102010706020507" pitchFamily="18" charset="2"/>
                  </a:rPr>
                  <a:t> and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ea typeface="Cambria Math" panose="02040503050406030204" pitchFamily="18" charset="0"/>
                            <a:sym typeface="Symbol" panose="05050102010706020507" pitchFamily="18" charset="2"/>
                          </a:rPr>
                          <m:t>3</m:t>
                        </m:r>
                      </m:sub>
                    </m:sSub>
                    <m:r>
                      <a:rPr lang="en-US" b="0" i="1" smtClean="0">
                        <a:latin typeface="Cambria Math" panose="02040503050406030204" pitchFamily="18" charset="0"/>
                        <a:sym typeface="Symbol" panose="05050102010706020507" pitchFamily="18" charset="2"/>
                      </a:rPr>
                      <m:t>=</m:t>
                    </m:r>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ea typeface="Cambria Math" panose="02040503050406030204" pitchFamily="18" charset="0"/>
                            <a:sym typeface="Symbol" panose="05050102010706020507" pitchFamily="18" charset="2"/>
                          </a:rPr>
                          <m:t>h</m:t>
                        </m:r>
                        <m:r>
                          <a:rPr lang="en-US" b="0" i="1" smtClean="0">
                            <a:latin typeface="Cambria Math" panose="02040503050406030204" pitchFamily="18" charset="0"/>
                            <a:ea typeface="Cambria Math" panose="02040503050406030204" pitchFamily="18" charset="0"/>
                            <a:sym typeface="Symbol" panose="05050102010706020507" pitchFamily="18" charset="2"/>
                          </a:rPr>
                          <m:t> </m:t>
                        </m:r>
                      </m:sub>
                    </m:sSub>
                  </m:oMath>
                </a14:m>
                <a:r>
                  <a:rPr lang="en-US" dirty="0">
                    <a:sym typeface="Symbol" panose="05050102010706020507" pitchFamily="18" charset="2"/>
                  </a:rPr>
                  <a:t>and the p-q diagram can be constructed using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ea typeface="Cambria Math" panose="02040503050406030204" pitchFamily="18" charset="0"/>
                            <a:sym typeface="Symbol" panose="05050102010706020507" pitchFamily="18" charset="2"/>
                          </a:rPr>
                          <m:t>𝑣</m:t>
                        </m:r>
                        <m:r>
                          <a:rPr lang="en-US" b="0" i="1" smtClean="0">
                            <a:latin typeface="Cambria Math" panose="02040503050406030204" pitchFamily="18" charset="0"/>
                            <a:ea typeface="Cambria Math" panose="02040503050406030204" pitchFamily="18" charset="0"/>
                            <a:sym typeface="Symbol" panose="05050102010706020507" pitchFamily="18" charset="2"/>
                          </a:rPr>
                          <m:t> </m:t>
                        </m:r>
                      </m:sub>
                    </m:sSub>
                  </m:oMath>
                </a14:m>
                <a:r>
                  <a:rPr lang="en-US" dirty="0">
                    <a:sym typeface="Symbol" panose="05050102010706020507" pitchFamily="18" charset="2"/>
                  </a:rPr>
                  <a:t>and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ea typeface="Cambria Math" panose="02040503050406030204" pitchFamily="18" charset="0"/>
                            <a:sym typeface="Symbol" panose="05050102010706020507" pitchFamily="18" charset="2"/>
                          </a:rPr>
                          <m:t>h</m:t>
                        </m:r>
                      </m:sub>
                    </m:sSub>
                  </m:oMath>
                </a14:m>
                <a:r>
                  <a:rPr lang="en-US" dirty="0">
                    <a:sym typeface="Symbol" panose="05050102010706020507" pitchFamily="18" charset="2"/>
                  </a:rPr>
                  <a:t> instead.</a:t>
                </a:r>
              </a:p>
              <a:p>
                <a:pPr marL="0" indent="0">
                  <a:buNone/>
                </a:pPr>
                <a:r>
                  <a:rPr lang="en-US" dirty="0">
                    <a:sym typeface="Symbol" panose="05050102010706020507" pitchFamily="18" charset="2"/>
                  </a:rPr>
                  <a:t>An alternative to Mohr circle, it is convenient to draw stress points whose coordinates are,</a:t>
                </a:r>
              </a:p>
              <a:p>
                <a:pPr marL="0" indent="0">
                  <a:buNone/>
                </a:pPr>
                <a:endParaRPr lang="en-US" dirty="0">
                  <a:sym typeface="Symbol" panose="05050102010706020507" pitchFamily="18" charset="2"/>
                </a:endParaRPr>
              </a:p>
              <a:p>
                <a:pPr marL="0" indent="0">
                  <a:buNone/>
                </a:pPr>
                <a14:m>
                  <m:oMath xmlns:m="http://schemas.openxmlformats.org/officeDocument/2006/math">
                    <m:r>
                      <a:rPr lang="en-US" b="0" i="1" smtClean="0">
                        <a:latin typeface="Cambria Math" panose="02040503050406030204" pitchFamily="18" charset="0"/>
                        <a:sym typeface="Symbol" panose="05050102010706020507" pitchFamily="18" charset="2"/>
                      </a:rPr>
                      <m:t>𝑝</m:t>
                    </m:r>
                    <m:r>
                      <a:rPr lang="en-US" b="0" i="1" smtClean="0">
                        <a:latin typeface="Cambria Math" panose="02040503050406030204" pitchFamily="18" charset="0"/>
                        <a:sym typeface="Symbol" panose="05050102010706020507" pitchFamily="18" charset="2"/>
                      </a:rPr>
                      <m:t>=</m:t>
                    </m:r>
                    <m:f>
                      <m:fPr>
                        <m:ctrlPr>
                          <a:rPr lang="en-US" i="1" smtClean="0">
                            <a:latin typeface="Cambria Math" panose="02040503050406030204" pitchFamily="18" charset="0"/>
                            <a:sym typeface="Symbol" panose="05050102010706020507" pitchFamily="18" charset="2"/>
                          </a:rPr>
                        </m:ctrlPr>
                      </m:fPr>
                      <m:num>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1</m:t>
                            </m:r>
                          </m:sub>
                        </m:sSub>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3</m:t>
                            </m:r>
                          </m:sub>
                        </m:sSub>
                      </m:num>
                      <m:den>
                        <m:r>
                          <a:rPr lang="en-US" b="0" i="1" smtClean="0">
                            <a:latin typeface="Cambria Math" panose="02040503050406030204" pitchFamily="18" charset="0"/>
                            <a:sym typeface="Symbol" panose="05050102010706020507" pitchFamily="18" charset="2"/>
                          </a:rPr>
                          <m:t>2</m:t>
                        </m:r>
                      </m:den>
                    </m:f>
                    <m:r>
                      <a:rPr lang="en-US" b="0" i="1" smtClean="0">
                        <a:latin typeface="Cambria Math" panose="02040503050406030204" pitchFamily="18" charset="0"/>
                        <a:sym typeface="Symbol" panose="05050102010706020507" pitchFamily="18" charset="2"/>
                      </a:rPr>
                      <m:t> </m:t>
                    </m:r>
                  </m:oMath>
                </a14:m>
                <a:r>
                  <a:rPr lang="en-US" dirty="0">
                    <a:sym typeface="Symbol" panose="05050102010706020507" pitchFamily="18" charset="2"/>
                  </a:rPr>
                  <a:t> and</a:t>
                </a:r>
              </a:p>
              <a:p>
                <a:pPr marL="0" indent="0">
                  <a:buNone/>
                </a:pPr>
                <a:endParaRPr lang="en-US" dirty="0">
                  <a:sym typeface="Symbol" panose="05050102010706020507" pitchFamily="18" charset="2"/>
                </a:endParaRPr>
              </a:p>
              <a:p>
                <a:pPr marL="0" indent="0">
                  <a:buNone/>
                </a:pPr>
                <a14:m>
                  <m:oMath xmlns:m="http://schemas.openxmlformats.org/officeDocument/2006/math">
                    <m:r>
                      <a:rPr lang="en-US" b="0" i="1" smtClean="0">
                        <a:latin typeface="Cambria Math" panose="02040503050406030204" pitchFamily="18" charset="0"/>
                        <a:sym typeface="Symbol" panose="05050102010706020507" pitchFamily="18" charset="2"/>
                      </a:rPr>
                      <m:t>𝑞</m:t>
                    </m:r>
                    <m:r>
                      <a:rPr lang="en-US" b="0" i="1" smtClean="0">
                        <a:latin typeface="Cambria Math" panose="02040503050406030204" pitchFamily="18" charset="0"/>
                        <a:sym typeface="Symbol" panose="05050102010706020507" pitchFamily="18" charset="2"/>
                      </a:rPr>
                      <m:t>= </m:t>
                    </m:r>
                    <m:f>
                      <m:fPr>
                        <m:ctrlPr>
                          <a:rPr lang="en-US" i="1" smtClean="0">
                            <a:latin typeface="Cambria Math" panose="02040503050406030204" pitchFamily="18" charset="0"/>
                            <a:sym typeface="Symbol" panose="05050102010706020507" pitchFamily="18" charset="2"/>
                          </a:rPr>
                        </m:ctrlPr>
                      </m:fPr>
                      <m:num>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1</m:t>
                            </m:r>
                          </m:sub>
                        </m:sSub>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3</m:t>
                            </m:r>
                          </m:sub>
                        </m:sSub>
                      </m:num>
                      <m:den>
                        <m:r>
                          <a:rPr lang="en-US" b="0" i="1" smtClean="0">
                            <a:latin typeface="Cambria Math" panose="02040503050406030204" pitchFamily="18" charset="0"/>
                            <a:sym typeface="Symbol" panose="05050102010706020507" pitchFamily="18" charset="2"/>
                          </a:rPr>
                          <m:t>2</m:t>
                        </m:r>
                      </m:den>
                    </m:f>
                  </m:oMath>
                </a14:m>
                <a:r>
                  <a:rPr lang="en-US" dirty="0">
                    <a:sym typeface="Symbol" panose="05050102010706020507" pitchFamily="18" charset="2"/>
                  </a:rPr>
                  <a:t>  ;  where + if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1</m:t>
                        </m:r>
                      </m:sub>
                    </m:sSub>
                  </m:oMath>
                </a14:m>
                <a:r>
                  <a:rPr lang="en-US" dirty="0">
                    <a:sym typeface="Symbol" panose="05050102010706020507" pitchFamily="18" charset="2"/>
                  </a:rPr>
                  <a:t>is inclined equal to or less than </a:t>
                </a:r>
                <a14:m>
                  <m:oMath xmlns:m="http://schemas.openxmlformats.org/officeDocument/2006/math">
                    <m:r>
                      <a:rPr lang="en-US" b="0" i="1" smtClean="0">
                        <a:latin typeface="Cambria Math" panose="02040503050406030204" pitchFamily="18" charset="0"/>
                        <a:sym typeface="Symbol" panose="05050102010706020507" pitchFamily="18" charset="2"/>
                      </a:rPr>
                      <m:t></m:t>
                    </m:r>
                  </m:oMath>
                </a14:m>
                <a:r>
                  <a:rPr lang="en-US" dirty="0">
                    <a:sym typeface="Symbol" panose="05050102010706020507" pitchFamily="18" charset="2"/>
                  </a:rPr>
                  <a:t>45 to the 			vertical and</a:t>
                </a:r>
              </a:p>
              <a:p>
                <a:pPr marL="0" indent="0">
                  <a:buNone/>
                </a:pPr>
                <a:r>
                  <a:rPr lang="en-US" dirty="0">
                    <a:sym typeface="Symbol" panose="05050102010706020507" pitchFamily="18" charset="2"/>
                  </a:rPr>
                  <a:t>			- if </a:t>
                </a: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𝜎</m:t>
                        </m:r>
                      </m:e>
                      <m:sub>
                        <m:r>
                          <a:rPr lang="en-US" b="0" i="1" smtClean="0">
                            <a:latin typeface="Cambria Math" panose="02040503050406030204" pitchFamily="18" charset="0"/>
                            <a:sym typeface="Symbol" panose="05050102010706020507" pitchFamily="18" charset="2"/>
                          </a:rPr>
                          <m:t>1</m:t>
                        </m:r>
                      </m:sub>
                    </m:sSub>
                  </m:oMath>
                </a14:m>
                <a:r>
                  <a:rPr lang="en-US" dirty="0">
                    <a:sym typeface="Symbol" panose="05050102010706020507" pitchFamily="18" charset="2"/>
                  </a:rPr>
                  <a:t>is inclined less than </a:t>
                </a:r>
                <a14:m>
                  <m:oMath xmlns:m="http://schemas.openxmlformats.org/officeDocument/2006/math">
                    <m:r>
                      <a:rPr lang="en-US" b="0" i="1" smtClean="0">
                        <a:latin typeface="Cambria Math" panose="02040503050406030204" pitchFamily="18" charset="0"/>
                        <a:sym typeface="Symbol" panose="05050102010706020507" pitchFamily="18" charset="2"/>
                      </a:rPr>
                      <m:t></m:t>
                    </m:r>
                  </m:oMath>
                </a14:m>
                <a:r>
                  <a:rPr lang="en-US" dirty="0">
                    <a:sym typeface="Symbol" panose="05050102010706020507" pitchFamily="18" charset="2"/>
                  </a:rPr>
                  <a:t>45 to the horizontal </a:t>
                </a:r>
              </a:p>
            </p:txBody>
          </p:sp>
        </mc:Choice>
        <mc:Fallback xmlns="">
          <p:sp>
            <p:nvSpPr>
              <p:cNvPr id="3" name="Content Placeholder 2">
                <a:extLst>
                  <a:ext uri="{FF2B5EF4-FFF2-40B4-BE49-F238E27FC236}">
                    <a16:creationId xmlns:a16="http://schemas.microsoft.com/office/drawing/2014/main" id="{7E1EA90A-9C90-4A00-84AA-AA0545E48628}"/>
                  </a:ext>
                </a:extLst>
              </p:cNvPr>
              <p:cNvSpPr>
                <a:spLocks noGrp="1" noRot="1" noChangeAspect="1" noMove="1" noResize="1" noEditPoints="1" noAdjustHandles="1" noChangeArrowheads="1" noChangeShapeType="1" noTextEdit="1"/>
              </p:cNvSpPr>
              <p:nvPr>
                <p:ph idx="1"/>
              </p:nvPr>
            </p:nvSpPr>
            <p:spPr>
              <a:xfrm>
                <a:off x="838200" y="431157"/>
                <a:ext cx="10515600" cy="5995685"/>
              </a:xfrm>
              <a:blipFill>
                <a:blip r:embed="rId2"/>
                <a:stretch>
                  <a:fillRect l="-1217" t="-1729" r="-986"/>
                </a:stretch>
              </a:blipFill>
            </p:spPr>
            <p:txBody>
              <a:bodyPr/>
              <a:lstStyle/>
              <a:p>
                <a:r>
                  <a:rPr lang="en-US">
                    <a:noFill/>
                  </a:rPr>
                  <a:t> </a:t>
                </a:r>
              </a:p>
            </p:txBody>
          </p:sp>
        </mc:Fallback>
      </mc:AlternateContent>
    </p:spTree>
    <p:extLst>
      <p:ext uri="{BB962C8B-B14F-4D97-AF65-F5344CB8AC3E}">
        <p14:creationId xmlns:p14="http://schemas.microsoft.com/office/powerpoint/2010/main" val="81736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F154BF-832C-4670-8977-0D4A3A01553E}"/>
              </a:ext>
            </a:extLst>
          </p:cNvPr>
          <p:cNvPicPr>
            <a:picLocks noChangeAspect="1"/>
          </p:cNvPicPr>
          <p:nvPr/>
        </p:nvPicPr>
        <p:blipFill>
          <a:blip r:embed="rId2"/>
          <a:stretch>
            <a:fillRect/>
          </a:stretch>
        </p:blipFill>
        <p:spPr>
          <a:xfrm>
            <a:off x="1155719" y="707683"/>
            <a:ext cx="4725501" cy="2567952"/>
          </a:xfrm>
          <a:prstGeom prst="rect">
            <a:avLst/>
          </a:prstGeom>
        </p:spPr>
      </p:pic>
      <p:pic>
        <p:nvPicPr>
          <p:cNvPr id="7" name="Picture 6">
            <a:extLst>
              <a:ext uri="{FF2B5EF4-FFF2-40B4-BE49-F238E27FC236}">
                <a16:creationId xmlns:a16="http://schemas.microsoft.com/office/drawing/2014/main" id="{C53AC2C8-A098-47E7-9313-1BD0D2306954}"/>
              </a:ext>
            </a:extLst>
          </p:cNvPr>
          <p:cNvPicPr>
            <a:picLocks noChangeAspect="1"/>
          </p:cNvPicPr>
          <p:nvPr/>
        </p:nvPicPr>
        <p:blipFill>
          <a:blip r:embed="rId3"/>
          <a:stretch>
            <a:fillRect/>
          </a:stretch>
        </p:blipFill>
        <p:spPr>
          <a:xfrm>
            <a:off x="6287212" y="2569580"/>
            <a:ext cx="4749069" cy="2894333"/>
          </a:xfrm>
          <a:prstGeom prst="rect">
            <a:avLst/>
          </a:prstGeom>
        </p:spPr>
      </p:pic>
    </p:spTree>
    <p:extLst>
      <p:ext uri="{BB962C8B-B14F-4D97-AF65-F5344CB8AC3E}">
        <p14:creationId xmlns:p14="http://schemas.microsoft.com/office/powerpoint/2010/main" val="110872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77EC43-FD15-4466-9329-16E712AC9962}"/>
              </a:ext>
            </a:extLst>
          </p:cNvPr>
          <p:cNvPicPr>
            <a:picLocks noChangeAspect="1"/>
          </p:cNvPicPr>
          <p:nvPr/>
        </p:nvPicPr>
        <p:blipFill>
          <a:blip r:embed="rId2"/>
          <a:stretch>
            <a:fillRect/>
          </a:stretch>
        </p:blipFill>
        <p:spPr>
          <a:xfrm>
            <a:off x="810228" y="567594"/>
            <a:ext cx="8218025" cy="5030048"/>
          </a:xfrm>
          <a:prstGeom prst="rect">
            <a:avLst/>
          </a:prstGeom>
        </p:spPr>
      </p:pic>
    </p:spTree>
    <p:extLst>
      <p:ext uri="{BB962C8B-B14F-4D97-AF65-F5344CB8AC3E}">
        <p14:creationId xmlns:p14="http://schemas.microsoft.com/office/powerpoint/2010/main" val="193184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712A84-7E9A-4413-A807-07FDF748B282}"/>
              </a:ext>
            </a:extLst>
          </p:cNvPr>
          <p:cNvPicPr>
            <a:picLocks noChangeAspect="1"/>
          </p:cNvPicPr>
          <p:nvPr/>
        </p:nvPicPr>
        <p:blipFill>
          <a:blip r:embed="rId2"/>
          <a:stretch>
            <a:fillRect/>
          </a:stretch>
        </p:blipFill>
        <p:spPr>
          <a:xfrm>
            <a:off x="626882" y="474562"/>
            <a:ext cx="10413288" cy="5625296"/>
          </a:xfrm>
          <a:prstGeom prst="rect">
            <a:avLst/>
          </a:prstGeom>
        </p:spPr>
      </p:pic>
    </p:spTree>
    <p:extLst>
      <p:ext uri="{BB962C8B-B14F-4D97-AF65-F5344CB8AC3E}">
        <p14:creationId xmlns:p14="http://schemas.microsoft.com/office/powerpoint/2010/main" val="389893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B9ED6-3624-4751-A2B4-38D2344FD6DD}"/>
              </a:ext>
            </a:extLst>
          </p:cNvPr>
          <p:cNvPicPr>
            <a:picLocks noChangeAspect="1"/>
          </p:cNvPicPr>
          <p:nvPr/>
        </p:nvPicPr>
        <p:blipFill>
          <a:blip r:embed="rId2"/>
          <a:stretch>
            <a:fillRect/>
          </a:stretch>
        </p:blipFill>
        <p:spPr>
          <a:xfrm>
            <a:off x="763929" y="509007"/>
            <a:ext cx="4664598" cy="2932335"/>
          </a:xfrm>
          <a:prstGeom prst="rect">
            <a:avLst/>
          </a:prstGeom>
        </p:spPr>
      </p:pic>
      <p:pic>
        <p:nvPicPr>
          <p:cNvPr id="4" name="Picture 3">
            <a:extLst>
              <a:ext uri="{FF2B5EF4-FFF2-40B4-BE49-F238E27FC236}">
                <a16:creationId xmlns:a16="http://schemas.microsoft.com/office/drawing/2014/main" id="{614A79EE-69A1-4F6C-BF9A-D3AC15439E04}"/>
              </a:ext>
            </a:extLst>
          </p:cNvPr>
          <p:cNvPicPr>
            <a:picLocks noChangeAspect="1"/>
          </p:cNvPicPr>
          <p:nvPr/>
        </p:nvPicPr>
        <p:blipFill>
          <a:blip r:embed="rId3"/>
          <a:stretch>
            <a:fillRect/>
          </a:stretch>
        </p:blipFill>
        <p:spPr>
          <a:xfrm>
            <a:off x="670493" y="3663784"/>
            <a:ext cx="7883198" cy="2928278"/>
          </a:xfrm>
          <a:prstGeom prst="rect">
            <a:avLst/>
          </a:prstGeom>
        </p:spPr>
      </p:pic>
    </p:spTree>
    <p:extLst>
      <p:ext uri="{BB962C8B-B14F-4D97-AF65-F5344CB8AC3E}">
        <p14:creationId xmlns:p14="http://schemas.microsoft.com/office/powerpoint/2010/main" val="326654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992536-420F-4D9F-BF8D-0C86996C7DC6}"/>
              </a:ext>
            </a:extLst>
          </p:cNvPr>
          <p:cNvPicPr>
            <a:picLocks noChangeAspect="1"/>
          </p:cNvPicPr>
          <p:nvPr/>
        </p:nvPicPr>
        <p:blipFill>
          <a:blip r:embed="rId2"/>
          <a:stretch>
            <a:fillRect/>
          </a:stretch>
        </p:blipFill>
        <p:spPr>
          <a:xfrm>
            <a:off x="1111168" y="648920"/>
            <a:ext cx="6609145" cy="4828207"/>
          </a:xfrm>
          <a:prstGeom prst="rect">
            <a:avLst/>
          </a:prstGeom>
        </p:spPr>
      </p:pic>
    </p:spTree>
    <p:extLst>
      <p:ext uri="{BB962C8B-B14F-4D97-AF65-F5344CB8AC3E}">
        <p14:creationId xmlns:p14="http://schemas.microsoft.com/office/powerpoint/2010/main" val="1076037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E1F455-2D5F-41A2-8498-0D948BA89917}"/>
              </a:ext>
            </a:extLst>
          </p:cNvPr>
          <p:cNvPicPr>
            <a:picLocks noChangeAspect="1"/>
          </p:cNvPicPr>
          <p:nvPr/>
        </p:nvPicPr>
        <p:blipFill>
          <a:blip r:embed="rId2"/>
          <a:stretch>
            <a:fillRect/>
          </a:stretch>
        </p:blipFill>
        <p:spPr>
          <a:xfrm>
            <a:off x="2268637" y="158298"/>
            <a:ext cx="5370654" cy="6541403"/>
          </a:xfrm>
          <a:prstGeom prst="rect">
            <a:avLst/>
          </a:prstGeom>
        </p:spPr>
      </p:pic>
    </p:spTree>
    <p:extLst>
      <p:ext uri="{BB962C8B-B14F-4D97-AF65-F5344CB8AC3E}">
        <p14:creationId xmlns:p14="http://schemas.microsoft.com/office/powerpoint/2010/main" val="1647375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6EC76C-17AD-4E40-A850-FE2E85839755}"/>
              </a:ext>
            </a:extLst>
          </p:cNvPr>
          <p:cNvPicPr>
            <a:picLocks noChangeAspect="1"/>
          </p:cNvPicPr>
          <p:nvPr/>
        </p:nvPicPr>
        <p:blipFill>
          <a:blip r:embed="rId2"/>
          <a:stretch>
            <a:fillRect/>
          </a:stretch>
        </p:blipFill>
        <p:spPr>
          <a:xfrm>
            <a:off x="1238491" y="510416"/>
            <a:ext cx="6423950" cy="4660551"/>
          </a:xfrm>
          <a:prstGeom prst="rect">
            <a:avLst/>
          </a:prstGeom>
        </p:spPr>
      </p:pic>
    </p:spTree>
    <p:extLst>
      <p:ext uri="{BB962C8B-B14F-4D97-AF65-F5344CB8AC3E}">
        <p14:creationId xmlns:p14="http://schemas.microsoft.com/office/powerpoint/2010/main" val="1091679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04595D-274B-4437-A64F-C8840F6CDA81}"/>
              </a:ext>
            </a:extLst>
          </p:cNvPr>
          <p:cNvPicPr>
            <a:picLocks noChangeAspect="1"/>
          </p:cNvPicPr>
          <p:nvPr/>
        </p:nvPicPr>
        <p:blipFill>
          <a:blip r:embed="rId2"/>
          <a:stretch>
            <a:fillRect/>
          </a:stretch>
        </p:blipFill>
        <p:spPr>
          <a:xfrm>
            <a:off x="462986" y="359336"/>
            <a:ext cx="5139160" cy="6139327"/>
          </a:xfrm>
          <a:prstGeom prst="rect">
            <a:avLst/>
          </a:prstGeom>
        </p:spPr>
      </p:pic>
      <p:pic>
        <p:nvPicPr>
          <p:cNvPr id="4" name="Picture 3">
            <a:extLst>
              <a:ext uri="{FF2B5EF4-FFF2-40B4-BE49-F238E27FC236}">
                <a16:creationId xmlns:a16="http://schemas.microsoft.com/office/drawing/2014/main" id="{87938479-3D07-492E-9ED2-C186C324434F}"/>
              </a:ext>
            </a:extLst>
          </p:cNvPr>
          <p:cNvPicPr>
            <a:picLocks noChangeAspect="1"/>
          </p:cNvPicPr>
          <p:nvPr/>
        </p:nvPicPr>
        <p:blipFill>
          <a:blip r:embed="rId3"/>
          <a:stretch>
            <a:fillRect/>
          </a:stretch>
        </p:blipFill>
        <p:spPr>
          <a:xfrm>
            <a:off x="6150019" y="693750"/>
            <a:ext cx="5208416" cy="1169773"/>
          </a:xfrm>
          <a:prstGeom prst="rect">
            <a:avLst/>
          </a:prstGeom>
        </p:spPr>
      </p:pic>
      <p:pic>
        <p:nvPicPr>
          <p:cNvPr id="5" name="Picture 4">
            <a:extLst>
              <a:ext uri="{FF2B5EF4-FFF2-40B4-BE49-F238E27FC236}">
                <a16:creationId xmlns:a16="http://schemas.microsoft.com/office/drawing/2014/main" id="{21C898A9-B2F4-4211-96A8-1AE30B34D733}"/>
              </a:ext>
            </a:extLst>
          </p:cNvPr>
          <p:cNvPicPr>
            <a:picLocks noChangeAspect="1"/>
          </p:cNvPicPr>
          <p:nvPr/>
        </p:nvPicPr>
        <p:blipFill>
          <a:blip r:embed="rId4"/>
          <a:stretch>
            <a:fillRect/>
          </a:stretch>
        </p:blipFill>
        <p:spPr>
          <a:xfrm>
            <a:off x="6200972" y="1814791"/>
            <a:ext cx="5826619" cy="4349459"/>
          </a:xfrm>
          <a:prstGeom prst="rect">
            <a:avLst/>
          </a:prstGeom>
        </p:spPr>
      </p:pic>
    </p:spTree>
    <p:extLst>
      <p:ext uri="{BB962C8B-B14F-4D97-AF65-F5344CB8AC3E}">
        <p14:creationId xmlns:p14="http://schemas.microsoft.com/office/powerpoint/2010/main" val="802765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948E94-112F-48F7-BE7D-011BB87673F8}"/>
              </a:ext>
            </a:extLst>
          </p:cNvPr>
          <p:cNvSpPr txBox="1"/>
          <p:nvPr/>
        </p:nvSpPr>
        <p:spPr>
          <a:xfrm>
            <a:off x="358815" y="532435"/>
            <a:ext cx="4027990" cy="4893647"/>
          </a:xfrm>
          <a:prstGeom prst="rect">
            <a:avLst/>
          </a:prstGeom>
          <a:noFill/>
        </p:spPr>
        <p:txBody>
          <a:bodyPr wrap="square" rtlCol="0">
            <a:spAutoFit/>
          </a:bodyPr>
          <a:lstStyle/>
          <a:p>
            <a:r>
              <a:rPr lang="en-US" sz="2400" dirty="0"/>
              <a:t>Stress path</a:t>
            </a:r>
          </a:p>
          <a:p>
            <a:endParaRPr lang="en-US" sz="2400" dirty="0"/>
          </a:p>
          <a:p>
            <a:r>
              <a:rPr lang="en-US" sz="2400" dirty="0"/>
              <a:t>To know the successive states of stress in a soil sample loaded, stress path is a perfect way and you need to do a series of successive Mohr circles using principal stresses. </a:t>
            </a:r>
          </a:p>
          <a:p>
            <a:endParaRPr lang="en-US" sz="2400" dirty="0"/>
          </a:p>
          <a:p>
            <a:r>
              <a:rPr lang="en-US" sz="2400" dirty="0"/>
              <a:t>Stress path is a line or curve connecting all the successive points of stresses of a soil sample at test (Fig. 8.10)</a:t>
            </a:r>
          </a:p>
        </p:txBody>
      </p:sp>
      <p:pic>
        <p:nvPicPr>
          <p:cNvPr id="6" name="Picture 5">
            <a:extLst>
              <a:ext uri="{FF2B5EF4-FFF2-40B4-BE49-F238E27FC236}">
                <a16:creationId xmlns:a16="http://schemas.microsoft.com/office/drawing/2014/main" id="{AA218D2C-1C6E-4CA5-9284-3B116C862E5B}"/>
              </a:ext>
            </a:extLst>
          </p:cNvPr>
          <p:cNvPicPr>
            <a:picLocks noChangeAspect="1"/>
          </p:cNvPicPr>
          <p:nvPr/>
        </p:nvPicPr>
        <p:blipFill>
          <a:blip r:embed="rId2"/>
          <a:stretch>
            <a:fillRect/>
          </a:stretch>
        </p:blipFill>
        <p:spPr>
          <a:xfrm>
            <a:off x="4282530" y="749096"/>
            <a:ext cx="7550655" cy="5046318"/>
          </a:xfrm>
          <a:prstGeom prst="rect">
            <a:avLst/>
          </a:prstGeom>
        </p:spPr>
      </p:pic>
    </p:spTree>
    <p:extLst>
      <p:ext uri="{BB962C8B-B14F-4D97-AF65-F5344CB8AC3E}">
        <p14:creationId xmlns:p14="http://schemas.microsoft.com/office/powerpoint/2010/main" val="284449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C9CC02-19F3-41D2-9A3C-8DC9FB41DB8A}"/>
              </a:ext>
            </a:extLst>
          </p:cNvPr>
          <p:cNvPicPr>
            <a:picLocks noChangeAspect="1"/>
          </p:cNvPicPr>
          <p:nvPr/>
        </p:nvPicPr>
        <p:blipFill>
          <a:blip r:embed="rId2"/>
          <a:stretch>
            <a:fillRect/>
          </a:stretch>
        </p:blipFill>
        <p:spPr>
          <a:xfrm>
            <a:off x="1491384" y="742529"/>
            <a:ext cx="3838575" cy="2247900"/>
          </a:xfrm>
          <a:prstGeom prst="rect">
            <a:avLst/>
          </a:prstGeom>
        </p:spPr>
      </p:pic>
      <p:pic>
        <p:nvPicPr>
          <p:cNvPr id="9" name="Picture 8">
            <a:extLst>
              <a:ext uri="{FF2B5EF4-FFF2-40B4-BE49-F238E27FC236}">
                <a16:creationId xmlns:a16="http://schemas.microsoft.com/office/drawing/2014/main" id="{A265C62C-D45E-4A96-9A61-EB1B4E20519F}"/>
              </a:ext>
            </a:extLst>
          </p:cNvPr>
          <p:cNvPicPr>
            <a:picLocks noChangeAspect="1"/>
          </p:cNvPicPr>
          <p:nvPr/>
        </p:nvPicPr>
        <p:blipFill>
          <a:blip r:embed="rId3"/>
          <a:stretch>
            <a:fillRect/>
          </a:stretch>
        </p:blipFill>
        <p:spPr>
          <a:xfrm>
            <a:off x="6982548" y="742529"/>
            <a:ext cx="3829050" cy="2247900"/>
          </a:xfrm>
          <a:prstGeom prst="rect">
            <a:avLst/>
          </a:prstGeom>
        </p:spPr>
      </p:pic>
      <p:pic>
        <p:nvPicPr>
          <p:cNvPr id="10" name="Picture 9">
            <a:extLst>
              <a:ext uri="{FF2B5EF4-FFF2-40B4-BE49-F238E27FC236}">
                <a16:creationId xmlns:a16="http://schemas.microsoft.com/office/drawing/2014/main" id="{EB6359EE-EDAE-4499-9CD4-1DC1B370F89D}"/>
              </a:ext>
            </a:extLst>
          </p:cNvPr>
          <p:cNvPicPr>
            <a:picLocks noChangeAspect="1"/>
          </p:cNvPicPr>
          <p:nvPr/>
        </p:nvPicPr>
        <p:blipFill>
          <a:blip r:embed="rId4"/>
          <a:stretch>
            <a:fillRect/>
          </a:stretch>
        </p:blipFill>
        <p:spPr>
          <a:xfrm>
            <a:off x="1491383" y="3867572"/>
            <a:ext cx="3838575" cy="2247900"/>
          </a:xfrm>
          <a:prstGeom prst="rect">
            <a:avLst/>
          </a:prstGeom>
        </p:spPr>
      </p:pic>
      <p:pic>
        <p:nvPicPr>
          <p:cNvPr id="3" name="Picture 2">
            <a:extLst>
              <a:ext uri="{FF2B5EF4-FFF2-40B4-BE49-F238E27FC236}">
                <a16:creationId xmlns:a16="http://schemas.microsoft.com/office/drawing/2014/main" id="{1E4C4362-AAD7-4307-A8B5-09AE949D7C90}"/>
              </a:ext>
            </a:extLst>
          </p:cNvPr>
          <p:cNvPicPr>
            <a:picLocks noChangeAspect="1"/>
          </p:cNvPicPr>
          <p:nvPr/>
        </p:nvPicPr>
        <p:blipFill>
          <a:blip r:embed="rId5"/>
          <a:stretch>
            <a:fillRect/>
          </a:stretch>
        </p:blipFill>
        <p:spPr>
          <a:xfrm>
            <a:off x="6391998" y="3991396"/>
            <a:ext cx="4419600" cy="2124075"/>
          </a:xfrm>
          <a:prstGeom prst="rect">
            <a:avLst/>
          </a:prstGeom>
        </p:spPr>
      </p:pic>
    </p:spTree>
    <p:extLst>
      <p:ext uri="{BB962C8B-B14F-4D97-AF65-F5344CB8AC3E}">
        <p14:creationId xmlns:p14="http://schemas.microsoft.com/office/powerpoint/2010/main" val="273762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8136-63A1-4188-8671-8732BEFE1464}"/>
              </a:ext>
            </a:extLst>
          </p:cNvPr>
          <p:cNvSpPr>
            <a:spLocks noGrp="1"/>
          </p:cNvSpPr>
          <p:nvPr>
            <p:ph type="title"/>
          </p:nvPr>
        </p:nvSpPr>
        <p:spPr>
          <a:xfrm>
            <a:off x="340488" y="330401"/>
            <a:ext cx="2701619" cy="711321"/>
          </a:xfrm>
        </p:spPr>
        <p:txBody>
          <a:bodyPr>
            <a:normAutofit fontScale="90000"/>
          </a:bodyPr>
          <a:lstStyle/>
          <a:p>
            <a:r>
              <a:rPr lang="en-US" sz="2800" dirty="0"/>
              <a:t>Forces and Stresses:</a:t>
            </a:r>
          </a:p>
        </p:txBody>
      </p:sp>
      <p:pic>
        <p:nvPicPr>
          <p:cNvPr id="5" name="Content Placeholder 4">
            <a:extLst>
              <a:ext uri="{FF2B5EF4-FFF2-40B4-BE49-F238E27FC236}">
                <a16:creationId xmlns:a16="http://schemas.microsoft.com/office/drawing/2014/main" id="{C07CE403-6FA6-4BC2-9023-9C7B180FF2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2108" y="182018"/>
            <a:ext cx="8963206" cy="6415551"/>
          </a:xfrm>
          <a:prstGeom prst="rect">
            <a:avLst/>
          </a:prstGeom>
          <a:ln>
            <a:noFill/>
          </a:ln>
          <a:effectLst>
            <a:softEdge rad="112500"/>
          </a:effectLst>
        </p:spPr>
      </p:pic>
      <p:sp>
        <p:nvSpPr>
          <p:cNvPr id="6" name="Title 1">
            <a:extLst>
              <a:ext uri="{FF2B5EF4-FFF2-40B4-BE49-F238E27FC236}">
                <a16:creationId xmlns:a16="http://schemas.microsoft.com/office/drawing/2014/main" id="{64C36D11-4A59-4EFD-A7E6-8A2E56C02911}"/>
              </a:ext>
            </a:extLst>
          </p:cNvPr>
          <p:cNvSpPr txBox="1">
            <a:spLocks/>
          </p:cNvSpPr>
          <p:nvPr/>
        </p:nvSpPr>
        <p:spPr>
          <a:xfrm>
            <a:off x="395902" y="1355536"/>
            <a:ext cx="2530033" cy="132556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a:t>
            </a:r>
            <a:r>
              <a:rPr lang="en-US" baseline="-25000" dirty="0"/>
              <a:t>v</a:t>
            </a:r>
            <a:r>
              <a:rPr lang="en-US" dirty="0"/>
              <a:t>, T</a:t>
            </a:r>
            <a:r>
              <a:rPr lang="en-US" baseline="-25000" dirty="0"/>
              <a:t>v</a:t>
            </a:r>
            <a:r>
              <a:rPr lang="en-US" dirty="0"/>
              <a:t>=normal force</a:t>
            </a:r>
          </a:p>
          <a:p>
            <a:endParaRPr lang="en-US" dirty="0"/>
          </a:p>
          <a:p>
            <a:r>
              <a:rPr lang="en-US" dirty="0"/>
              <a:t>T</a:t>
            </a:r>
            <a:r>
              <a:rPr lang="en-US" baseline="-25000" dirty="0"/>
              <a:t>h</a:t>
            </a:r>
            <a:r>
              <a:rPr lang="en-US" dirty="0"/>
              <a:t>, N</a:t>
            </a:r>
            <a:r>
              <a:rPr lang="en-US" baseline="-25000" dirty="0"/>
              <a:t>h</a:t>
            </a:r>
            <a:r>
              <a:rPr lang="en-US" dirty="0"/>
              <a:t>=shear force</a:t>
            </a:r>
          </a:p>
        </p:txBody>
      </p:sp>
      <p:sp>
        <p:nvSpPr>
          <p:cNvPr id="7" name="Title 1">
            <a:extLst>
              <a:ext uri="{FF2B5EF4-FFF2-40B4-BE49-F238E27FC236}">
                <a16:creationId xmlns:a16="http://schemas.microsoft.com/office/drawing/2014/main" id="{E8BE586F-0EA2-4EDE-AD3E-4AD679A4057C}"/>
              </a:ext>
            </a:extLst>
          </p:cNvPr>
          <p:cNvSpPr txBox="1">
            <a:spLocks/>
          </p:cNvSpPr>
          <p:nvPr/>
        </p:nvSpPr>
        <p:spPr>
          <a:xfrm>
            <a:off x="464208" y="2714234"/>
            <a:ext cx="1618964" cy="18996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ym typeface="Symbol" panose="05050102010706020507" pitchFamily="18" charset="2"/>
              </a:rPr>
              <a:t></a:t>
            </a:r>
            <a:r>
              <a:rPr lang="en-US" sz="2400" baseline="-25000" dirty="0"/>
              <a:t>v  </a:t>
            </a:r>
            <a:r>
              <a:rPr lang="en-US" sz="2400" dirty="0"/>
              <a:t>=N</a:t>
            </a:r>
            <a:r>
              <a:rPr lang="en-US" sz="2400" baseline="-25000" dirty="0"/>
              <a:t>v</a:t>
            </a:r>
            <a:r>
              <a:rPr lang="en-US" sz="2400" dirty="0"/>
              <a:t>/A </a:t>
            </a:r>
          </a:p>
          <a:p>
            <a:r>
              <a:rPr lang="en-US" sz="2400" dirty="0">
                <a:sym typeface="Symbol" panose="05050102010706020507" pitchFamily="18" charset="2"/>
              </a:rPr>
              <a:t></a:t>
            </a:r>
            <a:r>
              <a:rPr lang="en-US" sz="2400" baseline="-25000" dirty="0"/>
              <a:t>v</a:t>
            </a:r>
            <a:r>
              <a:rPr lang="en-US" sz="2400" dirty="0"/>
              <a:t>= T</a:t>
            </a:r>
            <a:r>
              <a:rPr lang="en-US" sz="2400" baseline="-25000" dirty="0"/>
              <a:t>v </a:t>
            </a:r>
            <a:r>
              <a:rPr lang="en-US" sz="2400" dirty="0"/>
              <a:t>/A</a:t>
            </a:r>
          </a:p>
          <a:p>
            <a:endParaRPr lang="en-US" sz="2400" dirty="0"/>
          </a:p>
          <a:p>
            <a:r>
              <a:rPr lang="en-US" sz="2400" dirty="0">
                <a:sym typeface="Symbol" panose="05050102010706020507" pitchFamily="18" charset="2"/>
              </a:rPr>
              <a:t></a:t>
            </a:r>
            <a:r>
              <a:rPr lang="en-US" sz="2400" baseline="-25000" dirty="0">
                <a:sym typeface="Symbol" panose="05050102010706020507" pitchFamily="18" charset="2"/>
              </a:rPr>
              <a:t>h</a:t>
            </a:r>
            <a:r>
              <a:rPr lang="en-US" sz="2400" baseline="-25000" dirty="0"/>
              <a:t>  </a:t>
            </a:r>
            <a:r>
              <a:rPr lang="en-US" sz="2400" dirty="0"/>
              <a:t>=N</a:t>
            </a:r>
            <a:r>
              <a:rPr lang="en-US" sz="2400" baseline="-25000" dirty="0"/>
              <a:t>h</a:t>
            </a:r>
            <a:r>
              <a:rPr lang="en-US" sz="2400" dirty="0"/>
              <a:t>/A </a:t>
            </a:r>
          </a:p>
          <a:p>
            <a:r>
              <a:rPr lang="en-US" sz="2400" dirty="0">
                <a:sym typeface="Symbol" panose="05050102010706020507" pitchFamily="18" charset="2"/>
              </a:rPr>
              <a:t></a:t>
            </a:r>
            <a:r>
              <a:rPr lang="en-US" sz="2400" baseline="-25000" dirty="0">
                <a:sym typeface="Symbol" panose="05050102010706020507" pitchFamily="18" charset="2"/>
              </a:rPr>
              <a:t>h</a:t>
            </a:r>
            <a:r>
              <a:rPr lang="en-US" sz="2400" dirty="0"/>
              <a:t>= T</a:t>
            </a:r>
            <a:r>
              <a:rPr lang="en-US" sz="2400" baseline="-25000" dirty="0"/>
              <a:t>h </a:t>
            </a:r>
            <a:r>
              <a:rPr lang="en-US" sz="2400" dirty="0"/>
              <a:t>/A</a:t>
            </a:r>
          </a:p>
          <a:p>
            <a:endParaRPr lang="en-US" sz="2400" dirty="0"/>
          </a:p>
        </p:txBody>
      </p:sp>
      <p:sp>
        <p:nvSpPr>
          <p:cNvPr id="8" name="Title 1">
            <a:extLst>
              <a:ext uri="{FF2B5EF4-FFF2-40B4-BE49-F238E27FC236}">
                <a16:creationId xmlns:a16="http://schemas.microsoft.com/office/drawing/2014/main" id="{23249D8D-D344-43F3-9E4F-DD164696B5C1}"/>
              </a:ext>
            </a:extLst>
          </p:cNvPr>
          <p:cNvSpPr txBox="1">
            <a:spLocks/>
          </p:cNvSpPr>
          <p:nvPr/>
        </p:nvSpPr>
        <p:spPr>
          <a:xfrm>
            <a:off x="483663" y="4613895"/>
            <a:ext cx="2442272" cy="215289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ym typeface="Symbol" panose="05050102010706020507" pitchFamily="18" charset="2"/>
              </a:rPr>
              <a:t></a:t>
            </a:r>
            <a:r>
              <a:rPr lang="en-US" sz="2400" baseline="-25000" dirty="0"/>
              <a:t>v  </a:t>
            </a:r>
            <a:r>
              <a:rPr lang="en-US" sz="2400" dirty="0"/>
              <a:t>=normal stress </a:t>
            </a:r>
          </a:p>
          <a:p>
            <a:r>
              <a:rPr lang="en-US" sz="2400" dirty="0">
                <a:sym typeface="Symbol" panose="05050102010706020507" pitchFamily="18" charset="2"/>
              </a:rPr>
              <a:t></a:t>
            </a:r>
            <a:r>
              <a:rPr lang="en-US" sz="2400" baseline="-25000" dirty="0"/>
              <a:t>v</a:t>
            </a:r>
            <a:r>
              <a:rPr lang="en-US" sz="2400" dirty="0"/>
              <a:t>= shear stress</a:t>
            </a:r>
          </a:p>
          <a:p>
            <a:endParaRPr lang="en-US" sz="2400" dirty="0"/>
          </a:p>
          <a:p>
            <a:r>
              <a:rPr lang="en-US" sz="2400" dirty="0">
                <a:sym typeface="Symbol" panose="05050102010706020507" pitchFamily="18" charset="2"/>
              </a:rPr>
              <a:t></a:t>
            </a:r>
            <a:r>
              <a:rPr lang="en-US" sz="2400" baseline="-25000" dirty="0">
                <a:sym typeface="Symbol" panose="05050102010706020507" pitchFamily="18" charset="2"/>
              </a:rPr>
              <a:t>h</a:t>
            </a:r>
            <a:r>
              <a:rPr lang="en-US" sz="2400" baseline="-25000" dirty="0"/>
              <a:t>  </a:t>
            </a:r>
            <a:r>
              <a:rPr lang="en-US" sz="2400" dirty="0"/>
              <a:t>=normal stress</a:t>
            </a:r>
          </a:p>
          <a:p>
            <a:r>
              <a:rPr lang="en-US" sz="2400" dirty="0">
                <a:sym typeface="Symbol" panose="05050102010706020507" pitchFamily="18" charset="2"/>
              </a:rPr>
              <a:t></a:t>
            </a:r>
            <a:r>
              <a:rPr lang="en-US" sz="2400" baseline="-25000" dirty="0">
                <a:sym typeface="Symbol" panose="05050102010706020507" pitchFamily="18" charset="2"/>
              </a:rPr>
              <a:t>h</a:t>
            </a:r>
            <a:r>
              <a:rPr lang="en-US" sz="2400" dirty="0"/>
              <a:t>= shear stress</a:t>
            </a:r>
          </a:p>
          <a:p>
            <a:endParaRPr lang="en-US" sz="2400" dirty="0"/>
          </a:p>
          <a:p>
            <a:r>
              <a:rPr lang="en-US" sz="2400" dirty="0"/>
              <a:t>A=area of force action </a:t>
            </a:r>
          </a:p>
          <a:p>
            <a:endParaRPr lang="en-US" sz="700" dirty="0"/>
          </a:p>
        </p:txBody>
      </p:sp>
    </p:spTree>
    <p:extLst>
      <p:ext uri="{BB962C8B-B14F-4D97-AF65-F5344CB8AC3E}">
        <p14:creationId xmlns:p14="http://schemas.microsoft.com/office/powerpoint/2010/main" val="162611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8136-63A1-4188-8671-8732BEFE1464}"/>
              </a:ext>
            </a:extLst>
          </p:cNvPr>
          <p:cNvSpPr>
            <a:spLocks noGrp="1"/>
          </p:cNvSpPr>
          <p:nvPr>
            <p:ph type="title"/>
          </p:nvPr>
        </p:nvSpPr>
        <p:spPr>
          <a:xfrm>
            <a:off x="386787" y="260953"/>
            <a:ext cx="2692078" cy="1325563"/>
          </a:xfrm>
        </p:spPr>
        <p:txBody>
          <a:bodyPr/>
          <a:lstStyle/>
          <a:p>
            <a:r>
              <a:rPr lang="en-US" dirty="0"/>
              <a:t>Forces and Stresses</a:t>
            </a:r>
          </a:p>
        </p:txBody>
      </p:sp>
      <p:pic>
        <p:nvPicPr>
          <p:cNvPr id="7" name="Content Placeholder 6">
            <a:extLst>
              <a:ext uri="{FF2B5EF4-FFF2-40B4-BE49-F238E27FC236}">
                <a16:creationId xmlns:a16="http://schemas.microsoft.com/office/drawing/2014/main" id="{FB085F02-B1F7-433A-863C-1AD5A8CD1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865" y="199924"/>
            <a:ext cx="8911625" cy="6458151"/>
          </a:xfrm>
        </p:spPr>
      </p:pic>
    </p:spTree>
    <p:extLst>
      <p:ext uri="{BB962C8B-B14F-4D97-AF65-F5344CB8AC3E}">
        <p14:creationId xmlns:p14="http://schemas.microsoft.com/office/powerpoint/2010/main" val="259691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8136-63A1-4188-8671-8732BEFE1464}"/>
              </a:ext>
            </a:extLst>
          </p:cNvPr>
          <p:cNvSpPr>
            <a:spLocks noGrp="1"/>
          </p:cNvSpPr>
          <p:nvPr>
            <p:ph type="title"/>
          </p:nvPr>
        </p:nvSpPr>
        <p:spPr>
          <a:xfrm>
            <a:off x="386787" y="260953"/>
            <a:ext cx="5446854" cy="1325563"/>
          </a:xfrm>
        </p:spPr>
        <p:txBody>
          <a:bodyPr>
            <a:normAutofit/>
          </a:bodyPr>
          <a:lstStyle/>
          <a:p>
            <a:r>
              <a:rPr lang="en-US" sz="3600" dirty="0"/>
              <a:t>Geostatic Stresses</a:t>
            </a:r>
          </a:p>
        </p:txBody>
      </p:sp>
      <p:sp>
        <p:nvSpPr>
          <p:cNvPr id="4" name="Content Placeholder 3">
            <a:extLst>
              <a:ext uri="{FF2B5EF4-FFF2-40B4-BE49-F238E27FC236}">
                <a16:creationId xmlns:a16="http://schemas.microsoft.com/office/drawing/2014/main" id="{7712619E-3CA8-4BD5-A6D5-F2C85E64FFB4}"/>
              </a:ext>
            </a:extLst>
          </p:cNvPr>
          <p:cNvSpPr>
            <a:spLocks noGrp="1"/>
          </p:cNvSpPr>
          <p:nvPr>
            <p:ph idx="1"/>
          </p:nvPr>
        </p:nvSpPr>
        <p:spPr>
          <a:xfrm>
            <a:off x="386787" y="1469985"/>
            <a:ext cx="10967013" cy="4706978"/>
          </a:xfrm>
        </p:spPr>
        <p:txBody>
          <a:bodyPr/>
          <a:lstStyle/>
          <a:p>
            <a:pPr marL="0" indent="0">
              <a:buNone/>
            </a:pPr>
            <a:r>
              <a:rPr lang="en-US" dirty="0"/>
              <a:t>Stresses inside soil are caused: </a:t>
            </a:r>
          </a:p>
          <a:p>
            <a:pPr marL="0" indent="0">
              <a:buNone/>
            </a:pPr>
            <a:r>
              <a:rPr lang="en-US" dirty="0"/>
              <a:t>1. largely by self weight of soil –simple stress pattern exists if ground surface is horizontal and the soil nature varies little in horizontal directions. Such situation frequently exists in soils, specially sedimentary deposits.(hence called geostatic stresses) </a:t>
            </a:r>
          </a:p>
          <a:p>
            <a:pPr marL="0" indent="0">
              <a:buNone/>
            </a:pPr>
            <a:r>
              <a:rPr lang="en-US" dirty="0"/>
              <a:t>2. by applied loading (surcharge, </a:t>
            </a:r>
            <a:r>
              <a:rPr lang="en-US" dirty="0" err="1"/>
              <a:t>etc</a:t>
            </a:r>
            <a:r>
              <a:rPr lang="en-US" dirty="0"/>
              <a:t>)-stress pattern is rather complicated</a:t>
            </a:r>
          </a:p>
          <a:p>
            <a:pPr marL="0" indent="0">
              <a:buNone/>
            </a:pPr>
            <a:endParaRPr lang="en-US" dirty="0"/>
          </a:p>
          <a:p>
            <a:pPr marL="0" indent="0">
              <a:buNone/>
            </a:pPr>
            <a:r>
              <a:rPr lang="en-US" dirty="0"/>
              <a:t>Vertical geo-stresses, simply,  </a:t>
            </a:r>
            <a:r>
              <a:rPr lang="en-US" dirty="0">
                <a:sym typeface="Symbol" panose="05050102010706020507" pitchFamily="18" charset="2"/>
              </a:rPr>
              <a:t></a:t>
            </a:r>
            <a:r>
              <a:rPr lang="en-US" baseline="-25000" dirty="0">
                <a:sym typeface="Symbol" panose="05050102010706020507" pitchFamily="18" charset="2"/>
              </a:rPr>
              <a:t>v</a:t>
            </a:r>
            <a:r>
              <a:rPr lang="en-US" dirty="0">
                <a:sym typeface="Symbol" panose="05050102010706020507" pitchFamily="18" charset="2"/>
              </a:rPr>
              <a:t>=z, where z is the total depth and  is the unit weight of soils. </a:t>
            </a:r>
          </a:p>
          <a:p>
            <a:pPr marL="0" indent="0">
              <a:buNone/>
            </a:pPr>
            <a:r>
              <a:rPr lang="en-US" dirty="0">
                <a:sym typeface="Symbol" panose="05050102010706020507" pitchFamily="18" charset="2"/>
              </a:rPr>
              <a:t>For a typical dry soil, =100 </a:t>
            </a:r>
            <a:r>
              <a:rPr lang="en-US" dirty="0" err="1">
                <a:sym typeface="Symbol" panose="05050102010706020507" pitchFamily="18" charset="2"/>
              </a:rPr>
              <a:t>pcf</a:t>
            </a:r>
            <a:r>
              <a:rPr lang="en-US" dirty="0">
                <a:sym typeface="Symbol" panose="05050102010706020507" pitchFamily="18" charset="2"/>
              </a:rPr>
              <a:t> (1602 kg/m</a:t>
            </a:r>
            <a:r>
              <a:rPr lang="en-US" baseline="30000" dirty="0">
                <a:sym typeface="Symbol" panose="05050102010706020507" pitchFamily="18" charset="2"/>
              </a:rPr>
              <a:t>3</a:t>
            </a:r>
            <a:r>
              <a:rPr lang="en-US" dirty="0">
                <a:sym typeface="Symbol" panose="05050102010706020507" pitchFamily="18" charset="2"/>
              </a:rPr>
              <a:t> or 15.7 </a:t>
            </a:r>
            <a:r>
              <a:rPr lang="en-US" dirty="0" err="1">
                <a:sym typeface="Symbol" panose="05050102010706020507" pitchFamily="18" charset="2"/>
              </a:rPr>
              <a:t>kN</a:t>
            </a:r>
            <a:r>
              <a:rPr lang="en-US" dirty="0">
                <a:sym typeface="Symbol" panose="05050102010706020507" pitchFamily="18" charset="2"/>
              </a:rPr>
              <a:t>/m</a:t>
            </a:r>
            <a:r>
              <a:rPr lang="en-US" baseline="30000" dirty="0">
                <a:sym typeface="Symbol" panose="05050102010706020507" pitchFamily="18" charset="2"/>
              </a:rPr>
              <a:t>3</a:t>
            </a:r>
            <a:r>
              <a:rPr lang="en-US" dirty="0">
                <a:sym typeface="Symbol" panose="05050102010706020507" pitchFamily="18" charset="2"/>
              </a:rPr>
              <a:t> approx.)</a:t>
            </a:r>
            <a:endParaRPr lang="en-US" dirty="0"/>
          </a:p>
        </p:txBody>
      </p:sp>
    </p:spTree>
    <p:extLst>
      <p:ext uri="{BB962C8B-B14F-4D97-AF65-F5344CB8AC3E}">
        <p14:creationId xmlns:p14="http://schemas.microsoft.com/office/powerpoint/2010/main" val="390708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8136-63A1-4188-8671-8732BEFE1464}"/>
              </a:ext>
            </a:extLst>
          </p:cNvPr>
          <p:cNvSpPr>
            <a:spLocks noGrp="1"/>
          </p:cNvSpPr>
          <p:nvPr>
            <p:ph type="title"/>
          </p:nvPr>
        </p:nvSpPr>
        <p:spPr>
          <a:xfrm>
            <a:off x="386787" y="260953"/>
            <a:ext cx="5446854" cy="1325563"/>
          </a:xfrm>
        </p:spPr>
        <p:txBody>
          <a:bodyPr>
            <a:normAutofit/>
          </a:bodyPr>
          <a:lstStyle/>
          <a:p>
            <a:r>
              <a:rPr lang="en-US" sz="3600" dirty="0"/>
              <a:t>Geostatic Stresses, vertical</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712619E-3CA8-4BD5-A6D5-F2C85E64FFB4}"/>
                  </a:ext>
                </a:extLst>
              </p:cNvPr>
              <p:cNvSpPr>
                <a:spLocks noGrp="1"/>
              </p:cNvSpPr>
              <p:nvPr>
                <p:ph idx="1"/>
              </p:nvPr>
            </p:nvSpPr>
            <p:spPr>
              <a:xfrm>
                <a:off x="386787" y="1469985"/>
                <a:ext cx="10967013" cy="4706978"/>
              </a:xfrm>
            </p:spPr>
            <p:txBody>
              <a:bodyPr/>
              <a:lstStyle/>
              <a:p>
                <a:pPr marL="0" indent="0">
                  <a:buNone/>
                </a:pPr>
                <a:r>
                  <a:rPr lang="en-US" dirty="0"/>
                  <a:t>Soil unit weight is seldom constant with depth.</a:t>
                </a:r>
              </a:p>
              <a:p>
                <a:pPr marL="0" indent="0">
                  <a:buNone/>
                </a:pPr>
                <a:r>
                  <a:rPr lang="en-US" dirty="0"/>
                  <a:t>Normally, soils become denser with depth due to the geostatic stress/overburden pressure, and hence if unit weight of soil varies continuously with depth, then vertical stress can be found using integral,</a:t>
                </a:r>
              </a:p>
              <a:p>
                <a:pPr marL="0" indent="0">
                  <a:buNone/>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𝑣</m:t>
                        </m:r>
                      </m:sub>
                    </m:sSub>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𝑧</m:t>
                        </m:r>
                      </m:sup>
                      <m:e>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𝑑𝑧</m:t>
                        </m:r>
                      </m:e>
                    </m:nary>
                  </m:oMath>
                </a14:m>
                <a:r>
                  <a:rPr lang="en-US" dirty="0"/>
                  <a:t>  </a:t>
                </a:r>
              </a:p>
              <a:p>
                <a:pPr marL="0" indent="0">
                  <a:buNone/>
                </a:pPr>
                <a:endParaRPr lang="en-US" dirty="0"/>
              </a:p>
              <a:p>
                <a:pPr marL="0" indent="0">
                  <a:buNone/>
                </a:pPr>
                <a:r>
                  <a:rPr lang="en-US" dirty="0"/>
                  <a:t>For stratified soil where unit weight is different from one stratum to another, then</a:t>
                </a:r>
              </a:p>
              <a:p>
                <a:pPr marL="0" indent="0">
                  <a:buNone/>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𝑣</m:t>
                          </m:r>
                        </m:sub>
                      </m:sSub>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𝛾</m:t>
                          </m:r>
                          <m:r>
                            <a:rPr lang="en-US" b="0" i="1" baseline="-25000" smtClean="0">
                              <a:latin typeface="Cambria Math" panose="02040503050406030204" pitchFamily="18" charset="0"/>
                              <a:ea typeface="Cambria Math" panose="02040503050406030204" pitchFamily="18" charset="0"/>
                            </a:rPr>
                            <m:t>𝑖</m:t>
                          </m:r>
                        </m:e>
                      </m:nary>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𝑧𝑖</m:t>
                      </m:r>
                    </m:oMath>
                  </m:oMathPara>
                </a14:m>
                <a:endParaRPr lang="en-US" baseline="-25000" dirty="0"/>
              </a:p>
            </p:txBody>
          </p:sp>
        </mc:Choice>
        <mc:Fallback xmlns="">
          <p:sp>
            <p:nvSpPr>
              <p:cNvPr id="4" name="Content Placeholder 3">
                <a:extLst>
                  <a:ext uri="{FF2B5EF4-FFF2-40B4-BE49-F238E27FC236}">
                    <a16:creationId xmlns:a16="http://schemas.microsoft.com/office/drawing/2014/main" id="{7712619E-3CA8-4BD5-A6D5-F2C85E64FFB4}"/>
                  </a:ext>
                </a:extLst>
              </p:cNvPr>
              <p:cNvSpPr>
                <a:spLocks noGrp="1" noRot="1" noChangeAspect="1" noMove="1" noResize="1" noEditPoints="1" noAdjustHandles="1" noChangeArrowheads="1" noChangeShapeType="1" noTextEdit="1"/>
              </p:cNvSpPr>
              <p:nvPr>
                <p:ph idx="1"/>
              </p:nvPr>
            </p:nvSpPr>
            <p:spPr>
              <a:xfrm>
                <a:off x="386787" y="1469985"/>
                <a:ext cx="10967013" cy="4706978"/>
              </a:xfrm>
              <a:blipFill>
                <a:blip r:embed="rId2"/>
                <a:stretch>
                  <a:fillRect l="-1111" t="-2073"/>
                </a:stretch>
              </a:blipFill>
            </p:spPr>
            <p:txBody>
              <a:bodyPr/>
              <a:lstStyle/>
              <a:p>
                <a:r>
                  <a:rPr lang="en-US">
                    <a:noFill/>
                  </a:rPr>
                  <a:t> </a:t>
                </a:r>
              </a:p>
            </p:txBody>
          </p:sp>
        </mc:Fallback>
      </mc:AlternateContent>
    </p:spTree>
    <p:extLst>
      <p:ext uri="{BB962C8B-B14F-4D97-AF65-F5344CB8AC3E}">
        <p14:creationId xmlns:p14="http://schemas.microsoft.com/office/powerpoint/2010/main" val="254887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8136-63A1-4188-8671-8732BEFE1464}"/>
              </a:ext>
            </a:extLst>
          </p:cNvPr>
          <p:cNvSpPr>
            <a:spLocks noGrp="1"/>
          </p:cNvSpPr>
          <p:nvPr>
            <p:ph type="title"/>
          </p:nvPr>
        </p:nvSpPr>
        <p:spPr>
          <a:xfrm>
            <a:off x="386787" y="260953"/>
            <a:ext cx="6477000" cy="1325563"/>
          </a:xfrm>
        </p:spPr>
        <p:txBody>
          <a:bodyPr>
            <a:normAutofit/>
          </a:bodyPr>
          <a:lstStyle/>
          <a:p>
            <a:r>
              <a:rPr lang="en-US" sz="3600" dirty="0"/>
              <a:t>Geostatic Stresses, horizontal</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712619E-3CA8-4BD5-A6D5-F2C85E64FFB4}"/>
                  </a:ext>
                </a:extLst>
              </p:cNvPr>
              <p:cNvSpPr>
                <a:spLocks noGrp="1"/>
              </p:cNvSpPr>
              <p:nvPr>
                <p:ph idx="1"/>
              </p:nvPr>
            </p:nvSpPr>
            <p:spPr>
              <a:xfrm>
                <a:off x="386787" y="1469985"/>
                <a:ext cx="10967013" cy="4706978"/>
              </a:xfrm>
            </p:spPr>
            <p:txBody>
              <a:bodyPr/>
              <a:lstStyle/>
              <a:p>
                <a:pPr marL="0" indent="0">
                  <a:buNone/>
                </a:pPr>
                <a:r>
                  <a:rPr lang="en-US" dirty="0"/>
                  <a:t>The ratio of horizontal to vertical stress is coefficient of lateral stress/ lateral stress ratio, k</a:t>
                </a:r>
              </a:p>
              <a:p>
                <a:pPr marL="0" indent="0">
                  <a:buNone/>
                </a:pPr>
                <a:endParaRPr lang="en-US" sz="1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h</m:t>
                              </m:r>
                            </m:sub>
                          </m:sSub>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𝑣</m:t>
                              </m:r>
                            </m:sub>
                          </m:sSub>
                        </m:den>
                      </m:f>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oMath>
                  </m:oMathPara>
                </a14:m>
                <a:endParaRPr lang="en-US" b="0" dirty="0"/>
              </a:p>
              <a:p>
                <a:pPr marL="0" indent="0">
                  <a:buNone/>
                </a:pPr>
                <a:endParaRPr lang="en-US" sz="1000" dirty="0"/>
              </a:p>
              <a:p>
                <a:pPr marL="0" indent="0">
                  <a:buNone/>
                </a:pPr>
                <a:r>
                  <a:rPr lang="en-US" dirty="0"/>
                  <a:t>For normal depositional stratification, or soil deposition, k value be much below unity since the vertical load found to be much larger than horizontal. For a typical sand/sandstone k value ranges from 0.4 to 0.5</a:t>
                </a:r>
              </a:p>
              <a:p>
                <a:pPr marL="0" indent="0">
                  <a:buNone/>
                </a:pPr>
                <a:r>
                  <a:rPr lang="en-US" dirty="0"/>
                  <a:t>For pre-stressed and deformed soil/sedimentary formations, where horizontal stresses are much higher than vertical and hence k may have a high value of 3.0  </a:t>
                </a:r>
              </a:p>
            </p:txBody>
          </p:sp>
        </mc:Choice>
        <mc:Fallback xmlns="">
          <p:sp>
            <p:nvSpPr>
              <p:cNvPr id="4" name="Content Placeholder 3">
                <a:extLst>
                  <a:ext uri="{FF2B5EF4-FFF2-40B4-BE49-F238E27FC236}">
                    <a16:creationId xmlns:a16="http://schemas.microsoft.com/office/drawing/2014/main" id="{7712619E-3CA8-4BD5-A6D5-F2C85E64FFB4}"/>
                  </a:ext>
                </a:extLst>
              </p:cNvPr>
              <p:cNvSpPr>
                <a:spLocks noGrp="1" noRot="1" noChangeAspect="1" noMove="1" noResize="1" noEditPoints="1" noAdjustHandles="1" noChangeArrowheads="1" noChangeShapeType="1" noTextEdit="1"/>
              </p:cNvSpPr>
              <p:nvPr>
                <p:ph idx="1"/>
              </p:nvPr>
            </p:nvSpPr>
            <p:spPr>
              <a:xfrm>
                <a:off x="386787" y="1469985"/>
                <a:ext cx="10967013" cy="4706978"/>
              </a:xfrm>
              <a:blipFill>
                <a:blip r:embed="rId2"/>
                <a:stretch>
                  <a:fillRect l="-1111" t="-2073" b="-2850"/>
                </a:stretch>
              </a:blipFill>
            </p:spPr>
            <p:txBody>
              <a:bodyPr/>
              <a:lstStyle/>
              <a:p>
                <a:r>
                  <a:rPr lang="en-US">
                    <a:noFill/>
                  </a:rPr>
                  <a:t> </a:t>
                </a:r>
              </a:p>
            </p:txBody>
          </p:sp>
        </mc:Fallback>
      </mc:AlternateContent>
    </p:spTree>
    <p:extLst>
      <p:ext uri="{BB962C8B-B14F-4D97-AF65-F5344CB8AC3E}">
        <p14:creationId xmlns:p14="http://schemas.microsoft.com/office/powerpoint/2010/main" val="252881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8136-63A1-4188-8671-8732BEFE1464}"/>
              </a:ext>
            </a:extLst>
          </p:cNvPr>
          <p:cNvSpPr>
            <a:spLocks noGrp="1"/>
          </p:cNvSpPr>
          <p:nvPr>
            <p:ph type="title"/>
          </p:nvPr>
        </p:nvSpPr>
        <p:spPr>
          <a:xfrm>
            <a:off x="386787" y="260953"/>
            <a:ext cx="6477000" cy="1325563"/>
          </a:xfrm>
        </p:spPr>
        <p:txBody>
          <a:bodyPr>
            <a:normAutofit/>
          </a:bodyPr>
          <a:lstStyle/>
          <a:p>
            <a:r>
              <a:rPr lang="en-US" sz="3600" dirty="0"/>
              <a:t>Stresses induced by applied load</a:t>
            </a:r>
          </a:p>
        </p:txBody>
      </p:sp>
      <p:sp>
        <p:nvSpPr>
          <p:cNvPr id="4" name="Content Placeholder 3">
            <a:extLst>
              <a:ext uri="{FF2B5EF4-FFF2-40B4-BE49-F238E27FC236}">
                <a16:creationId xmlns:a16="http://schemas.microsoft.com/office/drawing/2014/main" id="{7712619E-3CA8-4BD5-A6D5-F2C85E64FFB4}"/>
              </a:ext>
            </a:extLst>
          </p:cNvPr>
          <p:cNvSpPr>
            <a:spLocks noGrp="1"/>
          </p:cNvSpPr>
          <p:nvPr>
            <p:ph idx="1"/>
          </p:nvPr>
        </p:nvSpPr>
        <p:spPr>
          <a:xfrm>
            <a:off x="386787" y="1469985"/>
            <a:ext cx="10967013" cy="4706978"/>
          </a:xfrm>
        </p:spPr>
        <p:txBody>
          <a:bodyPr>
            <a:normAutofit fontScale="92500" lnSpcReduction="10000"/>
          </a:bodyPr>
          <a:lstStyle/>
          <a:p>
            <a:pPr marL="0" indent="0">
              <a:buNone/>
            </a:pPr>
            <a:r>
              <a:rPr lang="en-US" dirty="0"/>
              <a:t>We often use assumption (theory) of elasticity, which states that the stress is proportional to strain to find the state of stress for an ideal homogenous and isotropic elastic material. </a:t>
            </a:r>
          </a:p>
          <a:p>
            <a:pPr marL="0" indent="0">
              <a:buNone/>
            </a:pPr>
            <a:r>
              <a:rPr lang="en-US" dirty="0"/>
              <a:t>But soil don’t obey this assumption often and we have no other options but choice to use such assumptions. Hence,</a:t>
            </a:r>
          </a:p>
          <a:p>
            <a:pPr marL="0" indent="0">
              <a:buNone/>
            </a:pPr>
            <a:r>
              <a:rPr lang="en-US" dirty="0"/>
              <a:t>Let’s have some cases,</a:t>
            </a:r>
          </a:p>
          <a:p>
            <a:pPr marL="514350" indent="-514350">
              <a:buAutoNum type="arabicPeriod"/>
            </a:pPr>
            <a:r>
              <a:rPr lang="en-US" dirty="0"/>
              <a:t>Uniform load over a circular area-use charts 8.4 &amp; 8.5</a:t>
            </a:r>
          </a:p>
          <a:p>
            <a:pPr marL="514350" indent="-514350">
              <a:buAutoNum type="arabicPeriod"/>
            </a:pPr>
            <a:r>
              <a:rPr lang="en-US" dirty="0"/>
              <a:t>Uniform load over a rectangular area- chart 8.6</a:t>
            </a:r>
          </a:p>
          <a:p>
            <a:pPr marL="514350" indent="-514350">
              <a:buAutoNum type="arabicPeriod"/>
            </a:pPr>
            <a:r>
              <a:rPr lang="en-US" dirty="0"/>
              <a:t>Strip load-use charts 8.7 &amp; 8.8</a:t>
            </a:r>
          </a:p>
          <a:p>
            <a:pPr marL="0" indent="0">
              <a:buNone/>
            </a:pPr>
            <a:r>
              <a:rPr lang="en-US" dirty="0"/>
              <a:t>Accuracy of these charts: Although it is in good agreement with actual calculations with vertical stresses only, one should consider that the error may be up to </a:t>
            </a:r>
            <a:r>
              <a:rPr lang="en-US" dirty="0">
                <a:sym typeface="Symbol" panose="05050102010706020507" pitchFamily="18" charset="2"/>
              </a:rPr>
              <a:t> </a:t>
            </a:r>
            <a:r>
              <a:rPr lang="en-US" dirty="0"/>
              <a:t>30% </a:t>
            </a:r>
          </a:p>
        </p:txBody>
      </p:sp>
    </p:spTree>
    <p:extLst>
      <p:ext uri="{BB962C8B-B14F-4D97-AF65-F5344CB8AC3E}">
        <p14:creationId xmlns:p14="http://schemas.microsoft.com/office/powerpoint/2010/main" val="2875827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4431</TotalTime>
  <Words>1085</Words>
  <Application>Microsoft Office PowerPoint</Application>
  <PresentationFormat>Widescreen</PresentationFormat>
  <Paragraphs>94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Cambria Math</vt:lpstr>
      <vt:lpstr>Office Theme</vt:lpstr>
      <vt:lpstr>Stresses within soil </vt:lpstr>
      <vt:lpstr>PowerPoint Presentation</vt:lpstr>
      <vt:lpstr>PowerPoint Presentation</vt:lpstr>
      <vt:lpstr>Forces and Stresses:</vt:lpstr>
      <vt:lpstr>Forces and Stresses</vt:lpstr>
      <vt:lpstr>Geostatic Stresses</vt:lpstr>
      <vt:lpstr>Geostatic Stresses, vertical</vt:lpstr>
      <vt:lpstr>Geostatic Stresses, horizontal</vt:lpstr>
      <vt:lpstr>Stresses induced by applied load</vt:lpstr>
      <vt:lpstr>PowerPoint Presentation</vt:lpstr>
      <vt:lpstr>PowerPoint Presentation</vt:lpstr>
      <vt:lpstr>PowerPoint Presentation</vt:lpstr>
      <vt:lpstr>      </vt:lpstr>
      <vt:lpstr>Principal Stresses</vt:lpstr>
      <vt:lpstr>Determination of any stresses or Principal Stresses: Mohr Circle (two dimensional analysis, i.e., in the plane)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Stresses within soil</dc:title>
  <dc:creator>Shopon .....</dc:creator>
  <cp:lastModifiedBy>Shopon .....</cp:lastModifiedBy>
  <cp:revision>57</cp:revision>
  <dcterms:created xsi:type="dcterms:W3CDTF">2020-04-20T09:27:25Z</dcterms:created>
  <dcterms:modified xsi:type="dcterms:W3CDTF">2022-03-24T04:48:41Z</dcterms:modified>
</cp:coreProperties>
</file>