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76" r:id="rId5"/>
    <p:sldId id="277" r:id="rId6"/>
    <p:sldId id="275" r:id="rId7"/>
    <p:sldId id="278" r:id="rId8"/>
    <p:sldId id="279" r:id="rId9"/>
    <p:sldId id="280" r:id="rId10"/>
    <p:sldId id="281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34F7-ADC0-4448-B770-8DD6583C22E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2B9C-2C40-43A0-883D-5DAFDCCE3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AEA40-BD2F-4A81-B781-017DCB0CB045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598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2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77EF-9E2B-4F4D-A76F-60174EFCF45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222C-0E90-4491-B835-2DF1E1ABC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7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5EA8-7C64-4E0A-ADD2-02384C7F3BA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566B-1926-4FEA-B596-E0BF97EA8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1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0CF8-6BCD-4750-8B64-EB84933263B0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DC7F-5FCA-43CD-85E1-7283413A2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0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7DE4-0110-4242-A061-1E082734419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4D6A-A820-4653-94C5-B9A22517F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68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2870-0C0C-46D7-A1C2-F71E8000976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EA9A-F3BA-4B36-8F5C-5FDFC1B3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71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4D18-9BA1-4230-9945-DB4F195FBFC5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714A-7CA4-4F66-8BC9-69D9173A4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69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181A-B316-45F9-BD1A-6A69E6CD3D4C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E001-5961-4262-A1CC-9FBA7EA08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55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B9C-CB78-4833-8CDA-FA33589DBAF5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9C32-258E-4499-90E2-A06C2F7C5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2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0D20-3B1F-407D-917E-656E7F14EA08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F70A-491B-445D-8812-C26D50296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0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F763-494D-473D-9060-70DC359FEFAB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B694-79AB-4DC6-8ECA-5689D5B15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EE7C-9B75-41C2-8729-B64DA43857E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8B56-2DCF-4C51-8658-179A5D0F3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3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590D-6E6B-4D00-94FB-4C96C1BDA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3567-DE25-4FDF-B444-5ACD44C6C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07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D6D1-032E-418A-8DDB-B8B13F359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B59A-00F3-4414-AD5F-7A02BC710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26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E12-12BA-40DD-B698-AFE1CE236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CD5-F858-4C18-A03D-BC109E3E6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0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0E45-8B27-4588-A4DB-BC8DCE6A6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8EF4-E68B-4100-8164-BB04B5E2E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540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6E96-6110-4789-A4E5-B0511FEFF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A15F-E18C-48CD-AE5A-941CE3A31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66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AFCF-CB9F-4540-B936-9F01284E5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458E-64C6-4DD9-9105-724D8F1A9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5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5FFD-60E6-4CC1-A6AD-445445F287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443A-85F9-4195-9402-4A7156026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7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6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588D-A4D4-4672-A0AE-E76DCFA16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7D3C-C2DF-4A08-A82F-A8927CDB3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93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C87F-A12B-496C-9B1D-2F18FED15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2DF4-77FC-4A73-ABFE-ECE7C97C3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76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B40F-11FF-43FB-8496-1091C4BAB6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6FD4-0561-4205-83C1-2238D9A10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52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2A71-6C07-4584-ACF4-A165F0DB58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A024-7C28-4742-B92A-49FAA891F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8B48-B648-4322-AD3B-62893967BF2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51A4-F117-4DD3-9249-A01164F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2A384-26CE-4C41-840A-A500F6090E01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901F9-3C2E-41BE-A0B3-7E619C486A5D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77EA2-1704-4A7A-AB17-FED9BE1AA5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70CD6-939F-4CD3-B944-C8625D89FF59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60520" y="91440"/>
            <a:ext cx="41056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Epigenetics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" y="1161288"/>
            <a:ext cx="11777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means over, above, outer.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Epigenetics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meiotically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mitotically heritable changes that modify chromatin structure without making any alteration of nucleotide sequences, and therefore, contribute to flexible and reversible regulation of gene expression.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Epigenomics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the complete set of epigenetic alterations.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Epigenetic code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epigenetic features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different phenotypes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260351"/>
          <a:ext cx="7467598" cy="6597653"/>
        </p:xfrm>
        <a:graphic>
          <a:graphicData uri="http://schemas.openxmlformats.org/drawingml/2006/table">
            <a:tbl>
              <a:tblPr/>
              <a:tblGrid>
                <a:gridCol w="642374"/>
                <a:gridCol w="1170149"/>
                <a:gridCol w="315340"/>
                <a:gridCol w="1424684"/>
                <a:gridCol w="703181"/>
                <a:gridCol w="297688"/>
                <a:gridCol w="344686"/>
                <a:gridCol w="466969"/>
                <a:gridCol w="175405"/>
                <a:gridCol w="642374"/>
                <a:gridCol w="556203"/>
                <a:gridCol w="86171"/>
                <a:gridCol w="642374"/>
              </a:tblGrid>
              <a:tr h="17548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of Bands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Methylation status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Digestibility of isochizomers and banding patterns 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Hpa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Msp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I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50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II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 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0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III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IV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Hemi-methylation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GGC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453"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methylation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Mutation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6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sz="1800"/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1" marR="5741" marT="57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12112" r="10202" b="8752"/>
          <a:stretch>
            <a:fillRect/>
          </a:stretch>
        </p:blipFill>
        <p:spPr bwMode="auto">
          <a:xfrm>
            <a:off x="3568700" y="1738313"/>
            <a:ext cx="36576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Box 3"/>
          <p:cNvSpPr txBox="1">
            <a:spLocks noChangeArrowheads="1"/>
          </p:cNvSpPr>
          <p:nvPr/>
        </p:nvSpPr>
        <p:spPr bwMode="auto">
          <a:xfrm>
            <a:off x="3255964" y="1477964"/>
            <a:ext cx="70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0" name="TextBox 4"/>
          <p:cNvSpPr txBox="1">
            <a:spLocks noChangeArrowheads="1"/>
          </p:cNvSpPr>
          <p:nvPr/>
        </p:nvSpPr>
        <p:spPr bwMode="auto">
          <a:xfrm>
            <a:off x="3821113" y="1497014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1" name="TextBox 6"/>
          <p:cNvSpPr txBox="1">
            <a:spLocks noChangeArrowheads="1"/>
          </p:cNvSpPr>
          <p:nvPr/>
        </p:nvSpPr>
        <p:spPr bwMode="auto">
          <a:xfrm>
            <a:off x="4033838" y="1495426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2" name="TextBox 7"/>
          <p:cNvSpPr txBox="1">
            <a:spLocks noChangeArrowheads="1"/>
          </p:cNvSpPr>
          <p:nvPr/>
        </p:nvSpPr>
        <p:spPr bwMode="auto">
          <a:xfrm>
            <a:off x="4481513" y="1495426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3" name="TextBox 8"/>
          <p:cNvSpPr txBox="1">
            <a:spLocks noChangeArrowheads="1"/>
          </p:cNvSpPr>
          <p:nvPr/>
        </p:nvSpPr>
        <p:spPr bwMode="auto">
          <a:xfrm>
            <a:off x="4268788" y="1506539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4" name="TextBox 9"/>
          <p:cNvSpPr txBox="1">
            <a:spLocks noChangeArrowheads="1"/>
          </p:cNvSpPr>
          <p:nvPr/>
        </p:nvSpPr>
        <p:spPr bwMode="auto">
          <a:xfrm>
            <a:off x="4721225" y="1495426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5" name="TextBox 10"/>
          <p:cNvSpPr txBox="1">
            <a:spLocks noChangeArrowheads="1"/>
          </p:cNvSpPr>
          <p:nvPr/>
        </p:nvSpPr>
        <p:spPr bwMode="auto">
          <a:xfrm>
            <a:off x="4976813" y="1498601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6" name="TextBox 12"/>
          <p:cNvSpPr txBox="1">
            <a:spLocks noChangeArrowheads="1"/>
          </p:cNvSpPr>
          <p:nvPr/>
        </p:nvSpPr>
        <p:spPr bwMode="auto">
          <a:xfrm>
            <a:off x="5195888" y="1493838"/>
            <a:ext cx="33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7" name="TextBox 13"/>
          <p:cNvSpPr txBox="1">
            <a:spLocks noChangeArrowheads="1"/>
          </p:cNvSpPr>
          <p:nvPr/>
        </p:nvSpPr>
        <p:spPr bwMode="auto">
          <a:xfrm>
            <a:off x="5629275" y="1503363"/>
            <a:ext cx="336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8" name="TextBox 14"/>
          <p:cNvSpPr txBox="1">
            <a:spLocks noChangeArrowheads="1"/>
          </p:cNvSpPr>
          <p:nvPr/>
        </p:nvSpPr>
        <p:spPr bwMode="auto">
          <a:xfrm>
            <a:off x="6107113" y="1504951"/>
            <a:ext cx="334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9" name="TextBox 15"/>
          <p:cNvSpPr txBox="1">
            <a:spLocks noChangeArrowheads="1"/>
          </p:cNvSpPr>
          <p:nvPr/>
        </p:nvSpPr>
        <p:spPr bwMode="auto">
          <a:xfrm>
            <a:off x="6337301" y="1497014"/>
            <a:ext cx="334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0" name="TextBox 18"/>
          <p:cNvSpPr txBox="1">
            <a:spLocks noChangeArrowheads="1"/>
          </p:cNvSpPr>
          <p:nvPr/>
        </p:nvSpPr>
        <p:spPr bwMode="auto">
          <a:xfrm>
            <a:off x="5380038" y="1504951"/>
            <a:ext cx="30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1" name="TextBox 19"/>
          <p:cNvSpPr txBox="1">
            <a:spLocks noChangeArrowheads="1"/>
          </p:cNvSpPr>
          <p:nvPr/>
        </p:nvSpPr>
        <p:spPr bwMode="auto">
          <a:xfrm>
            <a:off x="5864225" y="1497014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2" name="TextBox 20"/>
          <p:cNvSpPr txBox="1">
            <a:spLocks noChangeArrowheads="1"/>
          </p:cNvSpPr>
          <p:nvPr/>
        </p:nvSpPr>
        <p:spPr bwMode="auto">
          <a:xfrm>
            <a:off x="6554788" y="1503364"/>
            <a:ext cx="33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3" name="TextBox 21"/>
          <p:cNvSpPr txBox="1">
            <a:spLocks noChangeArrowheads="1"/>
          </p:cNvSpPr>
          <p:nvPr/>
        </p:nvSpPr>
        <p:spPr bwMode="auto">
          <a:xfrm>
            <a:off x="6786563" y="1495426"/>
            <a:ext cx="33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4" name="TextBox 22"/>
          <p:cNvSpPr txBox="1">
            <a:spLocks noChangeArrowheads="1"/>
          </p:cNvSpPr>
          <p:nvPr/>
        </p:nvSpPr>
        <p:spPr bwMode="auto">
          <a:xfrm>
            <a:off x="3876675" y="1281114"/>
            <a:ext cx="433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5" name="TextBox 23"/>
          <p:cNvSpPr txBox="1">
            <a:spLocks noChangeArrowheads="1"/>
          </p:cNvSpPr>
          <p:nvPr/>
        </p:nvSpPr>
        <p:spPr bwMode="auto">
          <a:xfrm>
            <a:off x="4300538" y="1281114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6" name="TextBox 24"/>
          <p:cNvSpPr txBox="1">
            <a:spLocks noChangeArrowheads="1"/>
          </p:cNvSpPr>
          <p:nvPr/>
        </p:nvSpPr>
        <p:spPr bwMode="auto">
          <a:xfrm>
            <a:off x="4802188" y="1279526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7" name="TextBox 25"/>
          <p:cNvSpPr txBox="1">
            <a:spLocks noChangeArrowheads="1"/>
          </p:cNvSpPr>
          <p:nvPr/>
        </p:nvSpPr>
        <p:spPr bwMode="auto">
          <a:xfrm>
            <a:off x="5240338" y="1279526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8" name="TextBox 27"/>
          <p:cNvSpPr txBox="1">
            <a:spLocks noChangeArrowheads="1"/>
          </p:cNvSpPr>
          <p:nvPr/>
        </p:nvSpPr>
        <p:spPr bwMode="auto">
          <a:xfrm>
            <a:off x="5678488" y="1279526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9" name="TextBox 29"/>
          <p:cNvSpPr txBox="1">
            <a:spLocks noChangeArrowheads="1"/>
          </p:cNvSpPr>
          <p:nvPr/>
        </p:nvSpPr>
        <p:spPr bwMode="auto">
          <a:xfrm>
            <a:off x="6154738" y="1266826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0" name="TextBox 30"/>
          <p:cNvSpPr txBox="1">
            <a:spLocks noChangeArrowheads="1"/>
          </p:cNvSpPr>
          <p:nvPr/>
        </p:nvSpPr>
        <p:spPr bwMode="auto">
          <a:xfrm>
            <a:off x="6577013" y="1279526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IVL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1" name="TextBox 31"/>
          <p:cNvSpPr txBox="1">
            <a:spLocks noChangeArrowheads="1"/>
          </p:cNvSpPr>
          <p:nvPr/>
        </p:nvSpPr>
        <p:spPr bwMode="auto">
          <a:xfrm>
            <a:off x="5026025" y="1004889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E1+HM3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2" name="TextBox 72"/>
          <p:cNvSpPr txBox="1">
            <a:spLocks noChangeArrowheads="1"/>
          </p:cNvSpPr>
          <p:nvPr/>
        </p:nvSpPr>
        <p:spPr bwMode="auto">
          <a:xfrm>
            <a:off x="4813300" y="2220913"/>
            <a:ext cx="38258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3" name="TextBox 73"/>
          <p:cNvSpPr txBox="1">
            <a:spLocks noChangeArrowheads="1"/>
          </p:cNvSpPr>
          <p:nvPr/>
        </p:nvSpPr>
        <p:spPr bwMode="auto">
          <a:xfrm>
            <a:off x="3898900" y="2328863"/>
            <a:ext cx="38258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4" name="TextBox 75"/>
          <p:cNvSpPr txBox="1">
            <a:spLocks noChangeArrowheads="1"/>
          </p:cNvSpPr>
          <p:nvPr/>
        </p:nvSpPr>
        <p:spPr bwMode="auto">
          <a:xfrm>
            <a:off x="3849689" y="3390900"/>
            <a:ext cx="3825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5" name="TextBox 80"/>
          <p:cNvSpPr txBox="1">
            <a:spLocks noChangeArrowheads="1"/>
          </p:cNvSpPr>
          <p:nvPr/>
        </p:nvSpPr>
        <p:spPr bwMode="auto">
          <a:xfrm>
            <a:off x="4219575" y="3386139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6" name="TextBox 81"/>
          <p:cNvSpPr txBox="1">
            <a:spLocks noChangeArrowheads="1"/>
          </p:cNvSpPr>
          <p:nvPr/>
        </p:nvSpPr>
        <p:spPr bwMode="auto">
          <a:xfrm>
            <a:off x="5194300" y="2201864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7" name="TextBox 82"/>
          <p:cNvSpPr txBox="1">
            <a:spLocks noChangeArrowheads="1"/>
          </p:cNvSpPr>
          <p:nvPr/>
        </p:nvSpPr>
        <p:spPr bwMode="auto">
          <a:xfrm>
            <a:off x="4252913" y="2290764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8" name="TextBox 86"/>
          <p:cNvSpPr txBox="1">
            <a:spLocks noChangeArrowheads="1"/>
          </p:cNvSpPr>
          <p:nvPr/>
        </p:nvSpPr>
        <p:spPr bwMode="auto">
          <a:xfrm>
            <a:off x="6994525" y="1506539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69" name="TextBox 90"/>
          <p:cNvSpPr txBox="1">
            <a:spLocks noChangeArrowheads="1"/>
          </p:cNvSpPr>
          <p:nvPr/>
        </p:nvSpPr>
        <p:spPr bwMode="auto">
          <a:xfrm>
            <a:off x="4276725" y="2624138"/>
            <a:ext cx="38258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0" name="TextBox 91"/>
          <p:cNvSpPr txBox="1">
            <a:spLocks noChangeArrowheads="1"/>
          </p:cNvSpPr>
          <p:nvPr/>
        </p:nvSpPr>
        <p:spPr bwMode="auto">
          <a:xfrm>
            <a:off x="4625975" y="2624139"/>
            <a:ext cx="40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5227638" y="2627313"/>
            <a:ext cx="15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7073900" y="2578100"/>
            <a:ext cx="15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73" name="TextBox 1"/>
          <p:cNvSpPr txBox="1">
            <a:spLocks noChangeArrowheads="1"/>
          </p:cNvSpPr>
          <p:nvPr/>
        </p:nvSpPr>
        <p:spPr bwMode="auto">
          <a:xfrm>
            <a:off x="2717572" y="713921"/>
            <a:ext cx="49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alt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4" name="TextBox 90"/>
          <p:cNvSpPr txBox="1">
            <a:spLocks noChangeArrowheads="1"/>
          </p:cNvSpPr>
          <p:nvPr/>
        </p:nvSpPr>
        <p:spPr bwMode="auto">
          <a:xfrm>
            <a:off x="4802189" y="3751263"/>
            <a:ext cx="3825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5" name="TextBox 91"/>
          <p:cNvSpPr txBox="1">
            <a:spLocks noChangeArrowheads="1"/>
          </p:cNvSpPr>
          <p:nvPr/>
        </p:nvSpPr>
        <p:spPr bwMode="auto">
          <a:xfrm>
            <a:off x="5151438" y="3751264"/>
            <a:ext cx="40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6" name="TextBox 64"/>
          <p:cNvSpPr txBox="1">
            <a:spLocks noChangeArrowheads="1"/>
          </p:cNvSpPr>
          <p:nvPr/>
        </p:nvSpPr>
        <p:spPr bwMode="auto">
          <a:xfrm>
            <a:off x="2784475" y="1871664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7" name="TextBox 65"/>
          <p:cNvSpPr txBox="1">
            <a:spLocks noChangeArrowheads="1"/>
          </p:cNvSpPr>
          <p:nvPr/>
        </p:nvSpPr>
        <p:spPr bwMode="auto">
          <a:xfrm>
            <a:off x="2770188" y="2335214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8" name="TextBox 66"/>
          <p:cNvSpPr txBox="1">
            <a:spLocks noChangeArrowheads="1"/>
          </p:cNvSpPr>
          <p:nvPr/>
        </p:nvSpPr>
        <p:spPr bwMode="auto">
          <a:xfrm>
            <a:off x="2635251" y="2813051"/>
            <a:ext cx="733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79" name="TextBox 68"/>
          <p:cNvSpPr txBox="1">
            <a:spLocks noChangeArrowheads="1"/>
          </p:cNvSpPr>
          <p:nvPr/>
        </p:nvSpPr>
        <p:spPr bwMode="auto">
          <a:xfrm>
            <a:off x="2635250" y="3700463"/>
            <a:ext cx="73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80" name="TextBox 70"/>
          <p:cNvSpPr txBox="1">
            <a:spLocks noChangeArrowheads="1"/>
          </p:cNvSpPr>
          <p:nvPr/>
        </p:nvSpPr>
        <p:spPr bwMode="auto">
          <a:xfrm>
            <a:off x="2598739" y="3138489"/>
            <a:ext cx="73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192463" y="3851275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175000" y="330676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182938" y="2974975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206750" y="199231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90875" y="249396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Box 33"/>
          <p:cNvSpPr txBox="1">
            <a:spLocks noChangeArrowheads="1"/>
          </p:cNvSpPr>
          <p:nvPr/>
        </p:nvSpPr>
        <p:spPr bwMode="auto">
          <a:xfrm>
            <a:off x="3622675" y="1947864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3" name="TextBox 34"/>
          <p:cNvSpPr txBox="1">
            <a:spLocks noChangeArrowheads="1"/>
          </p:cNvSpPr>
          <p:nvPr/>
        </p:nvSpPr>
        <p:spPr bwMode="auto">
          <a:xfrm>
            <a:off x="4167188" y="1957389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4" name="TextBox 35"/>
          <p:cNvSpPr txBox="1">
            <a:spLocks noChangeArrowheads="1"/>
          </p:cNvSpPr>
          <p:nvPr/>
        </p:nvSpPr>
        <p:spPr bwMode="auto">
          <a:xfrm>
            <a:off x="4379913" y="1955801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5" name="TextBox 36"/>
          <p:cNvSpPr txBox="1">
            <a:spLocks noChangeArrowheads="1"/>
          </p:cNvSpPr>
          <p:nvPr/>
        </p:nvSpPr>
        <p:spPr bwMode="auto">
          <a:xfrm>
            <a:off x="4826000" y="1954213"/>
            <a:ext cx="30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6" name="TextBox 37"/>
          <p:cNvSpPr txBox="1">
            <a:spLocks noChangeArrowheads="1"/>
          </p:cNvSpPr>
          <p:nvPr/>
        </p:nvSpPr>
        <p:spPr bwMode="auto">
          <a:xfrm>
            <a:off x="4614863" y="1965326"/>
            <a:ext cx="30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7" name="TextBox 38"/>
          <p:cNvSpPr txBox="1">
            <a:spLocks noChangeArrowheads="1"/>
          </p:cNvSpPr>
          <p:nvPr/>
        </p:nvSpPr>
        <p:spPr bwMode="auto">
          <a:xfrm>
            <a:off x="5065713" y="1954213"/>
            <a:ext cx="30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8" name="TextBox 39"/>
          <p:cNvSpPr txBox="1">
            <a:spLocks noChangeArrowheads="1"/>
          </p:cNvSpPr>
          <p:nvPr/>
        </p:nvSpPr>
        <p:spPr bwMode="auto">
          <a:xfrm>
            <a:off x="5322888" y="1958976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9" name="TextBox 40"/>
          <p:cNvSpPr txBox="1">
            <a:spLocks noChangeArrowheads="1"/>
          </p:cNvSpPr>
          <p:nvPr/>
        </p:nvSpPr>
        <p:spPr bwMode="auto">
          <a:xfrm>
            <a:off x="5540375" y="1954213"/>
            <a:ext cx="336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0" name="TextBox 41"/>
          <p:cNvSpPr txBox="1">
            <a:spLocks noChangeArrowheads="1"/>
          </p:cNvSpPr>
          <p:nvPr/>
        </p:nvSpPr>
        <p:spPr bwMode="auto">
          <a:xfrm>
            <a:off x="5975351" y="1963739"/>
            <a:ext cx="334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1" name="TextBox 42"/>
          <p:cNvSpPr txBox="1">
            <a:spLocks noChangeArrowheads="1"/>
          </p:cNvSpPr>
          <p:nvPr/>
        </p:nvSpPr>
        <p:spPr bwMode="auto">
          <a:xfrm>
            <a:off x="6451600" y="1965326"/>
            <a:ext cx="336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2" name="TextBox 43"/>
          <p:cNvSpPr txBox="1">
            <a:spLocks noChangeArrowheads="1"/>
          </p:cNvSpPr>
          <p:nvPr/>
        </p:nvSpPr>
        <p:spPr bwMode="auto">
          <a:xfrm>
            <a:off x="6683376" y="1957389"/>
            <a:ext cx="334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3" name="TextBox 44"/>
          <p:cNvSpPr txBox="1">
            <a:spLocks noChangeArrowheads="1"/>
          </p:cNvSpPr>
          <p:nvPr/>
        </p:nvSpPr>
        <p:spPr bwMode="auto">
          <a:xfrm>
            <a:off x="5726113" y="1965326"/>
            <a:ext cx="30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4" name="TextBox 45"/>
          <p:cNvSpPr txBox="1">
            <a:spLocks noChangeArrowheads="1"/>
          </p:cNvSpPr>
          <p:nvPr/>
        </p:nvSpPr>
        <p:spPr bwMode="auto">
          <a:xfrm>
            <a:off x="6208713" y="1957389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5" name="TextBox 46"/>
          <p:cNvSpPr txBox="1">
            <a:spLocks noChangeArrowheads="1"/>
          </p:cNvSpPr>
          <p:nvPr/>
        </p:nvSpPr>
        <p:spPr bwMode="auto">
          <a:xfrm>
            <a:off x="6900863" y="1963739"/>
            <a:ext cx="33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6" name="TextBox 47"/>
          <p:cNvSpPr txBox="1">
            <a:spLocks noChangeArrowheads="1"/>
          </p:cNvSpPr>
          <p:nvPr/>
        </p:nvSpPr>
        <p:spPr bwMode="auto">
          <a:xfrm>
            <a:off x="7131050" y="1954214"/>
            <a:ext cx="33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7" name="TextBox 48"/>
          <p:cNvSpPr txBox="1">
            <a:spLocks noChangeArrowheads="1"/>
          </p:cNvSpPr>
          <p:nvPr/>
        </p:nvSpPr>
        <p:spPr bwMode="auto">
          <a:xfrm>
            <a:off x="4222750" y="1741489"/>
            <a:ext cx="433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8" name="TextBox 49"/>
          <p:cNvSpPr txBox="1">
            <a:spLocks noChangeArrowheads="1"/>
          </p:cNvSpPr>
          <p:nvPr/>
        </p:nvSpPr>
        <p:spPr bwMode="auto">
          <a:xfrm>
            <a:off x="4645026" y="1741489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9" name="TextBox 50"/>
          <p:cNvSpPr txBox="1">
            <a:spLocks noChangeArrowheads="1"/>
          </p:cNvSpPr>
          <p:nvPr/>
        </p:nvSpPr>
        <p:spPr bwMode="auto">
          <a:xfrm>
            <a:off x="5148263" y="1738314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0" name="TextBox 51"/>
          <p:cNvSpPr txBox="1">
            <a:spLocks noChangeArrowheads="1"/>
          </p:cNvSpPr>
          <p:nvPr/>
        </p:nvSpPr>
        <p:spPr bwMode="auto">
          <a:xfrm>
            <a:off x="5586413" y="1738314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1" name="TextBox 52"/>
          <p:cNvSpPr txBox="1">
            <a:spLocks noChangeArrowheads="1"/>
          </p:cNvSpPr>
          <p:nvPr/>
        </p:nvSpPr>
        <p:spPr bwMode="auto">
          <a:xfrm>
            <a:off x="6022976" y="1738314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2" name="TextBox 53"/>
          <p:cNvSpPr txBox="1">
            <a:spLocks noChangeArrowheads="1"/>
          </p:cNvSpPr>
          <p:nvPr/>
        </p:nvSpPr>
        <p:spPr bwMode="auto">
          <a:xfrm>
            <a:off x="6500813" y="1725614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3" name="TextBox 54"/>
          <p:cNvSpPr txBox="1">
            <a:spLocks noChangeArrowheads="1"/>
          </p:cNvSpPr>
          <p:nvPr/>
        </p:nvSpPr>
        <p:spPr bwMode="auto">
          <a:xfrm>
            <a:off x="6923088" y="1738314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IVL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4" name="TextBox 55"/>
          <p:cNvSpPr txBox="1">
            <a:spLocks noChangeArrowheads="1"/>
          </p:cNvSpPr>
          <p:nvPr/>
        </p:nvSpPr>
        <p:spPr bwMode="auto">
          <a:xfrm>
            <a:off x="5370514" y="1463676"/>
            <a:ext cx="1062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E3+HM2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5" name="TextBox 64"/>
          <p:cNvSpPr txBox="1">
            <a:spLocks noChangeArrowheads="1"/>
          </p:cNvSpPr>
          <p:nvPr/>
        </p:nvSpPr>
        <p:spPr bwMode="auto">
          <a:xfrm>
            <a:off x="3217863" y="2460626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6" name="TextBox 65"/>
          <p:cNvSpPr txBox="1">
            <a:spLocks noChangeArrowheads="1"/>
          </p:cNvSpPr>
          <p:nvPr/>
        </p:nvSpPr>
        <p:spPr bwMode="auto">
          <a:xfrm>
            <a:off x="3227388" y="2962275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kb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7" name="TextBox 66"/>
          <p:cNvSpPr txBox="1">
            <a:spLocks noChangeArrowheads="1"/>
          </p:cNvSpPr>
          <p:nvPr/>
        </p:nvSpPr>
        <p:spPr bwMode="auto">
          <a:xfrm>
            <a:off x="3079751" y="3475039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8" name="TextBox 68"/>
          <p:cNvSpPr txBox="1">
            <a:spLocks noChangeArrowheads="1"/>
          </p:cNvSpPr>
          <p:nvPr/>
        </p:nvSpPr>
        <p:spPr bwMode="auto">
          <a:xfrm>
            <a:off x="3068638" y="4338639"/>
            <a:ext cx="73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9" name="TextBox 70"/>
          <p:cNvSpPr txBox="1">
            <a:spLocks noChangeArrowheads="1"/>
          </p:cNvSpPr>
          <p:nvPr/>
        </p:nvSpPr>
        <p:spPr bwMode="auto">
          <a:xfrm>
            <a:off x="3068639" y="3811589"/>
            <a:ext cx="73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bp</a:t>
            </a:r>
            <a:endParaRPr lang="en-GB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0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195513"/>
            <a:ext cx="36576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1" name="TextBox 77"/>
          <p:cNvSpPr txBox="1">
            <a:spLocks noChangeArrowheads="1"/>
          </p:cNvSpPr>
          <p:nvPr/>
        </p:nvSpPr>
        <p:spPr bwMode="auto">
          <a:xfrm>
            <a:off x="4240214" y="2663826"/>
            <a:ext cx="382587" cy="214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2" name="TextBox 78"/>
          <p:cNvSpPr txBox="1">
            <a:spLocks noChangeArrowheads="1"/>
          </p:cNvSpPr>
          <p:nvPr/>
        </p:nvSpPr>
        <p:spPr bwMode="auto">
          <a:xfrm>
            <a:off x="5627689" y="3759200"/>
            <a:ext cx="3825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3" name="TextBox 79"/>
          <p:cNvSpPr txBox="1">
            <a:spLocks noChangeArrowheads="1"/>
          </p:cNvSpPr>
          <p:nvPr/>
        </p:nvSpPr>
        <p:spPr bwMode="auto">
          <a:xfrm>
            <a:off x="6070600" y="3200401"/>
            <a:ext cx="381000" cy="214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4" name="TextBox 83"/>
          <p:cNvSpPr txBox="1">
            <a:spLocks noChangeArrowheads="1"/>
          </p:cNvSpPr>
          <p:nvPr/>
        </p:nvSpPr>
        <p:spPr bwMode="auto">
          <a:xfrm>
            <a:off x="4589464" y="2663826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5" name="TextBox 84"/>
          <p:cNvSpPr txBox="1">
            <a:spLocks noChangeArrowheads="1"/>
          </p:cNvSpPr>
          <p:nvPr/>
        </p:nvSpPr>
        <p:spPr bwMode="auto">
          <a:xfrm>
            <a:off x="5976939" y="3748089"/>
            <a:ext cx="185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6" name="TextBox 85"/>
          <p:cNvSpPr txBox="1">
            <a:spLocks noChangeArrowheads="1"/>
          </p:cNvSpPr>
          <p:nvPr/>
        </p:nvSpPr>
        <p:spPr bwMode="auto">
          <a:xfrm>
            <a:off x="6451601" y="3162301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7" name="TextBox 87"/>
          <p:cNvSpPr txBox="1">
            <a:spLocks noChangeArrowheads="1"/>
          </p:cNvSpPr>
          <p:nvPr/>
        </p:nvSpPr>
        <p:spPr bwMode="auto">
          <a:xfrm>
            <a:off x="7339014" y="1954214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8" name="TextBox 88"/>
          <p:cNvSpPr txBox="1">
            <a:spLocks noChangeArrowheads="1"/>
          </p:cNvSpPr>
          <p:nvPr/>
        </p:nvSpPr>
        <p:spPr bwMode="auto">
          <a:xfrm>
            <a:off x="5576889" y="2686050"/>
            <a:ext cx="3825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9" name="TextBox 89"/>
          <p:cNvSpPr txBox="1">
            <a:spLocks noChangeArrowheads="1"/>
          </p:cNvSpPr>
          <p:nvPr/>
        </p:nvSpPr>
        <p:spPr bwMode="auto">
          <a:xfrm>
            <a:off x="5926138" y="2686051"/>
            <a:ext cx="40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alt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6905625" y="4087813"/>
            <a:ext cx="15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4683125" y="3259138"/>
            <a:ext cx="15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2" name="TextBox 43"/>
          <p:cNvSpPr txBox="1">
            <a:spLocks noChangeArrowheads="1"/>
          </p:cNvSpPr>
          <p:nvPr/>
        </p:nvSpPr>
        <p:spPr bwMode="auto">
          <a:xfrm>
            <a:off x="3183002" y="1213955"/>
            <a:ext cx="38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alt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24263" y="448786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43313" y="398145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29025" y="363696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640138" y="2582864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48075" y="3119439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56" y="475488"/>
            <a:ext cx="7663129" cy="5413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040" y="2139696"/>
            <a:ext cx="167335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Cytosine methylation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Adenine methylation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1040" y="2139696"/>
            <a:ext cx="218541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Acetylation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Methylation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Phosphorylation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Sumoylation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Ubiquitination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38150"/>
            <a:ext cx="8382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4" descr="data:image/jpeg;base64,/9j/4AAQSkZJRgABAQAAAQABAAD/2wCEAAkGBhMSERQUExIWFRUWGB4ZGRcXGR0cHRgcHBgeHh4eGhkeHyYhHh4kGhogHy8gIycpLCwsGiAyNTAqNSYsLCkBCQoKDgwOGg8PGiwkHyQsKSwsLCwsLCwsLCwsLCwpLCwsKSwsKSwsLCksKSksKSksLCksKSwsLCwsLCwsLCwsLP/AABEIAOEA4QMBIgACEQEDEQH/xAAaAAACAwEBAAAAAAAAAAAAAAAEBQACAwYB/8QASxAAAgEDAgUDAQQFCQMKBwEAAQIRAxIhADEEBSJBURMyYXEjQoGRBlKhscEUFTNTYnLR4fBzkrI0Q1R0k6KzwtLxFkRkgoOj4jX/xAAZAQACAwEAAAAAAAAAAAAAAAABAwACBAX/xAAkEQACAgICAgIDAQEAAAAAAAAAAQIRAyESMUFREzIEImFxFP/aAAwDAQACEQMRAD8A6UADHabs7D66pXJcwDFuDGMfe+NhqlbiWCdCSzbGcnOR8ALknxOtEonM49q3iYwILRtJ3+pztpI09Q4iAIwB47/5/jrB6YuiB9I/KM7T21rTUA3AfegT98fH5ZjUrvm1RtksSD+fafmdQJZ6JIAjfIk/w7eY1eyNk32/14+ms2dWxcMnYnz2/h40UGyNsCMeZ/w7DUI0ZNN0tkdyZJ1rTKmerGAc/Jx/rzrKnOTMTi3EAfPzryvxIGFUEQdhGw+NQBCcklQCZkiDIAjA/uxoivVBYzBjMTJH0Gk/HceVyM+J2iO06F4bj5aB3GN9p87nxqeaKcrY3U91nJEgyLd9/ntq9PiS846dgdoPknv3Eai8KGwxzIBgSBOwYA/OoCgeI2mfF33ZByek/wANNjikxyRWjBbcxtjc6s+FIHSCPn2jcGAe359tZVePNJgSZYHppqPeDA3+ASY/snRH8te4ghgqimJIE9RwSA2LQM4+9mI0z4P6W4mFETA+7BhjIzcdgc/v20UeDkCOkxAJMlcz+7t86wCupLNVV2FptINyqPnMybTj+GqrUKMEDEnpMTkyd4kSIWcbAHV/gXkigW4pwpYuIC2gzBwWI28YJjvH01FcXMUIOZkfGPrv3OP2aGq0ldmuhlNymTAEFlJxuAM3bwNeIlMEMXGLkSAQGjP4rMgzuR51JYFQXA2aoSckjz5jtPx31QiXE5mQDG0RA/8AfxrdKJclQpneZJjeQTA6gB+P7dC8XTIgSGDEe3cZnbzEkf56yzxOIqUKo3IIMqSCSJAjqgRn6edaNSuhWkxn9mgU40dLQzTcELJBButnP0MHv+OieKrqFlnjIFwI7+D+zS7InYfwsAdPTnq7ZB/icT8apUqAdpHcnYfJ8/X40KpKqYAlsyTj4MdjByfnUNEGJY5yYHT+W8fXRQQs1LlsmcTtiRnH0jfVloiBuJPuOT9fzzoKqjFhIJHbOZM5x841twbWkkDHcEkCROZ+fOoiFa1Kdm2MyDknt9NAPwtjFt2J9zYnG8b7DfTV+IG0QCM5BjPY4+sxqhIfLKoIwATMj/UnRILLqn9ZqaL9RP1P9flqagTBaLliwMxi4xjuQFHeDvrbjRkAxEYzBwAdx3+vjXtamTTKghMYaCYgjb/ADuTrKmGQLIUEjJP3sA5zuT330aKItw1YiQBIjBP3ZjIHfc+PrjW4KXnBJxKj8xnYZH5aotIREwOw7fTzOcfGsnJ748MJx8n67bb/ALAWPKlASS2Sdu2h6gqLimx+hiP251vXA7tcSQDIyciPqN5j4zr1KUkH2z52/ACSMdtQhpy/iegzuDBHnAM/6Go77EA9/jv+4xoLiKLhppwIETG+/YfX9uiywKgdwNs4MbT9Ro2QWc2ps5Cif1v7ggSWIG0kfnojg+D9MG5mDEQBAmZggYwYkn4/HRbMDvk9lJiZ7T4Os1f1D0M5QjIUAFWHVHV8kYE7t5xow419mXhFBVSsFBJViR0ljgsQI+Ct8DticbaxXjEqESoLFZjElpxDRkqMSY0BXpICm7PFoJVs9MSTMMeoS0ECZGNGUqOahIKtFrExco/VBUe0hAcjwe+tg1Iqq0jUAS1XgOt2REm4HcbEwB8EZOiqtR0eBUYAlo6QCwbvg5CjIIy0+dALQhgiKUDk1GaUWxgFBGO/QBdt1DeNY1afpOGWm1RlPqAtm0Gb1BndVQAH6nU6JRu7VWDGvgFiENNpNhMkzExcFXGZMba1HAUlBWnSdkDXYaoQRhoJEm7fG3t+dDJXCTVrKtFRDEklBiekwTMMSfkAnRKVlauQCzuE9UKQACssoQFREC0tnvjvoKgosnFVQC8XjqYqFBxJKDGCTAi+BJJMZGrCpawuYbmZIFoLSwx3mMZxgfIHEUT0KrempBEKsrUBt9+ZMLAv2IJOiOC4YoCESCVvYsFEqCJIHkXLHmD8aJEH8IwpraXBIJOOllAUKJk+cmfO50DT4oO0EBS2xwxAUYIVR0zgjzGdZcxoJWJLu6BWKlkU4grOIYScZn2t8DRXEOVSQoUMq/rMXHebYILAwD2JGw1HsjItMM7tc2ATDf0ZAtxP628+MjU4zhkUFApKgxkSCQcACYxEzrRyopqSgYkCASfoARkiDIiZ37614kRcyPVcR0glSpJlQfJzgmew/FbxRZTimYKzyqyARO8djBAje3In6anV7pyD5BJjb9mveI4UsyGoYCsWWFtNoILXbgFR+eqrQMBmKmWnaY+Y+Np1jniknoW4tM2YOwG0H9uZ7fHbWYHczAgWg9tgPkx31pRp9yMbbYx8/iMa99NhLYtAJI+g7Dyc7TOqKLfgFMs0kbY/Advnc/XXg8HIG28j+OoSDsw8gEEqvYHAmCCJzudA8TzZVYqywxEjeYO4Pe4AFvHzpnwSLcGMJH9n8/8APXulf80n+z+X/wDWpq3/ADyJ8bC/vTdGI3+ST+P8NeNw8zkEi6IExAM/MHH015RrLMR1ZN2bTPTaMxP3tvGdeywDbAxAJ+9I7nWcUjcMoUrEkd492D+zO/8AoUZhb7R+ZBgePj4PzrymJADfifnIwd4/x14lYAsCOkSZ7fn8ahY0Sw2kpkDGMiYgAas1EwfnvA/d+zttoevTdocVVVIuUJ1SRB6j2O2jDkYMSN2AH1+vc6hAWBkSZByT3+f4Y147hhNpx5jBG8atRIMNgH5nPfED9mqVHY4wRkCG3Pae+/nxqEA34kuSArEYj4yJbbEfx30PU4BmpsZCdIwseoOoNneIz7fnzpv/ACB8FioIiVJ3G8HxNs5/y0BxToCGqBptALKYMFoQlQYJv7zsT41swxaWxkTYcLSY3kF2E+n1e0VIBCrE5VQLsTAiMaz4TiKBY02NrTLXGR3i6cQBCQd/wOhea8YQjrTdQxYrVuIuIZ4tHke5ce0R50mqc0NG5nDVVxaBJuaCxQyeokXEHERp7kolro6Jwj2vexWwQDhGlngOJ2lhC7yAYxoLnPGpSS5SbVLISoiYxUZ9i6je4e+4ncjS3m36SIlaxAXS7/m2OTaAIpgWscAfT6aXU6rGuXbh63TUbrYyACxt6QbYXJEjfeYwqeZVorLIq0dPUM0w1Ry4TNhRShNu4QmTIIlc5JPbWvEc1YNTKsVNQkTbIlZJzEwQttpjse+uePOai1Uq7hnCpIzcAQJFwBuK57DONG8fwtRqK1Er1KRMkXFbTK9QdZa2QSB3mM6EciktEjJNG/C8yVqb1CXp1PVemkRDNME3CJAY9/aNMEr1GsvDsRN6uctTiXAiQftAsmZkDzrj6PCcRT4f13AYU+tEB9yiGdgACLemd506PE8TVIR09O9195U2khoXpg3EdwOxGrwnemMjKx7TqrVEhla1h6li4Z2FpVlm6RKm0DcDVuEq+ncpS5YUNgYtL3M4UyIBkk9R+uqmn6IAk3g9UrJIac3Za4s4XOJA0HRD0zYr3uXpwgAtYyTBeNwfkb6aWYXxXDepi/pwAm0t7hBEk4k9WxkdtBFatyqrEpaCqISJFzqRZ99oznOxnGj6NQVBdaxe4raTgMSRNo2AIKydxJjVafM1q3egLw4DhTglY2VgSbZXAHhu2hRNBXqVWeAylWFrLgmZMLE+0BjcRuB21gnCsGMBj0kBnzc1ywoQHtEZObNefylz1+iohcqWANw2RRki5sHI/CdHVqgEmy05tE53zMNJEg4M7atZGeuftf6QgEXsnxBUAHY9SjHnQ9RyzhgzmDIwUVVJUANIlh++DrChyp0qCpBgSxpm2SDIEoBA6gTAO4Gq06jimWdGCKRCidgWuvWRmLdpEggR3rRCPxlQnABuUza0xDKm8b/UAjMaLrUplhTIeYSWIYgZkeBls98jvqlKioDMbVCwxtnPcSDEQCBvONR+LSgYRC2SGhtiMgL1R7mHjHbVw0D+kf6ut/2v+Wpon+eT5H5f56mjyRKKJxAacyYG31j6fnnH016yndiAu2DnOCcazpcOEFgGPB/yn89aVOHkgBUJzO2BGCIzg5k645jLWiABiO8Azt+G3fRCqFUgDq8Dt+f+sayYFcgCMfJ2+OxP8NeVamRBJMDuQfy/EaFksEgo1oSQckwJE5z2OrlQxBvIz1DFu8ADffvnWvEVABDYzMdv8SfgaW8HQcBzItLSoPiNwNu850SB/rkRdkAS0GcsYznP1XWFeoUF3UyQTcNljaViQNt9o+uvGqGAQCACMZAj93c4+mtuKS4d1UNDfqvd5PyTE9pO86dgXJloK2aUWBphpFtt3V1XHJBGOkgC0E7ToavyFPTj1mChQmBPSpDLfIBBuNs6JpUGZEWbEVpIB3UAzj7wzEbGZOda1KCmoSUcIJNzNafZEkEzbPk7zroGg5r00uCM9MOyk0Yw6qFJIBbFwEQxmdxOdRuEWkga5TePY/UQYO4UbZJHwdMzw1NQlWSxNMmmHiCESSCdrbCBkXQNAc4rU1CMyglQQRj7IE3AysgdtuzaXKNrZVxtCVoVVqt6aVS8imSXQKcdRBm60FvjGtOa89r2iiQbiTbYcOinoyZOJME5g5nWnEVuAsakFQ3tkkEVAFIb3GRJCgY+h0v4XhVJQu1YrMI7S32c9CFhNpKkCex7GDrHONaiZprVRNeE4tg5pAOj1FOAbtyJ6YM3SJOmHH8aK5NFajXlAzVJBtEn7J7VgGEU4xLjRFTl6KtNaZYWw5ZTBVgGEk+6CpOPJBjbR3BVZuLFKaD9UWhjnKLuQbNiSAc9tWxxcVTLY4uOmBci/Ro0+HemTUKsDCsyW3QSqeDebfGxzorgeJp+s9OlTdWRkuCiBinGXhukyNoJMGYnTFeMVx0IrABiTItVjmmkiFuBMEHbGsDzenTNQWtctqM1OMys5WI3WNtgc60xjXRoqugnheIY0jYphHtGwUQVAB7ne7IgzjOvOa8tqcQljk04JM0zBLEgmy0iNoF2erzrF+cghWFz3KCIDATeSAyCQDmbSZAA+NbIxiqW4cySQgdg0gk3MkSAskHzEZmdXLCjl3LaaJURa9UrY3UwiscgM2fuhjb5yPnRX6P1PUohUUU1BACOSzgA9tgFi7bqz40xVSKjEqloIKgicQLpXZIYEFhJwvk69ocAFU1C8MDae4BEMWIEQSCQe0Hxo8QUDfze5Y3qWtLFGMXQ0hFjsoVQsd1P11qatVXQBSAsPkCFObgPMgzna3fW9fj3hTTAAd8QpBEtiJBAbMTsZEaG4mpVlSXBAOyyYAuDArHUGJaTtdjGiE9QiyapIdYmZv7QSwJ6AWjp/VbQS8WXMMIK0YBEm9VTLQ28CT83DONE8wdWUqEva4T6Y96jELBFq9LYjsfOhuHb2oqlAbkIYxAgKAGYYXqI8wDtqECE4VeoqzLcRfTNqqFCz1f3rQek4nQvBctphLqyMp6V2tM+oDsbhMsFMYgaNHC0gwAYIzsB+sZX2wswsgAh5zJnfUPMMXuoVAoJpMckElQSsb+pHUD2GjZB5/NZ/V/7uppX6NX+qP5t/wCrU1LIZEG+6Jb5/H7o+u+j+FMDCnpE4G31PYCNvprz1QTmfy2+ANh+Gsq9EF1LMxMk7wN+8Y1yDGVuuM7948n4j/20NWY+oQhMHzvPf8YGiOIqkAwuAc/n+76eR40LxSq7xMjsIJ7Yk/kYGq1YKMjRJPS0R5H5CPg61pcISJJDSI8CfpsJM68p0j4kwO5/P4/fojheHaMmAZA27n9uP3avGLekXWwbisqCCRsIJ3YEEmO2P3aOpUSSzMYgHaGAIES69iCe87HVKnLgEiZbB7XQMghTgDsSewO2+tOId7j9oLgHZVVcWx9nfB6rT4yZO2tuHG4bYyEWgOlw7MWLoKfyMAtOBjJUhJjAnVa9Nj1OR6UxYSOlmUgi+SMdJI2y2jHqXgi7fpk4IkZ6RDLtiTkHSqtzSoepbRTeXEifIyD36Y7YI0+6GhY2aVC4KKR7WFMZvWcKF3jsTrDiKE0zfTRgnWBaCp3ixRKyGO+8XDvr3g+dowKz9qxCgEW2nvMR0lm7HZcnvrV+WrUVhCi6UeWaJMQqScGBgjON99G7J4OJ5oeFd6f2roq/ZgBVhiis8MDG0gXDcADtpzwVB2en6DB6QKqVi1bY+zzsAVEKROx1vzP9HgaYe1HItCFSNla4EHxJ3M5kaH9UrSN7qxUFolWADDuBBuMDbbSGqYv2HcZxDdSemFszNyllJgEeWztM4A+mgaboK0U1+zVJ+0MTLwQQTN2Rtj2/OtKXMDxCn0VDm0MEEA02FqBpUbQT0x94eM4P+iL0aZVS1SrThVqSZEMC07Bui4DBIMnsNB/wn+DWqopIVzMSSpuVxndc5gYjVahZ6iFIB9O5yUnACgqbc9QYMD2CDyNcvxfLuKWkFSl6Zc+5zDUobpaSQVvukkTFoONdByqknDUgxJa6T6pmXhiCpAjF05B+6urKZdOxxy40uFpMqM6wxudsyYUSynySMDRHDgLTBkSRe2DaVtuYIDHbxEXTONKuF51Uq0VNQq7tJAQABhkTTDzBwdz2bxr3iHphDa6maYkoCSIQllAgmM+JIBGCNOiy/YTW4steiBiyZVjIVltvBBknDOJkZme2g+I5g5IpI5YmCHVV9MrcASDE3m0qR4AHfWC0ajJmoQtOHUQAwBBBAPf3fXAyIg34m93VVNxkta0U2kAlhk46RdgzvtqUQ24qiCjqFuZwGMvbIUzLIJAWMwcjvmdehlSki1kYn3dCF1EEyVcQxALAyYg9u+lz1EpkpY1yhyZBsCVTCG7awquLjI75nTVnaotqFUJUEgklrYG4LDEdxOAJGdCgMrwfNFNPqgLhWhSVJBOA87mZnH8NG0K6szgrGEDEi4+owa4we8nBOMaCTjEfqUN6gjqgKT1wAabf7xI2B1vzGpUKlBIuDQ1NlYyASHJIOZA2+caPghOZUlcQyIpVGYHcMQygSAOkgAgkbfnpOzAq6XUmKj3iQAbhJieoGbe2ZMY0yrucUqbqGkKOmbmsJbrwAPOdyTq3E1KhQXU1Ici0mYEiCpAyygScbEk/GowmNlf+sT/fOpo//wCHR+rS/N/8dTVdlQijVkfePyQcfX/XbXpyfcM/M/j+E/t1Raxggy2dgPid/wAdZtxPUGMiBbHcj4P+t9csyntJ1l7gzSIie+IMntjOgKnFKJczg7RaCIifJzt20c9ZRAJAAkwfE9zv3899c1zhnc2q4CtnyT/CIAz9dBBOm4GkKgDAAKIIjfudvOI/LzrcsdklOknHVjZgQwibo3/taD5VUK0lQEdK5yVuYgFY+h38zoVa3qOQWZb2IkHAtYgI/iRmZ8a6WOCghsVQe/HUUN5uXdSJtKqA2BIkZJgeI86w4nhySpMFAKa2DpYjHSBJDgiVPj8dLa/ECpVkfZ2sVKFTcXKSTMewJBjyD5nSpOei8LTO7hwr0xm1rmWmQDaoAAlomRM6vaQyxtxeKgWkrguGUMFLqcgi0nAyI3jfzobhzSYlVq30psuDiClgaJVRiTIczdIHbRCs5Oagp3QrJM2qW3M4BBiOxuONtLuJ4b0vUvCs9qjGF9wwowBuxwNsfSNUBoauaQVEKiAIV2/UKgIRGxIyRmSut+EphGBLZc2AKtoLiYLBt+lScCY0u4jhlVaaMFLLKdIkqUgYLHqkmSTvb217X4dqvpC997iwKAhgrKYWMQCQQRBGfqUFDmvRoVCUqVKZDIDaSpASeklhEOXWds2rrn+B5HTRqlOpUFVKlRLAwgKCx9QMJ6hBTOJIJgToulSaq/qlqnkkIhUS5W1YEGPdJB9zeBoXnDKlOo6o7MgZA/cmmSqqV+6CdnO+hJX2RnnLuT0aV9P1GZqjEFb7LWgkRH/NkDfJkDzplxlWolElS7EAEtfcQTgqpWM2HJ3jGuWPO5afRT7NR1KZIuAYkHFxDAkTgYG2j+SfpX6lNXYS98FSrHqj3KVyQFjcT7jsRpSnFFVJLQ55koenIAZfUy95JQs4A6zHSQMjsB30DVqH0wqUyxQwokbNMxdIZbiTd8jxpG3HvWerTMLTQEXRCncKXI9oME3EEgTvGheT8WJYKSlQKwNQ5UyTaFuOTAGQMAaq8isr8iY/bi0NaEostNe4hUAkEYXYse4gTHzLVOGUNb6jiYtpIJDTJtLLlxEEyZjsJjSmlwtHieKVRWBSmoDemIVouNxBgk3VIkbwPGmPIq1OpUqhAPsyEeKhAdjIiYADmw3xAyPGnQY2zZg1O9HKB4IJZAAysoYAE4DDAtmSVY6uOCPq+qPVDEkLT95ItBuu2I3Uydp/HPhq1QVqzFFtVk9I1N2PpjpA7jMXbm0dtHowIYGoGaSLCTjZyzRGe0gZIA2GmdluwOm9RltNO3NpZfd0kAIJ3jIzgTqcwSSFprOQMJNq2glm+Ay2mNpGjEpNUct1WgqysSALZLAsoIuDDGci0yRrypwStTmQhF3sGGUAhlMEyC4kf3Do9AegHieKWnNWqlstBa1R6bQOnqEyVMYMEECN9GcNxl99NSVBK2lXMXMx6h5nBtGhKtGqrKS1ywFDtN5I6psJMkRPmP2W4iqKIFbamtzEJFznd5U7hiAQRtJnGwAgirwzU3lVJPuP3hcRAIG6dJMzAm7Qp5KyqVNSABZhrbDBO+xkgL29515R5xSZlc1grQZUgW5GAVH3ynYY6SdC16atVqSYrFATcYRYYm2MAmRhoMnGN9Swhfpf/Tf/ALP8tTWP/wAQU/6v9h/x1NQgz9a2JIVjO89/9d/Gs3qydhM+JH1Oq1XAaDMnLfHYaiVCSAcDtODHkjXIMhanBkbnuWGBmZzuB841OJZaalnp3G60CRnA6YjAzdOtnaBgg3iD8KQepQJkgiPx0o4Xm1Ui9wLgdna5qgIsMEgSFJYyPB1ox4+mWS8h1PiGcFSxRSWESBMQIQ7XKcg94XfWNWoikEuCGz1kCWAKhT3DQZuPdMdtVFdSwUsVRAEKhup7IFrLOZJj8TjQXNmqlkCKFpmSxHWbQTExFuTESdhGBrc3SG+BdxnEU6aGowLQ9oe2oQAVmLYEifvf2o7Rr3hubWUqVN6RuqLeSqgWEAkFWypB3jJxAzoipxFiLTq1UKqFYKGVb5hYIJLwCs7wN4xrn055xDXJTpLYJQBCYcqSKbE+FkkfWdZ5zURcpNdjyrzcK8EIxkkzBd7jJvZdumMKO3nWPCc9qNDsyU0W2TUBUSVKlbSDCgGY7Ega5IVSHKEN6l0lwY/1gxowc4FWl6aU3DlvcWuFg7wc3SCMHYDS/n9lfmXk6Di+MT10UU6dRSTLCcKTF1TeSFJa0DP46ZnhEUl3XFRhcWJDQAQp6QCFsAxuZH00k5PwxHEQKpdCCVUyvqyelTGRgft1biC9er6Vzkqyl7VgW2iQfhQSJkE2/OmxyasYpqrOloCKBarWCE1IlCICimtqwMXXncfrDQnEtTtAZjVUN6l8H7pBNOoMyR7bsRdoGuxpV2eqxqMVW5StwybIKkdLgG84nCnvgbk3EBv5aiUmVRfAYyxDKwDQ8DJW6BhY+NW5Jh5GXPORB6VN6aqqMxLgTmSYBIGx3ztjSXg+IKEenf6qm4giYJEHIPjwfOu15lxEqquRJNO4FvcPTINkAmWIAIO5YfGuY53w4pVGKDquAvCQwE5JGdwSDk4OsuaHlCMq8orzANUqXAqvtLIt3UFO4k7iZ7+46K5fyGgZasDbkRIG5EkDfAnYTvrxKHqZVgQGYgWkh8/dI7A7EedMuG4tElKgxcMFVYFQJOCZ3I/AH41kg7mZYu5hnL6VGkwsq3dRGXBDQsR6loAtPXjcEDRTczCKXeA6klSzrlgVAACjYtkTnIJOudTk6VCGSoqopEhwSDiCCJxjv3jV+K49/UpAoFpvcVWT6dSfbVDHO3UD8fTW+GStNG6M3dUdhw7Xj1PWPULLgnuMT0ndj0kTsAADJE6F5kEZ3d6i+mQilQptCh+i2oYglxgnHtA2OkDTxFSijKVpgj21LZaPEYksSTvj510lLjUqK3prZ0xZsFmJYzJAIYdQUiZGMka4ytmjYQqO9EFQzFg1vQFAuEpfLASLhO4JmO+oaJiCC8rd2tvXGYzMl4kAbntoOrRqJ6sndKsIpJcoAQfTUGVHgA4kQNFcPXZQhChjZFqEQSSLUZYBJi4kyTJ+dWCaGgS9VrmLGEUTa8Agk3k7srMCe4UAaGq8LczWqD0lQiri5gSFZpkMboHbB1k9OoisCyhQoU3FTgOCsCTdBiZ8sdo1jS4A0Ud0rK/qFq0jFikEkqk5IBJHiBEAaD9EBeY8P6CoqqodwQBb1CGhlByCS0RkYXU4VadY1St7iQzTBKywwwEE4UG4eTtnQtf0aoICl2RSxYgkAXTjYIRJBqZjOJOC+Q8G3DVSq0T/AEh+1VFVGApjF13ljgjck99Vtp2LboZ+i3kf7lX/ANWprP8AnHiPLf7y6mjzQOQyVQIgjImY/dA+MT31Q3b5YXQcQYziT94a8PFWhyhvVYYCRktgyQB+UTjQNLi7ffu4MQCsBCNzsMNmfx1mWBJ7KKNE4xHqSFaFHV1D7QAGDEe4C6MedAnjmSAwZQJY4yogrEjYXHac3a0pcYzhiEIlgKSsYUNEgzF2LWkYmSe06E4vjEqhhRaorE3Z9oH3bpG5M5/99MaroL0KOXc4uqrTSoAatSw9PtdmsknfpLYyIzq/P3rFXF7CAVIAW0r4WJiQATJwVjQPMaD02IVLslrlEyQ/nBInup769q8RWqU1DPCqCIYQuTn6586yyz8U0zNLNSpi+oq1acswFQotk7sDUIjxjqMYI37jRPA8oN6yCgAskHOcCPnA1tR5O4B9S38pIjwNj/gdFVKaS19SGjByALBPjOfPgayTm2zJPJbKU+RqjS1xWdsST53x3/Zqcv4RKawuNzEZGB8fH7da8HWqAlndBTiN5JMzGNbpW9RGKi24zA3Gf1e/11RtsW2LqdBmYMCyKpmUG4YeTkYGdt++mXOuaU1WmUaSYFtkQApkyN8+RGTqLQKwzOSlggAblhECfON9C8bQqObQpADSQTG67Kdx+Pg6vDK4oZDK4qitOuz1hUAuZTkVNjIKgHPYtcM7gavxfP6ir6vS5BKANBgT3+RMA/B1ny/ltOpbw71LS2GtAYyIYACe7CdbcdxNFEp0wrsQDSqqpJZ7SFcMbem7IgeWiIGtWOVq2bccrVswrUKnFokC2qHDFoKu03QGZRE7MpPZR51OMa2qKYUM8E9RtcgkgK/YEEFoHY685hz3iUQMKZT1XAF8FVAUwN5WpG3aPmNJOJlqga0wcmDNx7mfMRP0Gpka68km01rs6DgVlTY6ADo9NQYEYYTEzPfvGs+IpEuJgQJ2MgSATdOckY1tQqIUFr2mIiMmBkt+sZ76jWTZdftd3iFBAAOASMyPHzrDduzE+9ANfi1phV9OCxBYMcgd9siQIEdzrouR8Tw9SkjlX/WUsQbHpR/RiRIBMi4fdGNJk4qkahepIRQSUi0i4WjOfvEfUToejy5jaitNMD1MR7XUFg3hrR++BvrbglI24HJ9jirVU1iaNjWutzCVlbVJe7sLyAYk3TjGmfKYSmJljRQK1wuYuSZ6SepIZTJ2M4FuVnAVG4aQwCqKbKrCmSbi4eWJ3XDZjBt8635Jz+jVrsIpkVEUISXDMqs5IWZNoAJNxmZ8RrdGVdmxSDeL4FvUVqbW3FmPqKwLOjLlTJgMWMxjbzpknH2gKbgsBSywJdo9pgSQFiN5B8aV1+ZUqlT04rELJFrgiD95x4doIAxvG2mnoBAFp1GuWbAzBiGMk9KiAvaJ7z9WJ2w2X4jkzsltiIpxaASbwTif1YAEgnfYAaAQeiqh6YCCmyMrvAIgKUnNwJDADBNxGMaNpRc4ljRyyMisbMY6pkmVMjw099UektYQZIAVurpzUjpUnYOQeoA76L2QutSiaZejTQMVj3ACMAqFONwM/Gt+O4eoXhWWnFQgE017KYQMZC9zBBJk5yNJ6RWigWiTYhiBLMqMxeqWB8VMZ3+Z1txJKpUuoNIYsMQF2UMFDG44jvH01SXRGY+nU/W/7o/9OprD+Wv/AND4n/f/AMtTSrKckEce7sFNMoRJOFt6dwQRMqG2Pcz+I6sxaqXclREWgqFvJJ9RiTcDAz3G421ZOZpalVVqtKFenYCSHuQQTbLHIkz8AasCnpK9OibKll1sD1ewLDdWOTAiJPxpn9KmvGcwZjbRIXpdy4mCQVUKzH3XBifICxpLX5JVNVQyU6SHf0i3S0mBcB1bQF+c76fUKKmmJZlIJLA4AeYFxab4DYH+GrcS5ZOq8sTLQxEtPkEAbA9IjETqOCZONizm3I6hphadQepTUl22kgSRgwCbTPaSBiNC0eQkCatSn2MKD36oM4mNhI/hpo/EXKPWEWwqAXdUwCWIywYYPn8db03FNGLkoWXAAJAmCSmMkDpg95yO6Z4YydsU8UXs5ihUAUEkhB90kFgNx+2BvGvLDF/qIl7SFjz8HYwQJ0RzThlpy9RWVwAUXslzxDTBfEziBIjI0n4aszVA+akmWGLUBM2mB92T9fw1z8mLizFkxUOeJPprcq3MQR05kznPfxrNaLmmEvLXGPUBtfBmAPGNvE6s8gsVskkKqrE5+cEfwxofinZ5DrF8FCCQx7e2cRaTO+kP2ZjXg65MKBhTbc2/RjBO+2D+PfS/mDn1GIqG2VBAJY3WzmMmIYfUjRxpClTtVgQsl74uO02ncbETrykCKYAW1Wm0nJJYzN2DIIO/b8tDyWStnjcqRSQVDKVG4i0q83GPMAZ15wvAs9W7hz6Ro9VUZIJUyGU4JZyrXAbGBOZLvgyWpwr2VQgZjChUkmBkEzIgHYz8aNoXAr0K60iQy5uGwVA495FpGcEnvnXTxwuOzp4sbpWc3x3A1uJIqD7RYJ9MnFPqgu07A5M/2+86tw/6Op6Nh4imGAudgekdRhQv90b4y3xrreM46nbc6CZIMkC0BtgwyxyOltu2ANIefVqYf02Bp1SIJFOFAHYBdxmfMAnbTJ4V2MliVWhVw9cEi4jHtWOwyPrOPro3h66GoKSBVkhjIBh7QAWIEjeADvI8DQ9T9Gm4Yz6t3qdzNqkHaIuAW7q+I30+4ehwyWlFYs5Y02pCW6RaSxMHDCB4AxpOPDemhccV9o5HiKbep6VRHVyolSCIAz1TvOnXC8NVo06llP7sMYuBKqT0hvcxEkD6bzo7ltMvxF4USUtQsCQG6mZWqNJeFa4GMzGI0x4Sg8XJWqVFSPUplM1WRoKpIwykFIJAlhMRrRjxcHodCHDQk5pyria49J2C7GQrFFR0y1hgDqKgjuZbthly39Ggpm2GaFFP0SKQAIbp/VGTickZ301ocM5DuQUZ1K52QXbMwJkd2gYJgEa9fiWxUqNVWDJVQsAspUbHM7b+NPUEnYylYoflRvimb7mhDbPplTFQFT8FbRIAj8iaXAGlSCpRD2mbkYBqjSSyzuBJYfFoGjKlRoCqQoAPqNfB9SexMyynfsfnQ1KstEB2NOmSAGZ1JV2iQABn2LcSB57nRpIPQvpcU4C+tUmpaAGT2ke0g5FzASwKx7o7HRCcMoEqSyNDJTLiDIHpswPUFH3h2A7CJzoEFQlNqa1DTFQVEdjTUsSD7wd1BWI7gwJ1WpSBowlQqVHpOzCFAGFkkTAUtMZj51Logv8A0spn+Rj+TNapuBsuFRluN11uT9ptgyAD3029C18BSyMUsCEq5xcFckAKMGyDBnzjPgqsLirw6taFZ6YMS8MrUz95Qogkxmda8RzRWuVioY1GBpm1SpAWI3A+6PP54Cjuylbsp/Kqn/R2/wBwf46mmv8AJ/7Q/wCzpf46mraL0hFzKv6FIXC1SwvkFnmQfYD1gkL1Ad47HU5ZzBaq1HZWSLl6m8iSRGUlSCVyJAA2yi/mVqxb1qxSICH3C0NI6jBCyYwImdNuR8nWirhiXaqQpp2lpALAkHdWWTIOMjxpEZtvoSpO9jtaYCFYEgC5qkAqcFcAGenYgb76W8fzH06woW3lpCywUDMlJiRAUtMW9QjM6Npg0kYNVLhrh6aBbkTciTtjz3JjG2nEOHio6EwwAlVLfeIEfqAtgHY/Gm3rRbsCes9BgVViVPSAhYO1wtF52UMFEzPV20t5rzj03BuIAeSpLLdIJKNnKk4/Ad9HniW9RQ5pGXZUprcLwSOqRIDeIG5gdta1uWM0NNFWa4kspYsUYKBcYhoGCNgpJ1V7Wgip6FOs9T1GYBZFzK6/dBByu0m0DuSdKOJo8TSNll6MWXCzhIBJH3elgc5x8aenlJSp6juSWUELBtMkwCVPgDtudaGkKzG9ihphgSpYXNBBcwdlAuN28Z0jJi5rYiePkIm4nqVKSg2qYWxgQT5bYbkx3BGsK7laiJYWa0A1MltzJHmPp2123GcjUoi2m1lJ6RBXbrLEy0YkEjf4jW1PlwpMlObmtLGqVF4YTdd3HTuMAjA0r/j32J/5d7Oe5hyOq7UkpX1BJFS8qDkAoexBMMYPtKgHfWw/RFalOKjNap66afcJJggnHbJ3zrpOYPSFOFqIC4NS0r77pMgSIySxPefjSi52dVUsGyapJm4AEgBk2FpAMjsBOnL8bGn0PX48FslOsgX0mViBBaZW5mewtO8ARjIx9dEUW9NDToKwNOQWEEs1MQpkmXJMNETnVucVGaooUB7hIiJtDE3SMmTMifntBVUzTpPVN2byYDKQbXYi0RKoo9xXMRJ2On0oo0Kkhl/LgHJaqLyIChoLGVFsMMljJtAB6dC1/wBIrHf1CyOzCqgUXL6bCzcdPuVh2MaA5jbUqJVapSNJxchtFquq2yhkZJRoGDJb9XSPnVSm1Y0wyliiloYenIYm2FMY931ae2aynx2ByoOXiqfEmwrDdRMj3G0vkbxsJn92nHF8oeoAEqlB6dz9MFyIVQFBxEkCRsux3HPcCoFS+saZAmFAJ+7jqEGRAAx310tfgfUAKhxbBsDFTcLgnUMlrTIn9YydTHLmmyRlyCuW8AqtXZba0sLQqkIqBRGDBvLSCAYhV1rX470qTqoIkM5FvtuXYke22TM+MkHOhqlRaapTF7GRELYUKgAk3fdwTnImd9ecI4rv0XIzOVZlcAXg9TqoktF5bqMSO8nTF6LI8/lbvebiXhVAsyENOWuAweuCD4jvOja9ChWaorhQjVCotZpNgFS4J8lY2kQdY8xo0zdT9fqMobDDG7ILNEDaJXsdc7xdZ2rVUJFgXpempEqsNIaMEEkEzkGNRtINjLmHAVOlqVU04prUQMQIc9TsGYyTcqwD3wY15wnGvZNQlnKn1WW4hiWlTMEI5pkGduxidF0eAdOGDNT9Qql83qxLItxYAiSrMASk9oMzpXS4NawNWmWDU1Jait1NKuRIeD2YhdoIzoFTSlVqgF6fo1VgdIQr6jT71XdktP5gntpdzHmlSlWpMF6ChaoRcRbZNxWNqavMZMbGdGHgnUMxZwQgEK1xBuJBQggnvMCIJ0xp8TRdUWoFIAYT6ZAMwBdOGV4ktseqRobaBsV8PzxGJqiozQuxAl0xcAIJ9QuQFEDF3fWXB8M1VOiiwcEGyAPaUMZEYidx0iPqdwXLBTeadKli4qaVIjP6t4Ikhmuu2WIjMjDmvPmo1RTILoAFa7pgbi0jMhiATnEjtqsnX2K/6OPQqf8ARx/u/wCevdIv59/+mqf71T/DXmhzj7Ja9i/guXKVF7ub2KqqsZAENdb7SDsAdiJ101FiaogRFsspAtAb7y9jEiOx0h5dyccRBq3iTAABOAMDGJBBafB10nL+RpSQvNWoqqHS4qLIlwAwyWM+5juoJ0vC20KhKzLnbcOoRqhNxvKqhk3dgTMkRnOQYG2rcJxwZbqQLUwsoO6BXyCxEkiGxmMaWvx1PiOL9O1eh1qFCwDdItyDBJ+0gAbzPbRPrkdIQJI9yt1FQN7exZuk/AB07khqZvU5irjJS3FSFclvTDXMqBR7ioOBuYgjXlTgx6YsDguWAIc3B+qFCt2KSxtyYkmSdFMHZWWaaqpIF+Qig9Cg7kMAB32OlHLuErtUNJqa208XBhNSSHCgkdIAMYAMIM6uWvwbcvpjiUqWO9QK8M9DpVwoDqEUiCbjcQNgPEaLor1qWup3M46gpJZgJO2CqkR5IPjU4fgEpBoZRSIm5M9YYk2pAjCqDmc+I0TW4FK1J2FZpKkQrDuswGbAgCRb2O+2pRKNeKoBi7M5UyJBWWDAAKcSCCvVAIzrN+ZqWeXQsAFLUzkCTCCYVzcxmdgwM41jw/FlQ1GkLjaIUkKzIbWYztNxAHcTqfyxRa1wgKGRUFwmWS5pUfcAmRPSMA6PYaA+W0w7WFmbJ6BB7CbWJjABETGdevFAhhUVWqXI6lpmGJA7jqQDHnW1GnTSotQ1CZte1j3Yr1UsYiJg7QoMxoPnX6SUaADgBj6hDKBL2sC94eZDSFz2BI1V0uyP2YpzSktQgsqoqmFwbussL5yM9h8a5vjv0g/lHEI3p30llEC9JKlsjyqlcAe4DfM6dcxoq9QlRSfAR6IzkEy0zBNpDSDiBjGlXOOXq9WgqggEBTbsCIAgQBgQD31my5KQjJkox4ZCzQ4FhOKZzDSYMbE2lhPydV4LlIHSphlMSwH448xptWp+kgt6iSRk7gbbR4Gs+JdrXUNYwggyC0SMGfJJH4jXPeRtmX5bKcFW9HiaSRCVA0kmcBTGYwBMzrshXJUIhdmIKgSSOvrVrwJMDpt+Pg64/l1KkKlMu0OrICxBaTInA+79I310PFczoGFNQG6WIF0kr0hbMhARtg4C+db/AMZ/qasL/XTC+Gq32Vq1Meo4/pL5p5WCp2mSBuIyIzOq01tP2NMICCzFXZlcso6hb7VcCFWcz2jVBy4Dpp1L3CYZiuLXDAvb0z93Agz9dZ8bxrQKARzUqkwFtKFyVV2MmQRcCBODrU+jR4JS5UzOKyhxUUS4NqsluJPfYAhcyDOtSA1MvVUIrEdkIJFtp3LSxMRHYfOqDg29KhSaqwam4RoMM11xYVWMyoLf91daczrNRWSVBcqiogCdIYFGHUYN5gicxGq8dgL1alt4C1FYMbSQtuZvIOSARBtEwQB415w3Nqn2aVBT9QGQGMAAiVN42cC1YGN941nR4yrTBLLUVmdg0YsDP0lQDBLQLvBB20q/Siq1BL0VVq1JUtAJdVxD9pPRFp2Gi3xVkk0tjriDWYFUpoFCj7Sp93MsZIB9hwB50By7nodGBswagQXE9KnpUjZLotAkz5EaJ/RvmtbiKaOUFIhSGpqpCXLdYwLYOIG+6aT8LSqrUsNM3NVKXi2GQkBmQfCsWhsmV+dDldNAuxmeZ+nSX1KuTKgq1qFiS4WSIKimtpJjqT50h/SPhCGR0usamol1wSHcjckgyR38a6PmPCq6IrM4khad1sAgCCqfdJz7u84zpVxnDM1ysWy0zIOSogwMfs0vO3VlJ2hT/JD/AFv7T/jqaJ/mKr/Xn/dH+GprFzZnsyo1arUA7VYFxKhCR93fxtI1flfPGXhqlIhRuFLzNQGQe+Zx+EfGtvQoU3CMQEAyNyewJPi6D+GjOcU0p1KdRpLoo6UUPdAEVFnYAZtAnCjJ1fEpVaKY7oI5LToMqAIjtaWLkw8L0sSMkQ7KAe4zq9PjHauoqBCwuJRlAZugwWgeSCB8aX8Fz7hq1csrm8hlz9mTLLNzbBTAPxgawr16i1BxDtJbdhAtBkAyAAJPTrRzpD4ypDSrxIfiF6t1hqLZuBIN6GIpnfEC2B8aM4SpdUdSh3U3loPUg/5wYBCg7bkEHI0iq88WblpQQ462ABQNUkiAftA0RmQIGm/A84FWoqoqEBWqAFclhUAsBzdN5aAAMZ202GWN9jIzQ24RyykvbnOVIuAtYXoJG48z+Gr8ddVCkekLFcAvlWZQvUVxkEfhn40pbmtJH6agL2gLJtAJiVKTBIQFtoh/IMF8LXpVKT1A1pUFkYts5TrYEgyywsDOSd9NbsZ2CUadVEXKmWwQVDWEZABzJeAFmLfw0ttrrQ+3WCHJKoTY0ENHprLBrgerwqjtppW4xEpKabEgYJZZaWYMC7HdCM9IwCo21z5r8UCAVkqlgyUbcwYgbSQSTnQbpAbDBzFa11EErUUFOtQZdyAQHkEKHUYOSAPGl/J+Hpq9SlUalUqBisSSTkSxIMRkC47RoavxNJ6TqBFRVDPJKlnGaiDMND/e28aE/RjgatKp6yr01FKFZIlSyk9Wd7QcedY8uVJozzyJPYc/D0axYcOhpj2gHMQAYMQNu+iOFp2BQzBmNpVbs9O8E/hrNqqWE4uZpZQxtBmJkZmBEHfGtP5KjlCwCkG8TggdzIxBxjwNc+c+TOdknykHpwxJEBYyYnAAMGJH+s6A9IF+pkqysEsAIUEkSPgzG2+iKwMqL4U7AQFkZmcYifyOha1AkH1QzADLKonfwP7WqWUXZTmdQQQtGUHVIEg2nqgjaQMfx1vTpLSNNzJqkAKu6qjZIgHf274wRqqcRTRCA7lguVIEwQe0gDv50Jw5KXOLpYzJMTAIG2B0x+WtOLJwezbinWmdTwdZnT1KdP0kUWfZpNoybSTEhbpgjudH0B6dNVZ2XoQPVKgEsBEqIMgkyfGuO5ZxbIykw92Gk5Ox6GH4L9J10aVGkyoDEsKaspY2kmCpunxBzntrqQmmjoKVqynHKwSp9oKYM5Jh7pEvVTd26ZAg4+NTgf0gWtUFIQGy4WokKSYVkJBhoUAmO/0nQfLefvU5g1IAutKls0XGQl0SQAbmtHfP11v+kCFKdJS9Oi4cr1uCsRLZ3uMYk7nUctWirlYdxnECmCVQ4ZiVpm4C1ssFb2nJtxmM7aF4rh2qmlTq0qno3BoqID1LPSbT3BbM6tzHhVdUvrC01SCEgTeyyMiSRiR22zppV4lRTV5neDTBDME6ZlsGFEWfj20GrI96ZlxFASQjeo4phAm5IFQMTAAH4RsfnQq02apebrQ4uDk5qH9VQPZcBOBA230TX5gOHdBat8GFBuxBgknM3TIB0BR5yHi1PUqNBqMpCwxPQMELddO4ifidG10HTNGCVXUekPd1GQskEhVRmAMESZ3lRoBOTVzAapSLD2KhFsSTk+YkCTO3nTanxF/3rVLTY5uCqsyR3DFvp7tL+KZkVyiNCspdSsOUuAkqJUAMProZIqS2SSTR7/Ja39Wfy/z1NF/zpw/6n79TWT4oCeETl+A4Es6tVKMiuSS43BmAPiTPfONNOUcO/wDLal1MrRElCV9mbo3mSkAkD7uh14U1XoUlBW7rAbCsqlplexIUwT3zroqhWmJpUqTs4BaWmyCLQT3Ek3eRq2Be0Lwp0ct+lnCUwxcMqszgLAyRE3CdwDaJ8nSitwbOppGoWJMkA7xkQBgwQT8b9tOudqzqQzepTkQFSGZyCVRR2UC4SIHSoOTicg4c8MykgyQSACRYxlSC/wBM/wD3Eapkx3L0CcHy0eUf0YdeGpO6WuqmTuzEAEACSQSe+2RoCs4RkDBoH6+IlgxIjbeJ+NdTzPiWspgGmYgAXw6kuLVDQBcdrvIB0m5pwdVaqOFJYrBUAMVypJwer4eBuB31XNj1cSuWFK0a8h4mlRqubELyJZwevOF2gEe6e+2uh4Xi3dXMmnLmLrbWLmKbMu7LJloiR9NcxxtNgFcq0qATAki42yX27mFPj50wqvw9RFm1iVLqtOoVIhVIWAJZyRFm4IIETpn42V8aaLfj5G1TD63M2drHIsWqqNULSDKFiVAPSBAE7KJESQRlyNvWD1qgC2kAO5LlgTZ7TMpczQf1t8aB/ReitJiqtcXm4MCxUGD6dsiQfzP00y4HlKg+qrFvVIKlyQKe5K+mxyshsn7zCMjWrk2ujSnZznO/0aB41KfqXXI5a7MooAQi3YkSTOF7xqnA0TQdw6FQvtvzbtphzHl4JFVZ9RWMEMCrBstef1z47EmZ7+txCVC5qEQXW5FWIC0o6XOYK9oiSSc6x5MSkZp41JgdFopsxRKhciF2OYgnvvrTieFIChjhhYBmLmgXNuSJOq8RwDIzFqbAYKIIF4IAuLLOYHt8KPOI/EAG8Oysik2OPcRmLjGARuPOsDjTaMTjxbRc0lpsPUIZoKtjuYgR93GR8DU4gsz7AAESNjO42OxJA+s6Er8Y7WMILmpLP22MAiCZAxnxopuLVqbsOliTPc4Anb4z9TqiVFUvILS5aatduokp7zuEAkn64UgD40W/L3RmpFGanSUsouWXuCsC0kAp1kWjqm3sDrflXBo/pVPUb01ImBiSqn7QHxGQe0jR/GuyGkDUIBDrFQqVIJJwDNm0Ak7HXRw4k48mdPHFcbK8LwoNZSqgsqMpK22sLSIUHAaQGneMRjQXO6NV3ppSNVECX1GYqBTvIyCMwYJ3+7q1SjWqVHqGopBENPSQb7cHbAPiZGldKu9GuzFHPpwTa8ipaZHSPdGSJ2u2zpspJaDJ1o85t+jV6ihSdWqB59T25tbJbsDMmczGm/HM3DxWqK5c2j1AUtG0kAfewwH117V5ylNFqKVKusW/fpo5LPKiJe4TH9rWlXnjJSp1GVHEE+hEIpYlYO+waQdG4+wa9gvN+Gr1KdN6VQiD6isQoZxTYMjhvaXG+2TtpjyvmYckiuGUQD6hgjGxVcwxUk43UedZfzzw1bhxTgqqoaQaVZqYC2m0DtnY+NLuA4SlRClUhnRmV6huJtcQPTYSGg4jcD50xO3aZa92htJKqlqsYlVxeRN1wkhcFfgwu0nWK8MA9ZkQq0WNkdQBIJA7NMsAATJztqcPwy1w70igS8SbjKgWiBIk0/43aZUq9NWKhbSzIsK5S8mYwRPVO4I92PhioZoC4PnnDtVaiAhsiwVQ0mUFwuGD9o3txtOwOt+D5ehZXW8AAJfTkqbQz98z5xbG2Z1nzThUC1A9BGJICOZkMVWAJzIUET8b6Hq8H6FWDUaApBW6ARBIJIzu8bdh50Ja7Ixt/P6/16/9gdTXP/zl8DXml84/0ryHy1m9STTUgBqj2HqyrJEMceLe107nSfjpUqzpJkE0REwTJRiDg5tx+GhuDr1f5QVrZVQLgT1FYlQBO4IBJ8To7i67CsqSFVblIK5sSJdDIltzce8H63i1JNoEWuxVzziKhDsEAFMq4YmCOjATOQCwHmV1t+iiJV6ifUuItLsQEANxmcSTO/nQw58VqfaBSieyqsXsywFJBxAEqYG41py+uh4dadB2Wn6huPyFuAAYdjGds6RNq07FzfTOip01q18KAoZzUUqDFzXU2k4sEE4ibdAccxSpVrNi5TT6AACegiAcgWrntJ0Nyzh3SpUNzJSNq1IZb2JchYBnbPgCRpoStOfWdatwcTxEWAEz0MomZEEnG/aNMX7r0MS5Iwru9roqqquZ9QvKoLds74EbHqI0ro8vWnUp+o5tUs3SpLNb3SIYyRI/CR205p8bS9oe+moC3CLsP6ghDHTfGY86Q815+zsvpLNQzDVDJVgRDpHtkyYMxjS5Y4w22LlCMNhXOuZ2GlXRF9a8m6YKqBH2iCJOR3wPkaZ8JxKlGC3Mxj0zChsMCQJMbBiJ8n41zfL+W1uId6zvJpiXIKzM5BncRO3gaOqcNS4dlFIU6iWxBaL2lotIHtGG8yD20Yzb2WhK9hSv6tKYIUksxGD3Z5bILL5+mlvEcxBVgGvCGWEDcDF0ZyD21kBWb7MUwUQkuVBLC85uMwRiBjzvOjuC5B6Ad6slKjAKVIItKm4BYJLA9/7MD5iue0H7dA/Cc+fiALQadNXN+0XFRtvHSyr/AI6rxXL61RmVnjrtUGMEmFE/lk4866hzFM+lQDLcLbkKMFgMTBxGY3mJjtr3lnCVR1OlKnTNNWBZr26rmmIFpYfd+dSWBS77BLEn2IKXBOCVPuEbSJbAEEfl2GdCcXwhQFacWYk5k7beBAAznT/jeWW8RUYkRUAwh3axQFAxEqCZnBx97VOHZQapSiqlCGplmuR1NoIloOwY/kNZpfjNMXLElo5zkvBozOXYgXghJIV1Ba8u4OIEZ3gnTDjaSVqIKq3U1RFKkEO4ZisFpLWqhzjIOhq1NGNQqJUuWHxcxgL9NhPgTozguYqCFdKiQY+zAtRhNoQnABXqYz7gPOm4Xx/VloLiqYZybhiXCuqh1DXIptZ8AghW2E9vCHzoHieFVeM9VSVpvL1VK3G4hnEHEAtgn5PjVK1IUjVKQx9QMtU+8KVXCiYGQT+OgeG5goWuJc1HJliMWuGEk+ZJOjkyJaYJzXTC+a8BSPEBaZelUZZIm5CTbbBMwLSv4g6vT5JWFN+HaspeRddImGVoVgDAEAnztsdB8r5YlM+tUYtAJRXJCyMBgd8Zj66fcLxtdRdWpFCDYjUYAJOTvJmCSdpG2hjinKykIq7FvNeSyttMpcDajLgsdgQI6sAHPn501FAikq1qdNXcFSwVpXOGHiDAkHeTgTq/FuzvTmCqoQQuxNNc9R2zgjuDg6Epcc/qmkEyaZ6qssoVrWusAMEExIOxO2nRio9DYxjHoz4OpU6aFKiD6aSazlmvgyaYEgEx1/j86M4XjlDF1p0yq0peSQA5Um2D7oyB9NtTjuLZaJLooutdvTACrWNqjuTsAJE7DW/FcVTS5SQ1UqAwdVZ6uIQUgAQNzuYFw+dOS9jY6RAVZ5pvSttYFVHXUY2H0z4WbiCAPYo7nWPMKbMwucgklulQQIQ9IcmCvTt/aOva1J7ajqpVqqkzUIwigKQew61DSM4wNWq8Knpogs6lAEIcMvVJn4mYMYGpLaoL6E385j+1+Sf46mmPR/W0f+zOppHxi9iLgv8A/Qqf3D/4Z0fxn9MP9jX/AOA6mpox8lYdHC8R7D9W/eddByP/AJKP9of3LqamkPsozov/AJkf7Sl/4mr/AKT/ANDw/wDff/jbU1NbH9DTP6C9/wCk4j/ZJ/xjXMcH/Tj6D92pqaxZ+jJl6Oh4H2P/ALQfuOjaW/A/3z/5tTU1aP1QzH9B9+hPt4n/AK3/AOc6OX+nf+438NTU1tw/RjI/UK5b/Rv/AK+4ms6f9DxH/V6P/C2pqaL7GS7OM5p/yT/8n8G10P6Ue1f7o/cdTU1mn2Uy9nKcH71/vJrqOef0dT+8P+A6mppMOxL8CnmP9LX/ANp/BdJ+O2rfQf8Am17qaT+R2Z8ob+lX/Iv/AMX8ddDW/oG/6wv7xqamteLwaY+P8FXF/wBJX/vn97ac/ov7f/t/9Opqac+0W9Cn9KvbV/ur+4aR8p/5bR/vUP8Aj1NTUyDTseN9g/6x/jrfhf6Xh/7h/wDDOpqaZLpBYn1NTU0sWf/Z"/>
          <p:cNvSpPr>
            <a:spLocks noChangeAspect="1" noChangeArrowheads="1"/>
          </p:cNvSpPr>
          <p:nvPr/>
        </p:nvSpPr>
        <p:spPr bwMode="auto">
          <a:xfrm>
            <a:off x="2782889" y="-13716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1" name="AutoShape 6" descr="data:image/jpeg;base64,/9j/4AAQSkZJRgABAQAAAQABAAD/2wCEAAkGBhMSERQUExIWFRUWGB4ZGRcXGR0cHRgcHBgeHh4eGhkeHyYhHh4kGhogHy8gIycpLCwsGiAyNTAqNSYsLCkBCQoKDgwOGg8PGiwkHyQsKSwsLCwsLCwsLCwsLCwpLCwsKSwsKSwsLCksKSksKSksLCksKSwsLCwsLCwsLCwsLP/AABEIAOEA4QMBIgACEQEDEQH/xAAaAAACAwEBAAAAAAAAAAAAAAAEBQACAwYB/8QASxAAAgEDAgUDAQQFCQMKBwEAAQIRAxIhADEEBSJBURMyYXEjQoGRBlKhscEUFTNTYnLR4fBzkrI0Q1R0k6KzwtLxFkRkgoOj4jX/xAAZAQACAwEAAAAAAAAAAAAAAAABAwACBAX/xAAkEQACAgICAgIDAQEAAAAAAAAAAQIRAyESMUFREzIEImFxFP/aAAwDAQACEQMRAD8A6UADHabs7D66pXJcwDFuDGMfe+NhqlbiWCdCSzbGcnOR8ALknxOtEonM49q3iYwILRtJ3+pztpI09Q4iAIwB47/5/jrB6YuiB9I/KM7T21rTUA3AfegT98fH5ZjUrvm1RtksSD+fafmdQJZ6JIAjfIk/w7eY1eyNk32/14+ms2dWxcMnYnz2/h40UGyNsCMeZ/w7DUI0ZNN0tkdyZJ1rTKmerGAc/Jx/rzrKnOTMTi3EAfPzryvxIGFUEQdhGw+NQBCcklQCZkiDIAjA/uxoivVBYzBjMTJH0Gk/HceVyM+J2iO06F4bj5aB3GN9p87nxqeaKcrY3U91nJEgyLd9/ntq9PiS846dgdoPknv3Eai8KGwxzIBgSBOwYA/OoCgeI2mfF33ZByek/wANNjikxyRWjBbcxtjc6s+FIHSCPn2jcGAe359tZVePNJgSZYHppqPeDA3+ASY/snRH8te4ghgqimJIE9RwSA2LQM4+9mI0z4P6W4mFETA+7BhjIzcdgc/v20UeDkCOkxAJMlcz+7t86wCupLNVV2FptINyqPnMybTj+GqrUKMEDEnpMTkyd4kSIWcbAHV/gXkigW4pwpYuIC2gzBwWI28YJjvH01FcXMUIOZkfGPrv3OP2aGq0ldmuhlNymTAEFlJxuAM3bwNeIlMEMXGLkSAQGjP4rMgzuR51JYFQXA2aoSckjz5jtPx31QiXE5mQDG0RA/8AfxrdKJclQpneZJjeQTA6gB+P7dC8XTIgSGDEe3cZnbzEkf56yzxOIqUKo3IIMqSCSJAjqgRn6edaNSuhWkxn9mgU40dLQzTcELJBButnP0MHv+OieKrqFlnjIFwI7+D+zS7InYfwsAdPTnq7ZB/icT8apUqAdpHcnYfJ8/X40KpKqYAlsyTj4MdjByfnUNEGJY5yYHT+W8fXRQQs1LlsmcTtiRnH0jfVloiBuJPuOT9fzzoKqjFhIJHbOZM5x841twbWkkDHcEkCROZ+fOoiFa1Kdm2MyDknt9NAPwtjFt2J9zYnG8b7DfTV+IG0QCM5BjPY4+sxqhIfLKoIwATMj/UnRILLqn9ZqaL9RP1P9flqagTBaLliwMxi4xjuQFHeDvrbjRkAxEYzBwAdx3+vjXtamTTKghMYaCYgjb/ADuTrKmGQLIUEjJP3sA5zuT330aKItw1YiQBIjBP3ZjIHfc+PrjW4KXnBJxKj8xnYZH5aotIREwOw7fTzOcfGsnJ748MJx8n67bb/ALAWPKlASS2Sdu2h6gqLimx+hiP251vXA7tcSQDIyciPqN5j4zr1KUkH2z52/ACSMdtQhpy/iegzuDBHnAM/6Go77EA9/jv+4xoLiKLhppwIETG+/YfX9uiywKgdwNs4MbT9Ro2QWc2ps5Cif1v7ggSWIG0kfnojg+D9MG5mDEQBAmZggYwYkn4/HRbMDvk9lJiZ7T4Os1f1D0M5QjIUAFWHVHV8kYE7t5xow419mXhFBVSsFBJViR0ljgsQI+Ct8DticbaxXjEqESoLFZjElpxDRkqMSY0BXpICm7PFoJVs9MSTMMeoS0ECZGNGUqOahIKtFrExco/VBUe0hAcjwe+tg1Iqq0jUAS1XgOt2REm4HcbEwB8EZOiqtR0eBUYAlo6QCwbvg5CjIIy0+dALQhgiKUDk1GaUWxgFBGO/QBdt1DeNY1afpOGWm1RlPqAtm0Gb1BndVQAH6nU6JRu7VWDGvgFiENNpNhMkzExcFXGZMba1HAUlBWnSdkDXYaoQRhoJEm7fG3t+dDJXCTVrKtFRDEklBiekwTMMSfkAnRKVlauQCzuE9UKQACssoQFREC0tnvjvoKgosnFVQC8XjqYqFBxJKDGCTAi+BJJMZGrCpawuYbmZIFoLSwx3mMZxgfIHEUT0KrempBEKsrUBt9+ZMLAv2IJOiOC4YoCESCVvYsFEqCJIHkXLHmD8aJEH8IwpraXBIJOOllAUKJk+cmfO50DT4oO0EBS2xwxAUYIVR0zgjzGdZcxoJWJLu6BWKlkU4grOIYScZn2t8DRXEOVSQoUMq/rMXHebYILAwD2JGw1HsjItMM7tc2ATDf0ZAtxP628+MjU4zhkUFApKgxkSCQcACYxEzrRyopqSgYkCASfoARkiDIiZ37614kRcyPVcR0glSpJlQfJzgmew/FbxRZTimYKzyqyARO8djBAje3In6anV7pyD5BJjb9mveI4UsyGoYCsWWFtNoILXbgFR+eqrQMBmKmWnaY+Y+Np1jniknoW4tM2YOwG0H9uZ7fHbWYHczAgWg9tgPkx31pRp9yMbbYx8/iMa99NhLYtAJI+g7Dyc7TOqKLfgFMs0kbY/Advnc/XXg8HIG28j+OoSDsw8gEEqvYHAmCCJzudA8TzZVYqywxEjeYO4Pe4AFvHzpnwSLcGMJH9n8/8APXulf80n+z+X/wDWpq3/ADyJ8bC/vTdGI3+ST+P8NeNw8zkEi6IExAM/MHH015RrLMR1ZN2bTPTaMxP3tvGdeywDbAxAJ+9I7nWcUjcMoUrEkd492D+zO/8AoUZhb7R+ZBgePj4PzrymJADfifnIwd4/x14lYAsCOkSZ7fn8ahY0Sw2kpkDGMiYgAas1EwfnvA/d+zttoevTdocVVVIuUJ1SRB6j2O2jDkYMSN2AH1+vc6hAWBkSZByT3+f4Y147hhNpx5jBG8atRIMNgH5nPfED9mqVHY4wRkCG3Pae+/nxqEA34kuSArEYj4yJbbEfx30PU4BmpsZCdIwseoOoNneIz7fnzpv/ACB8FioIiVJ3G8HxNs5/y0BxToCGqBptALKYMFoQlQYJv7zsT41swxaWxkTYcLSY3kF2E+n1e0VIBCrE5VQLsTAiMaz4TiKBY02NrTLXGR3i6cQBCQd/wOhea8YQjrTdQxYrVuIuIZ4tHke5ce0R50mqc0NG5nDVVxaBJuaCxQyeokXEHERp7kolro6Jwj2vexWwQDhGlngOJ2lhC7yAYxoLnPGpSS5SbVLISoiYxUZ9i6je4e+4ncjS3m36SIlaxAXS7/m2OTaAIpgWscAfT6aXU6rGuXbh63TUbrYyACxt6QbYXJEjfeYwqeZVorLIq0dPUM0w1Ry4TNhRShNu4QmTIIlc5JPbWvEc1YNTKsVNQkTbIlZJzEwQttpjse+uePOai1Uq7hnCpIzcAQJFwBuK57DONG8fwtRqK1Er1KRMkXFbTK9QdZa2QSB3mM6EciktEjJNG/C8yVqb1CXp1PVemkRDNME3CJAY9/aNMEr1GsvDsRN6uctTiXAiQftAsmZkDzrj6PCcRT4f13AYU+tEB9yiGdgACLemd506PE8TVIR09O9195U2khoXpg3EdwOxGrwnemMjKx7TqrVEhla1h6li4Z2FpVlm6RKm0DcDVuEq+ncpS5YUNgYtL3M4UyIBkk9R+uqmn6IAk3g9UrJIac3Za4s4XOJA0HRD0zYr3uXpwgAtYyTBeNwfkb6aWYXxXDepi/pwAm0t7hBEk4k9WxkdtBFatyqrEpaCqISJFzqRZ99oznOxnGj6NQVBdaxe4raTgMSRNo2AIKydxJjVafM1q3egLw4DhTglY2VgSbZXAHhu2hRNBXqVWeAylWFrLgmZMLE+0BjcRuB21gnCsGMBj0kBnzc1ywoQHtEZObNefylz1+iohcqWANw2RRki5sHI/CdHVqgEmy05tE53zMNJEg4M7atZGeuftf6QgEXsnxBUAHY9SjHnQ9RyzhgzmDIwUVVJUANIlh++DrChyp0qCpBgSxpm2SDIEoBA6gTAO4Gq06jimWdGCKRCidgWuvWRmLdpEggR3rRCPxlQnABuUza0xDKm8b/UAjMaLrUplhTIeYSWIYgZkeBls98jvqlKioDMbVCwxtnPcSDEQCBvONR+LSgYRC2SGhtiMgL1R7mHjHbVw0D+kf6ut/2v+Wpon+eT5H5f56mjyRKKJxAacyYG31j6fnnH016yndiAu2DnOCcazpcOEFgGPB/yn89aVOHkgBUJzO2BGCIzg5k645jLWiABiO8Azt+G3fRCqFUgDq8Dt+f+sayYFcgCMfJ2+OxP8NeVamRBJMDuQfy/EaFksEgo1oSQckwJE5z2OrlQxBvIz1DFu8ADffvnWvEVABDYzMdv8SfgaW8HQcBzItLSoPiNwNu850SB/rkRdkAS0GcsYznP1XWFeoUF3UyQTcNljaViQNt9o+uvGqGAQCACMZAj93c4+mtuKS4d1UNDfqvd5PyTE9pO86dgXJloK2aUWBphpFtt3V1XHJBGOkgC0E7ToavyFPTj1mChQmBPSpDLfIBBuNs6JpUGZEWbEVpIB3UAzj7wzEbGZOda1KCmoSUcIJNzNafZEkEzbPk7zroGg5r00uCM9MOyk0Yw6qFJIBbFwEQxmdxOdRuEWkga5TePY/UQYO4UbZJHwdMzw1NQlWSxNMmmHiCESSCdrbCBkXQNAc4rU1CMyglQQRj7IE3AysgdtuzaXKNrZVxtCVoVVqt6aVS8imSXQKcdRBm60FvjGtOa89r2iiQbiTbYcOinoyZOJME5g5nWnEVuAsakFQ3tkkEVAFIb3GRJCgY+h0v4XhVJQu1YrMI7S32c9CFhNpKkCex7GDrHONaiZprVRNeE4tg5pAOj1FOAbtyJ6YM3SJOmHH8aK5NFajXlAzVJBtEn7J7VgGEU4xLjRFTl6KtNaZYWw5ZTBVgGEk+6CpOPJBjbR3BVZuLFKaD9UWhjnKLuQbNiSAc9tWxxcVTLY4uOmBci/Ro0+HemTUKsDCsyW3QSqeDebfGxzorgeJp+s9OlTdWRkuCiBinGXhukyNoJMGYnTFeMVx0IrABiTItVjmmkiFuBMEHbGsDzenTNQWtctqM1OMys5WI3WNtgc60xjXRoqugnheIY0jYphHtGwUQVAB7ne7IgzjOvOa8tqcQljk04JM0zBLEgmy0iNoF2erzrF+cghWFz3KCIDATeSAyCQDmbSZAA+NbIxiqW4cySQgdg0gk3MkSAskHzEZmdXLCjl3LaaJURa9UrY3UwiscgM2fuhjb5yPnRX6P1PUohUUU1BACOSzgA9tgFi7bqz40xVSKjEqloIKgicQLpXZIYEFhJwvk69ocAFU1C8MDae4BEMWIEQSCQe0Hxo8QUDfze5Y3qWtLFGMXQ0hFjsoVQsd1P11qatVXQBSAsPkCFObgPMgzna3fW9fj3hTTAAd8QpBEtiJBAbMTsZEaG4mpVlSXBAOyyYAuDArHUGJaTtdjGiE9QiyapIdYmZv7QSwJ6AWjp/VbQS8WXMMIK0YBEm9VTLQ28CT83DONE8wdWUqEva4T6Y96jELBFq9LYjsfOhuHb2oqlAbkIYxAgKAGYYXqI8wDtqECE4VeoqzLcRfTNqqFCz1f3rQek4nQvBctphLqyMp6V2tM+oDsbhMsFMYgaNHC0gwAYIzsB+sZX2wswsgAh5zJnfUPMMXuoVAoJpMckElQSsb+pHUD2GjZB5/NZ/V/7uppX6NX+qP5t/wCrU1LIZEG+6Jb5/H7o+u+j+FMDCnpE4G31PYCNvprz1QTmfy2+ANh+Gsq9EF1LMxMk7wN+8Y1yDGVuuM7948n4j/20NWY+oQhMHzvPf8YGiOIqkAwuAc/n+76eR40LxSq7xMjsIJ7Yk/kYGq1YKMjRJPS0R5H5CPg61pcISJJDSI8CfpsJM68p0j4kwO5/P4/fojheHaMmAZA27n9uP3avGLekXWwbisqCCRsIJ3YEEmO2P3aOpUSSzMYgHaGAIES69iCe87HVKnLgEiZbB7XQMghTgDsSewO2+tOId7j9oLgHZVVcWx9nfB6rT4yZO2tuHG4bYyEWgOlw7MWLoKfyMAtOBjJUhJjAnVa9Nj1OR6UxYSOlmUgi+SMdJI2y2jHqXgi7fpk4IkZ6RDLtiTkHSqtzSoepbRTeXEifIyD36Y7YI0+6GhY2aVC4KKR7WFMZvWcKF3jsTrDiKE0zfTRgnWBaCp3ixRKyGO+8XDvr3g+dowKz9qxCgEW2nvMR0lm7HZcnvrV+WrUVhCi6UeWaJMQqScGBgjON99G7J4OJ5oeFd6f2roq/ZgBVhiis8MDG0gXDcADtpzwVB2en6DB6QKqVi1bY+zzsAVEKROx1vzP9HgaYe1HItCFSNla4EHxJ3M5kaH9UrSN7qxUFolWADDuBBuMDbbSGqYv2HcZxDdSemFszNyllJgEeWztM4A+mgaboK0U1+zVJ+0MTLwQQTN2Rtj2/OtKXMDxCn0VDm0MEEA02FqBpUbQT0x94eM4P+iL0aZVS1SrThVqSZEMC07Bui4DBIMnsNB/wn+DWqopIVzMSSpuVxndc5gYjVahZ6iFIB9O5yUnACgqbc9QYMD2CDyNcvxfLuKWkFSl6Zc+5zDUobpaSQVvukkTFoONdByqknDUgxJa6T6pmXhiCpAjF05B+6urKZdOxxy40uFpMqM6wxudsyYUSynySMDRHDgLTBkSRe2DaVtuYIDHbxEXTONKuF51Uq0VNQq7tJAQABhkTTDzBwdz2bxr3iHphDa6maYkoCSIQllAgmM+JIBGCNOiy/YTW4steiBiyZVjIVltvBBknDOJkZme2g+I5g5IpI5YmCHVV9MrcASDE3m0qR4AHfWC0ajJmoQtOHUQAwBBBAPf3fXAyIg34m93VVNxkta0U2kAlhk46RdgzvtqUQ24qiCjqFuZwGMvbIUzLIJAWMwcjvmdehlSki1kYn3dCF1EEyVcQxALAyYg9u+lz1EpkpY1yhyZBsCVTCG7awquLjI75nTVnaotqFUJUEgklrYG4LDEdxOAJGdCgMrwfNFNPqgLhWhSVJBOA87mZnH8NG0K6szgrGEDEi4+owa4we8nBOMaCTjEfqUN6gjqgKT1wAabf7xI2B1vzGpUKlBIuDQ1NlYyASHJIOZA2+caPghOZUlcQyIpVGYHcMQygSAOkgAgkbfnpOzAq6XUmKj3iQAbhJieoGbe2ZMY0yrucUqbqGkKOmbmsJbrwAPOdyTq3E1KhQXU1Ici0mYEiCpAyygScbEk/GowmNlf+sT/fOpo//wCHR+rS/N/8dTVdlQijVkfePyQcfX/XbXpyfcM/M/j+E/t1Raxggy2dgPid/wAdZtxPUGMiBbHcj4P+t9csyntJ1l7gzSIie+IMntjOgKnFKJczg7RaCIifJzt20c9ZRAJAAkwfE9zv3899c1zhnc2q4CtnyT/CIAz9dBBOm4GkKgDAAKIIjfudvOI/LzrcsdklOknHVjZgQwibo3/taD5VUK0lQEdK5yVuYgFY+h38zoVa3qOQWZb2IkHAtYgI/iRmZ8a6WOCghsVQe/HUUN5uXdSJtKqA2BIkZJgeI86w4nhySpMFAKa2DpYjHSBJDgiVPj8dLa/ECpVkfZ2sVKFTcXKSTMewJBjyD5nSpOei8LTO7hwr0xm1rmWmQDaoAAlomRM6vaQyxtxeKgWkrguGUMFLqcgi0nAyI3jfzobhzSYlVq30psuDiClgaJVRiTIczdIHbRCs5Oagp3QrJM2qW3M4BBiOxuONtLuJ4b0vUvCs9qjGF9wwowBuxwNsfSNUBoauaQVEKiAIV2/UKgIRGxIyRmSut+EphGBLZc2AKtoLiYLBt+lScCY0u4jhlVaaMFLLKdIkqUgYLHqkmSTvb217X4dqvpC997iwKAhgrKYWMQCQQRBGfqUFDmvRoVCUqVKZDIDaSpASeklhEOXWds2rrn+B5HTRqlOpUFVKlRLAwgKCx9QMJ6hBTOJIJgToulSaq/qlqnkkIhUS5W1YEGPdJB9zeBoXnDKlOo6o7MgZA/cmmSqqV+6CdnO+hJX2RnnLuT0aV9P1GZqjEFb7LWgkRH/NkDfJkDzplxlWolElS7EAEtfcQTgqpWM2HJ3jGuWPO5afRT7NR1KZIuAYkHFxDAkTgYG2j+SfpX6lNXYS98FSrHqj3KVyQFjcT7jsRpSnFFVJLQ55koenIAZfUy95JQs4A6zHSQMjsB30DVqH0wqUyxQwokbNMxdIZbiTd8jxpG3HvWerTMLTQEXRCncKXI9oME3EEgTvGheT8WJYKSlQKwNQ5UyTaFuOTAGQMAaq8isr8iY/bi0NaEostNe4hUAkEYXYse4gTHzLVOGUNb6jiYtpIJDTJtLLlxEEyZjsJjSmlwtHieKVRWBSmoDemIVouNxBgk3VIkbwPGmPIq1OpUqhAPsyEeKhAdjIiYADmw3xAyPGnQY2zZg1O9HKB4IJZAAysoYAE4DDAtmSVY6uOCPq+qPVDEkLT95ItBuu2I3Uydp/HPhq1QVqzFFtVk9I1N2PpjpA7jMXbm0dtHowIYGoGaSLCTjZyzRGe0gZIA2GmdluwOm9RltNO3NpZfd0kAIJ3jIzgTqcwSSFprOQMJNq2glm+Ay2mNpGjEpNUct1WgqysSALZLAsoIuDDGci0yRrypwStTmQhF3sGGUAhlMEyC4kf3Do9AegHieKWnNWqlstBa1R6bQOnqEyVMYMEECN9GcNxl99NSVBK2lXMXMx6h5nBtGhKtGqrKS1ywFDtN5I6psJMkRPmP2W4iqKIFbamtzEJFznd5U7hiAQRtJnGwAgirwzU3lVJPuP3hcRAIG6dJMzAm7Qp5KyqVNSABZhrbDBO+xkgL29515R5xSZlc1grQZUgW5GAVH3ynYY6SdC16atVqSYrFATcYRYYm2MAmRhoMnGN9Swhfpf/Tf/ALP8tTWP/wAQU/6v9h/x1NQgz9a2JIVjO89/9d/Gs3qydhM+JH1Oq1XAaDMnLfHYaiVCSAcDtODHkjXIMhanBkbnuWGBmZzuB841OJZaalnp3G60CRnA6YjAzdOtnaBgg3iD8KQepQJkgiPx0o4Xm1Ui9wLgdna5qgIsMEgSFJYyPB1ox4+mWS8h1PiGcFSxRSWESBMQIQ7XKcg94XfWNWoikEuCGz1kCWAKhT3DQZuPdMdtVFdSwUsVRAEKhup7IFrLOZJj8TjQXNmqlkCKFpmSxHWbQTExFuTESdhGBrc3SG+BdxnEU6aGowLQ9oe2oQAVmLYEifvf2o7Rr3hubWUqVN6RuqLeSqgWEAkFWypB3jJxAzoipxFiLTq1UKqFYKGVb5hYIJLwCs7wN4xrn055xDXJTpLYJQBCYcqSKbE+FkkfWdZ5zURcpNdjyrzcK8EIxkkzBd7jJvZdumMKO3nWPCc9qNDsyU0W2TUBUSVKlbSDCgGY7Ega5IVSHKEN6l0lwY/1gxowc4FWl6aU3DlvcWuFg7wc3SCMHYDS/n9lfmXk6Di+MT10UU6dRSTLCcKTF1TeSFJa0DP46ZnhEUl3XFRhcWJDQAQp6QCFsAxuZH00k5PwxHEQKpdCCVUyvqyelTGRgft1biC9er6Vzkqyl7VgW2iQfhQSJkE2/OmxyasYpqrOloCKBarWCE1IlCICimtqwMXXncfrDQnEtTtAZjVUN6l8H7pBNOoMyR7bsRdoGuxpV2eqxqMVW5StwybIKkdLgG84nCnvgbk3EBv5aiUmVRfAYyxDKwDQ8DJW6BhY+NW5Jh5GXPORB6VN6aqqMxLgTmSYBIGx3ztjSXg+IKEenf6qm4giYJEHIPjwfOu15lxEqquRJNO4FvcPTINkAmWIAIO5YfGuY53w4pVGKDquAvCQwE5JGdwSDk4OsuaHlCMq8orzANUqXAqvtLIt3UFO4k7iZ7+46K5fyGgZasDbkRIG5EkDfAnYTvrxKHqZVgQGYgWkh8/dI7A7EedMuG4tElKgxcMFVYFQJOCZ3I/AH41kg7mZYu5hnL6VGkwsq3dRGXBDQsR6loAtPXjcEDRTczCKXeA6klSzrlgVAACjYtkTnIJOudTk6VCGSoqopEhwSDiCCJxjv3jV+K49/UpAoFpvcVWT6dSfbVDHO3UD8fTW+GStNG6M3dUdhw7Xj1PWPULLgnuMT0ndj0kTsAADJE6F5kEZ3d6i+mQilQptCh+i2oYglxgnHtA2OkDTxFSijKVpgj21LZaPEYksSTvj510lLjUqK3prZ0xZsFmJYzJAIYdQUiZGMka4ytmjYQqO9EFQzFg1vQFAuEpfLASLhO4JmO+oaJiCC8rd2tvXGYzMl4kAbntoOrRqJ6sndKsIpJcoAQfTUGVHgA4kQNFcPXZQhChjZFqEQSSLUZYBJi4kyTJ+dWCaGgS9VrmLGEUTa8Agk3k7srMCe4UAaGq8LczWqD0lQiri5gSFZpkMboHbB1k9OoisCyhQoU3FTgOCsCTdBiZ8sdo1jS4A0Ud0rK/qFq0jFikEkqk5IBJHiBEAaD9EBeY8P6CoqqodwQBb1CGhlByCS0RkYXU4VadY1St7iQzTBKywwwEE4UG4eTtnQtf0aoICl2RSxYgkAXTjYIRJBqZjOJOC+Q8G3DVSq0T/AEh+1VFVGApjF13ljgjck99Vtp2LboZ+i3kf7lX/ANWprP8AnHiPLf7y6mjzQOQyVQIgjImY/dA+MT31Q3b5YXQcQYziT94a8PFWhyhvVYYCRktgyQB+UTjQNLi7ffu4MQCsBCNzsMNmfx1mWBJ7KKNE4xHqSFaFHV1D7QAGDEe4C6MedAnjmSAwZQJY4yogrEjYXHac3a0pcYzhiEIlgKSsYUNEgzF2LWkYmSe06E4vjEqhhRaorE3Z9oH3bpG5M5/99MaroL0KOXc4uqrTSoAatSw9PtdmsknfpLYyIzq/P3rFXF7CAVIAW0r4WJiQATJwVjQPMaD02IVLslrlEyQ/nBInup769q8RWqU1DPCqCIYQuTn6586yyz8U0zNLNSpi+oq1acswFQotk7sDUIjxjqMYI37jRPA8oN6yCgAskHOcCPnA1tR5O4B9S38pIjwNj/gdFVKaS19SGjByALBPjOfPgayTm2zJPJbKU+RqjS1xWdsST53x3/Zqcv4RKawuNzEZGB8fH7da8HWqAlndBTiN5JMzGNbpW9RGKi24zA3Gf1e/11RtsW2LqdBmYMCyKpmUG4YeTkYGdt++mXOuaU1WmUaSYFtkQApkyN8+RGTqLQKwzOSlggAblhECfON9C8bQqObQpADSQTG67Kdx+Pg6vDK4oZDK4qitOuz1hUAuZTkVNjIKgHPYtcM7gavxfP6ir6vS5BKANBgT3+RMA/B1ny/ltOpbw71LS2GtAYyIYACe7CdbcdxNFEp0wrsQDSqqpJZ7SFcMbem7IgeWiIGtWOVq2bccrVswrUKnFokC2qHDFoKu03QGZRE7MpPZR51OMa2qKYUM8E9RtcgkgK/YEEFoHY685hz3iUQMKZT1XAF8FVAUwN5WpG3aPmNJOJlqga0wcmDNx7mfMRP0Gpka68km01rs6DgVlTY6ADo9NQYEYYTEzPfvGs+IpEuJgQJ2MgSATdOckY1tQqIUFr2mIiMmBkt+sZ76jWTZdftd3iFBAAOASMyPHzrDduzE+9ANfi1phV9OCxBYMcgd9siQIEdzrouR8Tw9SkjlX/WUsQbHpR/RiRIBMi4fdGNJk4qkahepIRQSUi0i4WjOfvEfUToejy5jaitNMD1MR7XUFg3hrR++BvrbglI24HJ9jirVU1iaNjWutzCVlbVJe7sLyAYk3TjGmfKYSmJljRQK1wuYuSZ6SepIZTJ2M4FuVnAVG4aQwCqKbKrCmSbi4eWJ3XDZjBt8635Jz+jVrsIpkVEUISXDMqs5IWZNoAJNxmZ8RrdGVdmxSDeL4FvUVqbW3FmPqKwLOjLlTJgMWMxjbzpknH2gKbgsBSywJdo9pgSQFiN5B8aV1+ZUqlT04rELJFrgiD95x4doIAxvG2mnoBAFp1GuWbAzBiGMk9KiAvaJ7z9WJ2w2X4jkzsltiIpxaASbwTif1YAEgnfYAaAQeiqh6YCCmyMrvAIgKUnNwJDADBNxGMaNpRc4ljRyyMisbMY6pkmVMjw099UektYQZIAVurpzUjpUnYOQeoA76L2QutSiaZejTQMVj3ACMAqFONwM/Gt+O4eoXhWWnFQgE017KYQMZC9zBBJk5yNJ6RWigWiTYhiBLMqMxeqWB8VMZ3+Z1txJKpUuoNIYsMQF2UMFDG44jvH01SXRGY+nU/W/7o/9OprD+Wv/AND4n/f/AMtTSrKckEce7sFNMoRJOFt6dwQRMqG2Pcz+I6sxaqXclREWgqFvJJ9RiTcDAz3G421ZOZpalVVqtKFenYCSHuQQTbLHIkz8AasCnpK9OibKll1sD1ewLDdWOTAiJPxpn9KmvGcwZjbRIXpdy4mCQVUKzH3XBifICxpLX5JVNVQyU6SHf0i3S0mBcB1bQF+c76fUKKmmJZlIJLA4AeYFxab4DYH+GrcS5ZOq8sTLQxEtPkEAbA9IjETqOCZONizm3I6hphadQepTUl22kgSRgwCbTPaSBiNC0eQkCatSn2MKD36oM4mNhI/hpo/EXKPWEWwqAXdUwCWIywYYPn8db03FNGLkoWXAAJAmCSmMkDpg95yO6Z4YydsU8UXs5ihUAUEkhB90kFgNx+2BvGvLDF/qIl7SFjz8HYwQJ0RzThlpy9RWVwAUXslzxDTBfEziBIjI0n4aszVA+akmWGLUBM2mB92T9fw1z8mLizFkxUOeJPprcq3MQR05kznPfxrNaLmmEvLXGPUBtfBmAPGNvE6s8gsVskkKqrE5+cEfwxofinZ5DrF8FCCQx7e2cRaTO+kP2ZjXg65MKBhTbc2/RjBO+2D+PfS/mDn1GIqG2VBAJY3WzmMmIYfUjRxpClTtVgQsl74uO02ncbETrykCKYAW1Wm0nJJYzN2DIIO/b8tDyWStnjcqRSQVDKVG4i0q83GPMAZ15wvAs9W7hz6Ro9VUZIJUyGU4JZyrXAbGBOZLvgyWpwr2VQgZjChUkmBkEzIgHYz8aNoXAr0K60iQy5uGwVA495FpGcEnvnXTxwuOzp4sbpWc3x3A1uJIqD7RYJ9MnFPqgu07A5M/2+86tw/6Op6Nh4imGAudgekdRhQv90b4y3xrreM46nbc6CZIMkC0BtgwyxyOltu2ANIefVqYf02Bp1SIJFOFAHYBdxmfMAnbTJ4V2MliVWhVw9cEi4jHtWOwyPrOPro3h66GoKSBVkhjIBh7QAWIEjeADvI8DQ9T9Gm4Yz6t3qdzNqkHaIuAW7q+I30+4ehwyWlFYs5Y02pCW6RaSxMHDCB4AxpOPDemhccV9o5HiKbep6VRHVyolSCIAz1TvOnXC8NVo06llP7sMYuBKqT0hvcxEkD6bzo7ltMvxF4USUtQsCQG6mZWqNJeFa4GMzGI0x4Sg8XJWqVFSPUplM1WRoKpIwykFIJAlhMRrRjxcHodCHDQk5pyria49J2C7GQrFFR0y1hgDqKgjuZbthly39Ggpm2GaFFP0SKQAIbp/VGTickZ301ocM5DuQUZ1K52QXbMwJkd2gYJgEa9fiWxUqNVWDJVQsAspUbHM7b+NPUEnYylYoflRvimb7mhDbPplTFQFT8FbRIAj8iaXAGlSCpRD2mbkYBqjSSyzuBJYfFoGjKlRoCqQoAPqNfB9SexMyynfsfnQ1KstEB2NOmSAGZ1JV2iQABn2LcSB57nRpIPQvpcU4C+tUmpaAGT2ke0g5FzASwKx7o7HRCcMoEqSyNDJTLiDIHpswPUFH3h2A7CJzoEFQlNqa1DTFQVEdjTUsSD7wd1BWI7gwJ1WpSBowlQqVHpOzCFAGFkkTAUtMZj51Logv8A0spn+Rj+TNapuBsuFRluN11uT9ptgyAD3029C18BSyMUsCEq5xcFckAKMGyDBnzjPgqsLirw6taFZ6YMS8MrUz95Qogkxmda8RzRWuVioY1GBpm1SpAWI3A+6PP54Cjuylbsp/Kqn/R2/wBwf46mmv8AJ/7Q/wCzpf46mraL0hFzKv6FIXC1SwvkFnmQfYD1gkL1Ad47HU5ZzBaq1HZWSLl6m8iSRGUlSCVyJAA2yi/mVqxb1qxSICH3C0NI6jBCyYwImdNuR8nWirhiXaqQpp2lpALAkHdWWTIOMjxpEZtvoSpO9jtaYCFYEgC5qkAqcFcAGenYgb76W8fzH06woW3lpCywUDMlJiRAUtMW9QjM6Npg0kYNVLhrh6aBbkTciTtjz3JjG2nEOHio6EwwAlVLfeIEfqAtgHY/Gm3rRbsCes9BgVViVPSAhYO1wtF52UMFEzPV20t5rzj03BuIAeSpLLdIJKNnKk4/Ad9HniW9RQ5pGXZUprcLwSOqRIDeIG5gdta1uWM0NNFWa4kspYsUYKBcYhoGCNgpJ1V7Wgip6FOs9T1GYBZFzK6/dBByu0m0DuSdKOJo8TSNll6MWXCzhIBJH3elgc5x8aenlJSp6juSWUELBtMkwCVPgDtudaGkKzG9ihphgSpYXNBBcwdlAuN28Z0jJi5rYiePkIm4nqVKSg2qYWxgQT5bYbkx3BGsK7laiJYWa0A1MltzJHmPp2123GcjUoi2m1lJ6RBXbrLEy0YkEjf4jW1PlwpMlObmtLGqVF4YTdd3HTuMAjA0r/j32J/5d7Oe5hyOq7UkpX1BJFS8qDkAoexBMMYPtKgHfWw/RFalOKjNap66afcJJggnHbJ3zrpOYPSFOFqIC4NS0r77pMgSIySxPefjSi52dVUsGyapJm4AEgBk2FpAMjsBOnL8bGn0PX48FslOsgX0mViBBaZW5mewtO8ARjIx9dEUW9NDToKwNOQWEEs1MQpkmXJMNETnVucVGaooUB7hIiJtDE3SMmTMifntBVUzTpPVN2byYDKQbXYi0RKoo9xXMRJ2On0oo0Kkhl/LgHJaqLyIChoLGVFsMMljJtAB6dC1/wBIrHf1CyOzCqgUXL6bCzcdPuVh2MaA5jbUqJVapSNJxchtFquq2yhkZJRoGDJb9XSPnVSm1Y0wyliiloYenIYm2FMY931ae2aynx2ByoOXiqfEmwrDdRMj3G0vkbxsJn92nHF8oeoAEqlB6dz9MFyIVQFBxEkCRsux3HPcCoFS+saZAmFAJ+7jqEGRAAx310tfgfUAKhxbBsDFTcLgnUMlrTIn9YydTHLmmyRlyCuW8AqtXZba0sLQqkIqBRGDBvLSCAYhV1rX470qTqoIkM5FvtuXYke22TM+MkHOhqlRaapTF7GRELYUKgAk3fdwTnImd9ecI4rv0XIzOVZlcAXg9TqoktF5bqMSO8nTF6LI8/lbvebiXhVAsyENOWuAweuCD4jvOja9ChWaorhQjVCotZpNgFS4J8lY2kQdY8xo0zdT9fqMobDDG7ILNEDaJXsdc7xdZ2rVUJFgXpempEqsNIaMEEkEzkGNRtINjLmHAVOlqVU04prUQMQIc9TsGYyTcqwD3wY15wnGvZNQlnKn1WW4hiWlTMEI5pkGduxidF0eAdOGDNT9Qql83qxLItxYAiSrMASk9oMzpXS4NawNWmWDU1Jait1NKuRIeD2YhdoIzoFTSlVqgF6fo1VgdIQr6jT71XdktP5gntpdzHmlSlWpMF6ChaoRcRbZNxWNqavMZMbGdGHgnUMxZwQgEK1xBuJBQggnvMCIJ0xp8TRdUWoFIAYT6ZAMwBdOGV4ktseqRobaBsV8PzxGJqiozQuxAl0xcAIJ9QuQFEDF3fWXB8M1VOiiwcEGyAPaUMZEYidx0iPqdwXLBTeadKli4qaVIjP6t4Ikhmuu2WIjMjDmvPmo1RTILoAFa7pgbi0jMhiATnEjtqsnX2K/6OPQqf8ARx/u/wCevdIv59/+mqf71T/DXmhzj7Ja9i/guXKVF7ub2KqqsZAENdb7SDsAdiJ101FiaogRFsspAtAb7y9jEiOx0h5dyccRBq3iTAABOAMDGJBBafB10nL+RpSQvNWoqqHS4qLIlwAwyWM+5juoJ0vC20KhKzLnbcOoRqhNxvKqhk3dgTMkRnOQYG2rcJxwZbqQLUwsoO6BXyCxEkiGxmMaWvx1PiOL9O1eh1qFCwDdItyDBJ+0gAbzPbRPrkdIQJI9yt1FQN7exZuk/AB07khqZvU5irjJS3FSFclvTDXMqBR7ioOBuYgjXlTgx6YsDguWAIc3B+qFCt2KSxtyYkmSdFMHZWWaaqpIF+Qig9Cg7kMAB32OlHLuErtUNJqa208XBhNSSHCgkdIAMYAMIM6uWvwbcvpjiUqWO9QK8M9DpVwoDqEUiCbjcQNgPEaLor1qWup3M46gpJZgJO2CqkR5IPjU4fgEpBoZRSIm5M9YYk2pAjCqDmc+I0TW4FK1J2FZpKkQrDuswGbAgCRb2O+2pRKNeKoBi7M5UyJBWWDAAKcSCCvVAIzrN+ZqWeXQsAFLUzkCTCCYVzcxmdgwM41jw/FlQ1GkLjaIUkKzIbWYztNxAHcTqfyxRa1wgKGRUFwmWS5pUfcAmRPSMA6PYaA+W0w7WFmbJ6BB7CbWJjABETGdevFAhhUVWqXI6lpmGJA7jqQDHnW1GnTSotQ1CZte1j3Yr1UsYiJg7QoMxoPnX6SUaADgBj6hDKBL2sC94eZDSFz2BI1V0uyP2YpzSktQgsqoqmFwbussL5yM9h8a5vjv0g/lHEI3p30llEC9JKlsjyqlcAe4DfM6dcxoq9QlRSfAR6IzkEy0zBNpDSDiBjGlXOOXq9WgqggEBTbsCIAgQBgQD31my5KQjJkox4ZCzQ4FhOKZzDSYMbE2lhPydV4LlIHSphlMSwH448xptWp+kgt6iSRk7gbbR4Gs+JdrXUNYwggyC0SMGfJJH4jXPeRtmX5bKcFW9HiaSRCVA0kmcBTGYwBMzrshXJUIhdmIKgSSOvrVrwJMDpt+Pg64/l1KkKlMu0OrICxBaTInA+79I310PFczoGFNQG6WIF0kr0hbMhARtg4C+db/AMZ/qasL/XTC+Gq32Vq1Meo4/pL5p5WCp2mSBuIyIzOq01tP2NMICCzFXZlcso6hb7VcCFWcz2jVBy4Dpp1L3CYZiuLXDAvb0z93Agz9dZ8bxrQKARzUqkwFtKFyVV2MmQRcCBODrU+jR4JS5UzOKyhxUUS4NqsluJPfYAhcyDOtSA1MvVUIrEdkIJFtp3LSxMRHYfOqDg29KhSaqwam4RoMM11xYVWMyoLf91daczrNRWSVBcqiogCdIYFGHUYN5gicxGq8dgL1alt4C1FYMbSQtuZvIOSARBtEwQB415w3Nqn2aVBT9QGQGMAAiVN42cC1YGN941nR4yrTBLLUVmdg0YsDP0lQDBLQLvBB20q/Siq1BL0VVq1JUtAJdVxD9pPRFp2Gi3xVkk0tjriDWYFUpoFCj7Sp93MsZIB9hwB50By7nodGBswagQXE9KnpUjZLotAkz5EaJ/RvmtbiKaOUFIhSGpqpCXLdYwLYOIG+6aT8LSqrUsNM3NVKXi2GQkBmQfCsWhsmV+dDldNAuxmeZ+nSX1KuTKgq1qFiS4WSIKimtpJjqT50h/SPhCGR0usamol1wSHcjckgyR38a6PmPCq6IrM4khad1sAgCCqfdJz7u84zpVxnDM1ysWy0zIOSogwMfs0vO3VlJ2hT/JD/AFv7T/jqaJ/mKr/Xn/dH+GprFzZnsyo1arUA7VYFxKhCR93fxtI1flfPGXhqlIhRuFLzNQGQe+Zx+EfGtvQoU3CMQEAyNyewJPi6D+GjOcU0p1KdRpLoo6UUPdAEVFnYAZtAnCjJ1fEpVaKY7oI5LToMqAIjtaWLkw8L0sSMkQ7KAe4zq9PjHauoqBCwuJRlAZugwWgeSCB8aX8Fz7hq1csrm8hlz9mTLLNzbBTAPxgawr16i1BxDtJbdhAtBkAyAAJPTrRzpD4ypDSrxIfiF6t1hqLZuBIN6GIpnfEC2B8aM4SpdUdSh3U3loPUg/5wYBCg7bkEHI0iq88WblpQQ462ABQNUkiAftA0RmQIGm/A84FWoqoqEBWqAFclhUAsBzdN5aAAMZ202GWN9jIzQ24RyykvbnOVIuAtYXoJG48z+Gr8ddVCkekLFcAvlWZQvUVxkEfhn40pbmtJH6agL2gLJtAJiVKTBIQFtoh/IMF8LXpVKT1A1pUFkYts5TrYEgyywsDOSd9NbsZ2CUadVEXKmWwQVDWEZABzJeAFmLfw0ttrrQ+3WCHJKoTY0ENHprLBrgerwqjtppW4xEpKabEgYJZZaWYMC7HdCM9IwCo21z5r8UCAVkqlgyUbcwYgbSQSTnQbpAbDBzFa11EErUUFOtQZdyAQHkEKHUYOSAPGl/J+Hpq9SlUalUqBisSSTkSxIMRkC47RoavxNJ6TqBFRVDPJKlnGaiDMND/e28aE/RjgatKp6yr01FKFZIlSyk9Wd7QcedY8uVJozzyJPYc/D0axYcOhpj2gHMQAYMQNu+iOFp2BQzBmNpVbs9O8E/hrNqqWE4uZpZQxtBmJkZmBEHfGtP5KjlCwCkG8TggdzIxBxjwNc+c+TOdknykHpwxJEBYyYnAAMGJH+s6A9IF+pkqysEsAIUEkSPgzG2+iKwMqL4U7AQFkZmcYifyOha1AkH1QzADLKonfwP7WqWUXZTmdQQQtGUHVIEg2nqgjaQMfx1vTpLSNNzJqkAKu6qjZIgHf274wRqqcRTRCA7lguVIEwQe0gDv50Jw5KXOLpYzJMTAIG2B0x+WtOLJwezbinWmdTwdZnT1KdP0kUWfZpNoybSTEhbpgjudH0B6dNVZ2XoQPVKgEsBEqIMgkyfGuO5ZxbIykw92Gk5Ox6GH4L9J10aVGkyoDEsKaspY2kmCpunxBzntrqQmmjoKVqynHKwSp9oKYM5Jh7pEvVTd26ZAg4+NTgf0gWtUFIQGy4WokKSYVkJBhoUAmO/0nQfLefvU5g1IAutKls0XGQl0SQAbmtHfP11v+kCFKdJS9Oi4cr1uCsRLZ3uMYk7nUctWirlYdxnECmCVQ4ZiVpm4C1ssFb2nJtxmM7aF4rh2qmlTq0qno3BoqID1LPSbT3BbM6tzHhVdUvrC01SCEgTeyyMiSRiR22zppV4lRTV5neDTBDME6ZlsGFEWfj20GrI96ZlxFASQjeo4phAm5IFQMTAAH4RsfnQq02apebrQ4uDk5qH9VQPZcBOBA230TX5gOHdBat8GFBuxBgknM3TIB0BR5yHi1PUqNBqMpCwxPQMELddO4ifidG10HTNGCVXUekPd1GQskEhVRmAMESZ3lRoBOTVzAapSLD2KhFsSTk+YkCTO3nTanxF/3rVLTY5uCqsyR3DFvp7tL+KZkVyiNCspdSsOUuAkqJUAMProZIqS2SSTR7/Ja39Wfy/z1NF/zpw/6n79TWT4oCeETl+A4Es6tVKMiuSS43BmAPiTPfONNOUcO/wDLal1MrRElCV9mbo3mSkAkD7uh14U1XoUlBW7rAbCsqlplexIUwT3zroqhWmJpUqTs4BaWmyCLQT3Ek3eRq2Be0Lwp0ct+lnCUwxcMqszgLAyRE3CdwDaJ8nSitwbOppGoWJMkA7xkQBgwQT8b9tOudqzqQzepTkQFSGZyCVRR2UC4SIHSoOTicg4c8MykgyQSACRYxlSC/wBM/wD3Eapkx3L0CcHy0eUf0YdeGpO6WuqmTuzEAEACSQSe+2RoCs4RkDBoH6+IlgxIjbeJ+NdTzPiWspgGmYgAXw6kuLVDQBcdrvIB0m5pwdVaqOFJYrBUAMVypJwer4eBuB31XNj1cSuWFK0a8h4mlRqubELyJZwevOF2gEe6e+2uh4Xi3dXMmnLmLrbWLmKbMu7LJloiR9NcxxtNgFcq0qATAki42yX27mFPj50wqvw9RFm1iVLqtOoVIhVIWAJZyRFm4IIETpn42V8aaLfj5G1TD63M2drHIsWqqNULSDKFiVAPSBAE7KJESQRlyNvWD1qgC2kAO5LlgTZ7TMpczQf1t8aB/ReitJiqtcXm4MCxUGD6dsiQfzP00y4HlKg+qrFvVIKlyQKe5K+mxyshsn7zCMjWrk2ujSnZznO/0aB41KfqXXI5a7MooAQi3YkSTOF7xqnA0TQdw6FQvtvzbtphzHl4JFVZ9RWMEMCrBstef1z47EmZ7+txCVC5qEQXW5FWIC0o6XOYK9oiSSc6x5MSkZp41JgdFopsxRKhciF2OYgnvvrTieFIChjhhYBmLmgXNuSJOq8RwDIzFqbAYKIIF4IAuLLOYHt8KPOI/EAG8Oysik2OPcRmLjGARuPOsDjTaMTjxbRc0lpsPUIZoKtjuYgR93GR8DU4gsz7AAESNjO42OxJA+s6Er8Y7WMILmpLP22MAiCZAxnxopuLVqbsOliTPc4Anb4z9TqiVFUvILS5aatduokp7zuEAkn64UgD40W/L3RmpFGanSUsouWXuCsC0kAp1kWjqm3sDrflXBo/pVPUb01ImBiSqn7QHxGQe0jR/GuyGkDUIBDrFQqVIJJwDNm0Ak7HXRw4k48mdPHFcbK8LwoNZSqgsqMpK22sLSIUHAaQGneMRjQXO6NV3ppSNVECX1GYqBTvIyCMwYJ3+7q1SjWqVHqGopBENPSQb7cHbAPiZGldKu9GuzFHPpwTa8ipaZHSPdGSJ2u2zpspJaDJ1o85t+jV6ihSdWqB59T25tbJbsDMmczGm/HM3DxWqK5c2j1AUtG0kAfewwH117V5ylNFqKVKusW/fpo5LPKiJe4TH9rWlXnjJSp1GVHEE+hEIpYlYO+waQdG4+wa9gvN+Gr1KdN6VQiD6isQoZxTYMjhvaXG+2TtpjyvmYckiuGUQD6hgjGxVcwxUk43UedZfzzw1bhxTgqqoaQaVZqYC2m0DtnY+NLuA4SlRClUhnRmV6huJtcQPTYSGg4jcD50xO3aZa92htJKqlqsYlVxeRN1wkhcFfgwu0nWK8MA9ZkQq0WNkdQBIJA7NMsAATJztqcPwy1w70igS8SbjKgWiBIk0/43aZUq9NWKhbSzIsK5S8mYwRPVO4I92PhioZoC4PnnDtVaiAhsiwVQ0mUFwuGD9o3txtOwOt+D5ehZXW8AAJfTkqbQz98z5xbG2Z1nzThUC1A9BGJICOZkMVWAJzIUET8b6Hq8H6FWDUaApBW6ARBIJIzu8bdh50Ja7Ixt/P6/16/9gdTXP/zl8DXml84/0ryHy1m9STTUgBqj2HqyrJEMceLe107nSfjpUqzpJkE0REwTJRiDg5tx+GhuDr1f5QVrZVQLgT1FYlQBO4IBJ8To7i67CsqSFVblIK5sSJdDIltzce8H63i1JNoEWuxVzziKhDsEAFMq4YmCOjATOQCwHmV1t+iiJV6ifUuItLsQEANxmcSTO/nQw58VqfaBSieyqsXsywFJBxAEqYG41py+uh4dadB2Wn6huPyFuAAYdjGds6RNq07FzfTOip01q18KAoZzUUqDFzXU2k4sEE4ibdAccxSpVrNi5TT6AACegiAcgWrntJ0Nyzh3SpUNzJSNq1IZb2JchYBnbPgCRpoStOfWdatwcTxEWAEz0MomZEEnG/aNMX7r0MS5Iwru9roqqquZ9QvKoLds74EbHqI0ro8vWnUp+o5tUs3SpLNb3SIYyRI/CR205p8bS9oe+moC3CLsP6ghDHTfGY86Q815+zsvpLNQzDVDJVgRDpHtkyYMxjS5Y4w22LlCMNhXOuZ2GlXRF9a8m6YKqBH2iCJOR3wPkaZ8JxKlGC3Mxj0zChsMCQJMbBiJ8n41zfL+W1uId6zvJpiXIKzM5BncRO3gaOqcNS4dlFIU6iWxBaL2lotIHtGG8yD20Yzb2WhK9hSv6tKYIUksxGD3Z5bILL5+mlvEcxBVgGvCGWEDcDF0ZyD21kBWb7MUwUQkuVBLC85uMwRiBjzvOjuC5B6Ad6slKjAKVIItKm4BYJLA9/7MD5iue0H7dA/Cc+fiALQadNXN+0XFRtvHSyr/AI6rxXL61RmVnjrtUGMEmFE/lk4866hzFM+lQDLcLbkKMFgMTBxGY3mJjtr3lnCVR1OlKnTNNWBZr26rmmIFpYfd+dSWBS77BLEn2IKXBOCVPuEbSJbAEEfl2GdCcXwhQFacWYk5k7beBAAznT/jeWW8RUYkRUAwh3axQFAxEqCZnBx97VOHZQapSiqlCGplmuR1NoIloOwY/kNZpfjNMXLElo5zkvBozOXYgXghJIV1Ba8u4OIEZ3gnTDjaSVqIKq3U1RFKkEO4ZisFpLWqhzjIOhq1NGNQqJUuWHxcxgL9NhPgTozguYqCFdKiQY+zAtRhNoQnABXqYz7gPOm4Xx/VloLiqYZybhiXCuqh1DXIptZ8AghW2E9vCHzoHieFVeM9VSVpvL1VK3G4hnEHEAtgn5PjVK1IUjVKQx9QMtU+8KVXCiYGQT+OgeG5goWuJc1HJliMWuGEk+ZJOjkyJaYJzXTC+a8BSPEBaZelUZZIm5CTbbBMwLSv4g6vT5JWFN+HaspeRddImGVoVgDAEAnztsdB8r5YlM+tUYtAJRXJCyMBgd8Zj66fcLxtdRdWpFCDYjUYAJOTvJmCSdpG2hjinKykIq7FvNeSyttMpcDajLgsdgQI6sAHPn501FAikq1qdNXcFSwVpXOGHiDAkHeTgTq/FuzvTmCqoQQuxNNc9R2zgjuDg6Epcc/qmkEyaZ6qssoVrWusAMEExIOxO2nRio9DYxjHoz4OpU6aFKiD6aSazlmvgyaYEgEx1/j86M4XjlDF1p0yq0peSQA5Um2D7oyB9NtTjuLZaJLooutdvTACrWNqjuTsAJE7DW/FcVTS5SQ1UqAwdVZ6uIQUgAQNzuYFw+dOS9jY6RAVZ5pvSttYFVHXUY2H0z4WbiCAPYo7nWPMKbMwucgklulQQIQ9IcmCvTt/aOva1J7ajqpVqqkzUIwigKQew61DSM4wNWq8Knpogs6lAEIcMvVJn4mYMYGpLaoL6E385j+1+Sf46mmPR/W0f+zOppHxi9iLgv8A/Qqf3D/4Z0fxn9MP9jX/AOA6mpox8lYdHC8R7D9W/eddByP/AJKP9of3LqamkPsozov/AJkf7Sl/4mr/AKT/ANDw/wDff/jbU1NbH9DTP6C9/wCk4j/ZJ/xjXMcH/Tj6D92pqaxZ+jJl6Oh4H2P/ALQfuOjaW/A/3z/5tTU1aP1QzH9B9+hPt4n/AK3/AOc6OX+nf+438NTU1tw/RjI/UK5b/Rv/AK+4ms6f9DxH/V6P/C2pqaL7GS7OM5p/yT/8n8G10P6Ue1f7o/cdTU1mn2Uy9nKcH71/vJrqOef0dT+8P+A6mppMOxL8CnmP9LX/ANp/BdJ+O2rfQf8Am17qaT+R2Z8ob+lX/Iv/AMX8ddDW/oG/6wv7xqamteLwaY+P8FXF/wBJX/vn97ac/ov7f/t/9Opqac+0W9Cn9KvbV/ur+4aR8p/5bR/vUP8Aj1NTUyDTseN9g/6x/jrfhf6Xh/7h/wDDOpqaZLpBYn1NTU0sWf/Z"/>
          <p:cNvSpPr>
            <a:spLocks noChangeAspect="1" noChangeArrowheads="1"/>
          </p:cNvSpPr>
          <p:nvPr/>
        </p:nvSpPr>
        <p:spPr bwMode="auto">
          <a:xfrm>
            <a:off x="2782889" y="-13716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B03A4-0257-4A31-9D4B-6FFD2C59B29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9575" name="TextBox 10"/>
          <p:cNvSpPr txBox="1">
            <a:spLocks noChangeArrowheads="1"/>
          </p:cNvSpPr>
          <p:nvPr/>
        </p:nvSpPr>
        <p:spPr bwMode="auto">
          <a:xfrm>
            <a:off x="1524000" y="1219201"/>
            <a:ext cx="8991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5125" indent="-365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methylation </a:t>
            </a:r>
          </a:p>
          <a:p>
            <a:pPr lvl="1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methylation is one of the best described, heritable and key </a:t>
            </a: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 mechanisms</a:t>
            </a: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is mediated by the addition of a methyl group in the cyclic </a:t>
            </a: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carbon-5 of cytosine</a:t>
            </a:r>
            <a:r>
              <a:rPr lang="en-GB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bonding.</a:t>
            </a:r>
          </a:p>
          <a:p>
            <a:pPr lvl="1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involved to modify chromatin structure.</a:t>
            </a:r>
          </a:p>
        </p:txBody>
      </p:sp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668714"/>
            <a:ext cx="59245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TextBox 10"/>
          <p:cNvSpPr txBox="1">
            <a:spLocks noChangeArrowheads="1"/>
          </p:cNvSpPr>
          <p:nvPr/>
        </p:nvSpPr>
        <p:spPr bwMode="auto">
          <a:xfrm>
            <a:off x="2057400" y="6423026"/>
            <a:ext cx="7848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alt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Methylated DNA (Source: https://www.dkfz.de/gpcf/391.html)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8176" y="539496"/>
            <a:ext cx="458114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DNA methylation?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2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5256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solidFill>
                  <a:srgbClr val="572314"/>
                </a:solidFill>
                <a:latin typeface="GillSansMT"/>
              </a:rPr>
              <a:t>DNA methylation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smtClean="0">
                <a:solidFill>
                  <a:srgbClr val="3892A8"/>
                </a:solidFill>
                <a:latin typeface="Wingdings2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million of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regions in the genome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60-80% are heavily methylated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islands (100-2,000bp enriched for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often found at promoters) are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unmethylated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cell types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frequency of DNA methylation are known to vary widely between organisms, such as 0-3% in insects, 2-7% in vertebrates, 10% in fish and amphibians and with remarkably high levels of DNA methylation of over 30% in some plants. 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 of DNA (de-)methylation is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unkno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GillSansMT"/>
              </a:rPr>
              <a:t>wn!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9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896" y="374904"/>
            <a:ext cx="11375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plants, DNA cytosine methylation occurs at CG and the non-CG sequence contexts (CHG and CHH contexts) (where H indicates any nucleotide other than G), in which CG and CHG are symmetric and CHH is an asymmetric sequence.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Unlike in animals, where CG (CG island) methylation predominates, in plants all three types of methylation occur, with the CG sequence context most highly methylated.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CG methylation is concentrated in the gene body of protein coding genes in both dicots (e.g. Arabidopsis: (Watson et al., 2014)) and monocots (e.g. rice: (Hu et al., 2014; Yamauchi et al., 2014).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2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52219"/>
            <a:ext cx="11951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plants, the methylation in the symmetrical CG and CHG sequence context is maintained by the enzymes METHYLTRANSFERASE 1 (encoded by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MET1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CHROMOMETHYLASE 3 (encoded by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CMT3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respectively, and the methylation in the asymmetric CHH sequence is maintained by CMT3 partially and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novo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methylation that is catalyzed by DOMAIN REARRANGED METHYLTRANSFERASE 2 (encoded by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DRM2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DRM2 also mediates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novo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methylation at all three contexts. The activity of DRM2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highly regulated by the RNA-directed DNA methylation (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RdDM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pathway.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"/>
            <a:ext cx="8631936" cy="635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4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1062039"/>
          <a:ext cx="8458200" cy="335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362200"/>
                <a:gridCol w="876300"/>
                <a:gridCol w="1409700"/>
                <a:gridCol w="1409700"/>
                <a:gridCol w="1409700"/>
              </a:tblGrid>
              <a:tr h="385011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of Band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Methylation status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Digestibility of isochizomers and banding patterns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212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416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8229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5021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III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5021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IV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</a:tbl>
          </a:graphicData>
        </a:graphic>
      </p:graphicFrame>
      <p:sp>
        <p:nvSpPr>
          <p:cNvPr id="140339" name="TextBox 4"/>
          <p:cNvSpPr txBox="1">
            <a:spLocks noChangeArrowheads="1"/>
          </p:cNvSpPr>
          <p:nvPr/>
        </p:nvSpPr>
        <p:spPr bwMode="auto">
          <a:xfrm>
            <a:off x="3192463" y="1976439"/>
            <a:ext cx="76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CCGG</a:t>
            </a:r>
            <a:endParaRPr lang="en-GB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0" name="TextBox 5"/>
          <p:cNvSpPr txBox="1">
            <a:spLocks noChangeArrowheads="1"/>
          </p:cNvSpPr>
          <p:nvPr/>
        </p:nvSpPr>
        <p:spPr bwMode="auto">
          <a:xfrm>
            <a:off x="3192463" y="2200275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1" name="TextBox 6"/>
          <p:cNvSpPr txBox="1">
            <a:spLocks noChangeArrowheads="1"/>
          </p:cNvSpPr>
          <p:nvPr/>
        </p:nvSpPr>
        <p:spPr bwMode="auto">
          <a:xfrm>
            <a:off x="3192463" y="25193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aseline="30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CCGG</a:t>
            </a:r>
            <a:endParaRPr lang="en-GB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2" name="TextBox 7"/>
          <p:cNvSpPr txBox="1">
            <a:spLocks noChangeArrowheads="1"/>
          </p:cNvSpPr>
          <p:nvPr/>
        </p:nvSpPr>
        <p:spPr bwMode="auto">
          <a:xfrm>
            <a:off x="3281363" y="27432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GGCC</a:t>
            </a:r>
            <a:endParaRPr lang="en-GB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3" name="TextBox 8"/>
          <p:cNvSpPr txBox="1">
            <a:spLocks noChangeArrowheads="1"/>
          </p:cNvSpPr>
          <p:nvPr/>
        </p:nvSpPr>
        <p:spPr bwMode="auto">
          <a:xfrm>
            <a:off x="4513263" y="2511425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CCGG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4" name="TextBox 9"/>
          <p:cNvSpPr txBox="1">
            <a:spLocks noChangeArrowheads="1"/>
          </p:cNvSpPr>
          <p:nvPr/>
        </p:nvSpPr>
        <p:spPr bwMode="auto">
          <a:xfrm>
            <a:off x="4495801" y="2735264"/>
            <a:ext cx="86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5" name="TextBox 10"/>
          <p:cNvSpPr txBox="1">
            <a:spLocks noChangeArrowheads="1"/>
          </p:cNvSpPr>
          <p:nvPr/>
        </p:nvSpPr>
        <p:spPr bwMode="auto">
          <a:xfrm>
            <a:off x="3200400" y="3011489"/>
            <a:ext cx="882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CGG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6" name="TextBox 11"/>
          <p:cNvSpPr txBox="1">
            <a:spLocks noChangeArrowheads="1"/>
          </p:cNvSpPr>
          <p:nvPr/>
        </p:nvSpPr>
        <p:spPr bwMode="auto">
          <a:xfrm>
            <a:off x="3263900" y="3235325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7" name="TextBox 12"/>
          <p:cNvSpPr txBox="1">
            <a:spLocks noChangeArrowheads="1"/>
          </p:cNvSpPr>
          <p:nvPr/>
        </p:nvSpPr>
        <p:spPr bwMode="auto">
          <a:xfrm>
            <a:off x="4497389" y="3019426"/>
            <a:ext cx="898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CGG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8" name="TextBox 13"/>
          <p:cNvSpPr txBox="1">
            <a:spLocks noChangeArrowheads="1"/>
          </p:cNvSpPr>
          <p:nvPr/>
        </p:nvSpPr>
        <p:spPr bwMode="auto">
          <a:xfrm>
            <a:off x="4497388" y="3243264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49" name="TextBox 18"/>
          <p:cNvSpPr txBox="1">
            <a:spLocks noChangeArrowheads="1"/>
          </p:cNvSpPr>
          <p:nvPr/>
        </p:nvSpPr>
        <p:spPr bwMode="auto">
          <a:xfrm>
            <a:off x="4138613" y="2640014"/>
            <a:ext cx="411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50" name="TextBox 19"/>
          <p:cNvSpPr txBox="1">
            <a:spLocks noChangeArrowheads="1"/>
          </p:cNvSpPr>
          <p:nvPr/>
        </p:nvSpPr>
        <p:spPr bwMode="auto">
          <a:xfrm>
            <a:off x="4132263" y="3133726"/>
            <a:ext cx="411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51" name="TextBox 22"/>
          <p:cNvSpPr txBox="1">
            <a:spLocks noChangeArrowheads="1"/>
          </p:cNvSpPr>
          <p:nvPr/>
        </p:nvSpPr>
        <p:spPr bwMode="auto">
          <a:xfrm>
            <a:off x="2268538" y="45751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and M indicate the enzyme combination of </a:t>
            </a:r>
            <a:r>
              <a:rPr lang="en-US" altLang="en-US" sz="1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RI/</a:t>
            </a:r>
            <a:r>
              <a:rPr lang="en-US" altLang="en-US" sz="1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and </a:t>
            </a:r>
            <a:r>
              <a:rPr lang="en-US" altLang="en-US" sz="1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RI/</a:t>
            </a:r>
            <a:r>
              <a:rPr lang="en-US" altLang="en-US" sz="1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Msp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I; 1: band present, 0: band absent. 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denotes methylated cytosine 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22513" y="1071563"/>
            <a:ext cx="830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68538" y="1773238"/>
            <a:ext cx="830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22513" y="4419600"/>
            <a:ext cx="830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55" name="TextBox 10"/>
          <p:cNvSpPr txBox="1">
            <a:spLocks noChangeArrowheads="1"/>
          </p:cNvSpPr>
          <p:nvPr/>
        </p:nvSpPr>
        <p:spPr bwMode="auto">
          <a:xfrm>
            <a:off x="3192464" y="3562351"/>
            <a:ext cx="11128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endParaRPr lang="en-US" alt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++++++++++++++++++++++</a:t>
            </a:r>
            <a:r>
              <a:rPr lang="en-US" altLang="en-US" sz="1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56" name="TextBox 11"/>
          <p:cNvSpPr txBox="1">
            <a:spLocks noChangeArrowheads="1"/>
          </p:cNvSpPr>
          <p:nvPr/>
        </p:nvSpPr>
        <p:spPr bwMode="auto">
          <a:xfrm>
            <a:off x="3316288" y="3800475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57" name="TextBox 12"/>
          <p:cNvSpPr txBox="1">
            <a:spLocks noChangeArrowheads="1"/>
          </p:cNvSpPr>
          <p:nvPr/>
        </p:nvSpPr>
        <p:spPr bwMode="auto">
          <a:xfrm>
            <a:off x="4559301" y="3570289"/>
            <a:ext cx="1160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CCGG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58" name="TextBox 13"/>
          <p:cNvSpPr txBox="1">
            <a:spLocks noChangeArrowheads="1"/>
          </p:cNvSpPr>
          <p:nvPr/>
        </p:nvSpPr>
        <p:spPr bwMode="auto">
          <a:xfrm>
            <a:off x="4649788" y="3794125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en-GB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702</Words>
  <Application>Microsoft Office PowerPoint</Application>
  <PresentationFormat>Widescreen</PresentationFormat>
  <Paragraphs>254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GillSansMT</vt:lpstr>
      <vt:lpstr>Times New Roman</vt:lpstr>
      <vt:lpstr>Wingdings</vt:lpstr>
      <vt:lpstr>Wingdings2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2022-02-01T08:12:17Z</dcterms:created>
  <dcterms:modified xsi:type="dcterms:W3CDTF">2022-03-20T07:03:27Z</dcterms:modified>
</cp:coreProperties>
</file>