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handoutMasterIdLst>
    <p:handoutMasterId r:id="rId77"/>
  </p:handoutMasterIdLst>
  <p:sldIdLst>
    <p:sldId id="256" r:id="rId2"/>
    <p:sldId id="262" r:id="rId3"/>
    <p:sldId id="264" r:id="rId4"/>
    <p:sldId id="265" r:id="rId5"/>
    <p:sldId id="263" r:id="rId6"/>
    <p:sldId id="270" r:id="rId7"/>
    <p:sldId id="266" r:id="rId8"/>
    <p:sldId id="267" r:id="rId9"/>
    <p:sldId id="268" r:id="rId10"/>
    <p:sldId id="269" r:id="rId11"/>
    <p:sldId id="257" r:id="rId12"/>
    <p:sldId id="260" r:id="rId13"/>
    <p:sldId id="261" r:id="rId14"/>
    <p:sldId id="305" r:id="rId15"/>
    <p:sldId id="258" r:id="rId16"/>
    <p:sldId id="306" r:id="rId17"/>
    <p:sldId id="259"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277" r:id="rId36"/>
    <p:sldId id="274" r:id="rId37"/>
    <p:sldId id="275" r:id="rId38"/>
    <p:sldId id="324" r:id="rId39"/>
    <p:sldId id="273" r:id="rId40"/>
    <p:sldId id="276" r:id="rId41"/>
    <p:sldId id="325" r:id="rId42"/>
    <p:sldId id="326" r:id="rId43"/>
    <p:sldId id="327" r:id="rId44"/>
    <p:sldId id="328" r:id="rId45"/>
    <p:sldId id="271" r:id="rId46"/>
    <p:sldId id="272" r:id="rId47"/>
    <p:sldId id="329" r:id="rId48"/>
    <p:sldId id="278" r:id="rId49"/>
    <p:sldId id="284" r:id="rId50"/>
    <p:sldId id="285" r:id="rId51"/>
    <p:sldId id="330" r:id="rId52"/>
    <p:sldId id="286" r:id="rId53"/>
    <p:sldId id="280" r:id="rId54"/>
    <p:sldId id="281" r:id="rId55"/>
    <p:sldId id="282" r:id="rId56"/>
    <p:sldId id="331" r:id="rId57"/>
    <p:sldId id="287" r:id="rId58"/>
    <p:sldId id="288" r:id="rId59"/>
    <p:sldId id="289" r:id="rId60"/>
    <p:sldId id="290" r:id="rId61"/>
    <p:sldId id="291" r:id="rId62"/>
    <p:sldId id="293" r:id="rId63"/>
    <p:sldId id="294" r:id="rId64"/>
    <p:sldId id="292" r:id="rId65"/>
    <p:sldId id="295" r:id="rId66"/>
    <p:sldId id="296" r:id="rId67"/>
    <p:sldId id="297" r:id="rId68"/>
    <p:sldId id="298" r:id="rId69"/>
    <p:sldId id="299" r:id="rId70"/>
    <p:sldId id="300" r:id="rId71"/>
    <p:sldId id="301" r:id="rId72"/>
    <p:sldId id="302" r:id="rId73"/>
    <p:sldId id="303" r:id="rId74"/>
    <p:sldId id="304" r:id="rId7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71" autoAdjust="0"/>
    <p:restoredTop sz="94660"/>
  </p:normalViewPr>
  <p:slideViewPr>
    <p:cSldViewPr>
      <p:cViewPr varScale="1">
        <p:scale>
          <a:sx n="63" d="100"/>
          <a:sy n="63" d="100"/>
        </p:scale>
        <p:origin x="1348" y="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5" Type="http://schemas.openxmlformats.org/officeDocument/2006/relationships/image" Target="../media/image51.wmf"/><Relationship Id="rId4" Type="http://schemas.openxmlformats.org/officeDocument/2006/relationships/image" Target="../media/image5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5" Type="http://schemas.openxmlformats.org/officeDocument/2006/relationships/image" Target="../media/image51.wmf"/><Relationship Id="rId4" Type="http://schemas.openxmlformats.org/officeDocument/2006/relationships/image" Target="../media/image50.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58.wmf"/><Relationship Id="rId7" Type="http://schemas.openxmlformats.org/officeDocument/2006/relationships/image" Target="../media/image62.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91.wmf"/><Relationship Id="rId7" Type="http://schemas.openxmlformats.org/officeDocument/2006/relationships/image" Target="../media/image95.wmf"/><Relationship Id="rId2" Type="http://schemas.openxmlformats.org/officeDocument/2006/relationships/image" Target="../media/image90.wmf"/><Relationship Id="rId1" Type="http://schemas.openxmlformats.org/officeDocument/2006/relationships/image" Target="../media/image89.wmf"/><Relationship Id="rId6" Type="http://schemas.openxmlformats.org/officeDocument/2006/relationships/image" Target="../media/image94.wmf"/><Relationship Id="rId5" Type="http://schemas.openxmlformats.org/officeDocument/2006/relationships/image" Target="../media/image93.wmf"/><Relationship Id="rId4" Type="http://schemas.openxmlformats.org/officeDocument/2006/relationships/image" Target="../media/image92.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2.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image" Target="../media/image104.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11.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13.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118.wmf"/><Relationship Id="rId1" Type="http://schemas.openxmlformats.org/officeDocument/2006/relationships/image" Target="../media/image117.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120.wmf"/><Relationship Id="rId1" Type="http://schemas.openxmlformats.org/officeDocument/2006/relationships/image" Target="../media/image1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19.wmf"/><Relationship Id="rId4"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8E720CB-4A0F-49AE-8B0C-98E10B8F9C6A}" type="datetimeFigureOut">
              <a:rPr lang="en-US" smtClean="0"/>
              <a:t>17-Apr-22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7D7C4C1-E819-4BE7-91A5-7CB63DF1D10F}" type="slidenum">
              <a:rPr lang="en-US" smtClean="0"/>
              <a:t>‹#›</a:t>
            </a:fld>
            <a:endParaRPr lang="en-US"/>
          </a:p>
        </p:txBody>
      </p:sp>
    </p:spTree>
    <p:extLst>
      <p:ext uri="{BB962C8B-B14F-4D97-AF65-F5344CB8AC3E}">
        <p14:creationId xmlns:p14="http://schemas.microsoft.com/office/powerpoint/2010/main" val="3873500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DC2D24C-2CE2-48A8-8050-33ADC23166D5}" type="datetimeFigureOut">
              <a:rPr lang="en-US" smtClean="0"/>
              <a:t>17-Apr-22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E20626C-9694-4A6C-A09C-0324937F17BD}" type="slidenum">
              <a:rPr lang="en-US" smtClean="0"/>
              <a:t>‹#›</a:t>
            </a:fld>
            <a:endParaRPr lang="en-US" dirty="0"/>
          </a:p>
        </p:txBody>
      </p:sp>
    </p:spTree>
    <p:extLst>
      <p:ext uri="{BB962C8B-B14F-4D97-AF65-F5344CB8AC3E}">
        <p14:creationId xmlns:p14="http://schemas.microsoft.com/office/powerpoint/2010/main" val="2426119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0626C-9694-4A6C-A09C-0324937F17BD}" type="slidenum">
              <a:rPr lang="en-US" smtClean="0"/>
              <a:t>3</a:t>
            </a:fld>
            <a:endParaRPr lang="en-US" dirty="0"/>
          </a:p>
        </p:txBody>
      </p:sp>
    </p:spTree>
    <p:extLst>
      <p:ext uri="{BB962C8B-B14F-4D97-AF65-F5344CB8AC3E}">
        <p14:creationId xmlns:p14="http://schemas.microsoft.com/office/powerpoint/2010/main" val="363067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0626C-9694-4A6C-A09C-0324937F17BD}" type="slidenum">
              <a:rPr lang="en-US" smtClean="0"/>
              <a:t>73</a:t>
            </a:fld>
            <a:endParaRPr lang="en-US"/>
          </a:p>
        </p:txBody>
      </p:sp>
    </p:spTree>
    <p:extLst>
      <p:ext uri="{BB962C8B-B14F-4D97-AF65-F5344CB8AC3E}">
        <p14:creationId xmlns:p14="http://schemas.microsoft.com/office/powerpoint/2010/main" val="2137690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17-Apr-22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6373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17-Apr-22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17820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17-Apr-22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51183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17-Apr-22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61960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17-Apr-22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25501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17-Apr-22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16529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17-Apr-22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25683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17-Apr-22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79228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17-Apr-22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4925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17-Apr-22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67867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17-Apr-22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3165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17-Apr-22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07610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0.wmf"/><Relationship Id="rId5" Type="http://schemas.openxmlformats.org/officeDocument/2006/relationships/oleObject" Target="../embeddings/oleObject6.bin"/><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2.wmf"/><Relationship Id="rId5" Type="http://schemas.openxmlformats.org/officeDocument/2006/relationships/oleObject" Target="../embeddings/oleObject8.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6.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4.wmf"/><Relationship Id="rId5" Type="http://schemas.openxmlformats.org/officeDocument/2006/relationships/oleObject" Target="../embeddings/oleObject17.bin"/><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1.wmf"/><Relationship Id="rId5" Type="http://schemas.openxmlformats.org/officeDocument/2006/relationships/oleObject" Target="../embeddings/oleObject19.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21.bin"/></Relationships>
</file>

<file path=ppt/slides/_rels/slide16.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5.wmf"/><Relationship Id="rId5" Type="http://schemas.openxmlformats.org/officeDocument/2006/relationships/oleObject" Target="../embeddings/oleObject23.bin"/><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8.wmf"/><Relationship Id="rId5" Type="http://schemas.openxmlformats.org/officeDocument/2006/relationships/oleObject" Target="../embeddings/oleObject26.bin"/><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0.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2.wmf"/><Relationship Id="rId5" Type="http://schemas.openxmlformats.org/officeDocument/2006/relationships/oleObject" Target="../embeddings/oleObject30.bin"/><Relationship Id="rId4" Type="http://schemas.openxmlformats.org/officeDocument/2006/relationships/image" Target="../media/image31.w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4.wmf"/><Relationship Id="rId5" Type="http://schemas.openxmlformats.org/officeDocument/2006/relationships/oleObject" Target="../embeddings/oleObject32.bin"/><Relationship Id="rId4" Type="http://schemas.openxmlformats.org/officeDocument/2006/relationships/image" Target="../media/image33.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5.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6.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40.jpeg"/><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36.bin"/><Relationship Id="rId5" Type="http://schemas.openxmlformats.org/officeDocument/2006/relationships/image" Target="../media/image37.wmf"/><Relationship Id="rId4" Type="http://schemas.openxmlformats.org/officeDocument/2006/relationships/oleObject" Target="../embeddings/oleObject35.bin"/><Relationship Id="rId9" Type="http://schemas.openxmlformats.org/officeDocument/2006/relationships/image" Target="../media/image39.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41.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43.wmf"/><Relationship Id="rId5" Type="http://schemas.openxmlformats.org/officeDocument/2006/relationships/oleObject" Target="../embeddings/oleObject40.bin"/><Relationship Id="rId4" Type="http://schemas.openxmlformats.org/officeDocument/2006/relationships/image" Target="../media/image42.wmf"/></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42.bin"/><Relationship Id="rId5" Type="http://schemas.openxmlformats.org/officeDocument/2006/relationships/image" Target="../media/image44.wmf"/><Relationship Id="rId4" Type="http://schemas.openxmlformats.org/officeDocument/2006/relationships/oleObject" Target="../embeddings/oleObject41.bin"/></Relationships>
</file>

<file path=ppt/slides/_rels/slide28.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48.w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50.wmf"/><Relationship Id="rId4" Type="http://schemas.openxmlformats.org/officeDocument/2006/relationships/image" Target="../media/image47.wmf"/><Relationship Id="rId9" Type="http://schemas.openxmlformats.org/officeDocument/2006/relationships/oleObject" Target="../embeddings/oleObject46.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42.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50.bin"/><Relationship Id="rId5" Type="http://schemas.openxmlformats.org/officeDocument/2006/relationships/image" Target="../media/image44.wmf"/><Relationship Id="rId4" Type="http://schemas.openxmlformats.org/officeDocument/2006/relationships/oleObject" Target="../embeddings/oleObject49.bin"/></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48.wmf"/><Relationship Id="rId11" Type="http://schemas.openxmlformats.org/officeDocument/2006/relationships/oleObject" Target="../embeddings/oleObject55.bin"/><Relationship Id="rId5" Type="http://schemas.openxmlformats.org/officeDocument/2006/relationships/oleObject" Target="../embeddings/oleObject52.bin"/><Relationship Id="rId10" Type="http://schemas.openxmlformats.org/officeDocument/2006/relationships/image" Target="../media/image50.wmf"/><Relationship Id="rId4" Type="http://schemas.openxmlformats.org/officeDocument/2006/relationships/image" Target="../media/image47.wmf"/><Relationship Id="rId9" Type="http://schemas.openxmlformats.org/officeDocument/2006/relationships/oleObject" Target="../embeddings/oleObject54.bin"/></Relationships>
</file>

<file path=ppt/slides/_rels/slide33.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54.wmf"/><Relationship Id="rId5" Type="http://schemas.openxmlformats.org/officeDocument/2006/relationships/oleObject" Target="../embeddings/oleObject57.bin"/><Relationship Id="rId4" Type="http://schemas.openxmlformats.org/officeDocument/2006/relationships/image" Target="../media/image53.wmf"/></Relationships>
</file>

<file path=ppt/slides/_rels/slide34.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oleObject" Target="../embeddings/oleObject64.bin"/><Relationship Id="rId18" Type="http://schemas.openxmlformats.org/officeDocument/2006/relationships/image" Target="../media/image63.wmf"/><Relationship Id="rId3" Type="http://schemas.openxmlformats.org/officeDocument/2006/relationships/oleObject" Target="../embeddings/oleObject59.bin"/><Relationship Id="rId7" Type="http://schemas.openxmlformats.org/officeDocument/2006/relationships/oleObject" Target="../embeddings/oleObject61.bin"/><Relationship Id="rId12" Type="http://schemas.openxmlformats.org/officeDocument/2006/relationships/image" Target="../media/image60.wmf"/><Relationship Id="rId17" Type="http://schemas.openxmlformats.org/officeDocument/2006/relationships/oleObject" Target="../embeddings/oleObject66.bin"/><Relationship Id="rId2" Type="http://schemas.openxmlformats.org/officeDocument/2006/relationships/slideLayout" Target="../slideLayouts/slideLayout2.xml"/><Relationship Id="rId16" Type="http://schemas.openxmlformats.org/officeDocument/2006/relationships/image" Target="../media/image62.wmf"/><Relationship Id="rId1" Type="http://schemas.openxmlformats.org/officeDocument/2006/relationships/vmlDrawing" Target="../drawings/vmlDrawing26.vml"/><Relationship Id="rId6" Type="http://schemas.openxmlformats.org/officeDocument/2006/relationships/image" Target="../media/image57.wmf"/><Relationship Id="rId11" Type="http://schemas.openxmlformats.org/officeDocument/2006/relationships/oleObject" Target="../embeddings/oleObject63.bin"/><Relationship Id="rId5" Type="http://schemas.openxmlformats.org/officeDocument/2006/relationships/oleObject" Target="../embeddings/oleObject60.bin"/><Relationship Id="rId15" Type="http://schemas.openxmlformats.org/officeDocument/2006/relationships/oleObject" Target="../embeddings/oleObject65.bin"/><Relationship Id="rId10" Type="http://schemas.openxmlformats.org/officeDocument/2006/relationships/image" Target="../media/image59.wmf"/><Relationship Id="rId4" Type="http://schemas.openxmlformats.org/officeDocument/2006/relationships/image" Target="../media/image56.wmf"/><Relationship Id="rId9" Type="http://schemas.openxmlformats.org/officeDocument/2006/relationships/oleObject" Target="../embeddings/oleObject62.bin"/><Relationship Id="rId14" Type="http://schemas.openxmlformats.org/officeDocument/2006/relationships/image" Target="../media/image61.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65.wmf"/><Relationship Id="rId5" Type="http://schemas.openxmlformats.org/officeDocument/2006/relationships/oleObject" Target="../embeddings/oleObject68.bin"/><Relationship Id="rId4" Type="http://schemas.openxmlformats.org/officeDocument/2006/relationships/image" Target="../media/image64.wmf"/></Relationships>
</file>

<file path=ppt/slides/_rels/slide36.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70.wmf"/></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73.tiff"/><Relationship Id="rId5" Type="http://schemas.openxmlformats.org/officeDocument/2006/relationships/image" Target="../media/image71.wmf"/><Relationship Id="rId4" Type="http://schemas.openxmlformats.org/officeDocument/2006/relationships/oleObject" Target="../embeddings/oleObject70.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74.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75.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1.xml"/><Relationship Id="rId1" Type="http://schemas.openxmlformats.org/officeDocument/2006/relationships/vmlDrawing" Target="../drawings/vmlDrawing32.vml"/><Relationship Id="rId6" Type="http://schemas.openxmlformats.org/officeDocument/2006/relationships/image" Target="../media/image77.wmf"/><Relationship Id="rId5" Type="http://schemas.openxmlformats.org/officeDocument/2006/relationships/oleObject" Target="../embeddings/oleObject74.bin"/><Relationship Id="rId4" Type="http://schemas.openxmlformats.org/officeDocument/2006/relationships/image" Target="../media/image76.wmf"/></Relationships>
</file>

<file path=ppt/slides/_rels/slide4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79.wmf"/><Relationship Id="rId4" Type="http://schemas.openxmlformats.org/officeDocument/2006/relationships/oleObject" Target="../embeddings/oleObject75.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76.bin"/><Relationship Id="rId7"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83.wmf"/><Relationship Id="rId5" Type="http://schemas.openxmlformats.org/officeDocument/2006/relationships/oleObject" Target="../embeddings/oleObject77.bin"/><Relationship Id="rId4" Type="http://schemas.openxmlformats.org/officeDocument/2006/relationships/image" Target="../media/image82.wmf"/></Relationships>
</file>

<file path=ppt/slides/_rels/slide5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slideLayout" Target="../slideLayouts/slideLayout2.xml"/><Relationship Id="rId1" Type="http://schemas.openxmlformats.org/officeDocument/2006/relationships/vmlDrawing" Target="../drawings/vmlDrawing35.vml"/><Relationship Id="rId5" Type="http://schemas.openxmlformats.org/officeDocument/2006/relationships/image" Target="../media/image85.wmf"/><Relationship Id="rId4" Type="http://schemas.openxmlformats.org/officeDocument/2006/relationships/oleObject" Target="../embeddings/oleObject79.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87.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88.wmf"/></Relationships>
</file>

<file path=ppt/slides/_rels/slide55.xml.rels><?xml version="1.0" encoding="UTF-8" standalone="yes"?>
<Relationships xmlns="http://schemas.openxmlformats.org/package/2006/relationships"><Relationship Id="rId8" Type="http://schemas.openxmlformats.org/officeDocument/2006/relationships/image" Target="../media/image91.wmf"/><Relationship Id="rId13" Type="http://schemas.openxmlformats.org/officeDocument/2006/relationships/oleObject" Target="../embeddings/oleObject87.bin"/><Relationship Id="rId3" Type="http://schemas.openxmlformats.org/officeDocument/2006/relationships/oleObject" Target="../embeddings/oleObject82.bin"/><Relationship Id="rId7" Type="http://schemas.openxmlformats.org/officeDocument/2006/relationships/oleObject" Target="../embeddings/oleObject84.bin"/><Relationship Id="rId12" Type="http://schemas.openxmlformats.org/officeDocument/2006/relationships/image" Target="../media/image93.wmf"/><Relationship Id="rId2" Type="http://schemas.openxmlformats.org/officeDocument/2006/relationships/slideLayout" Target="../slideLayouts/slideLayout2.xml"/><Relationship Id="rId16" Type="http://schemas.openxmlformats.org/officeDocument/2006/relationships/image" Target="../media/image95.wmf"/><Relationship Id="rId1" Type="http://schemas.openxmlformats.org/officeDocument/2006/relationships/vmlDrawing" Target="../drawings/vmlDrawing38.vml"/><Relationship Id="rId6" Type="http://schemas.openxmlformats.org/officeDocument/2006/relationships/image" Target="../media/image90.wmf"/><Relationship Id="rId11" Type="http://schemas.openxmlformats.org/officeDocument/2006/relationships/oleObject" Target="../embeddings/oleObject86.bin"/><Relationship Id="rId5" Type="http://schemas.openxmlformats.org/officeDocument/2006/relationships/oleObject" Target="../embeddings/oleObject83.bin"/><Relationship Id="rId15" Type="http://schemas.openxmlformats.org/officeDocument/2006/relationships/oleObject" Target="../embeddings/oleObject88.bin"/><Relationship Id="rId10" Type="http://schemas.openxmlformats.org/officeDocument/2006/relationships/image" Target="../media/image92.wmf"/><Relationship Id="rId4" Type="http://schemas.openxmlformats.org/officeDocument/2006/relationships/image" Target="../media/image89.wmf"/><Relationship Id="rId9" Type="http://schemas.openxmlformats.org/officeDocument/2006/relationships/oleObject" Target="../embeddings/oleObject85.bin"/><Relationship Id="rId14" Type="http://schemas.openxmlformats.org/officeDocument/2006/relationships/image" Target="../media/image94.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8.gif"/><Relationship Id="rId7" Type="http://schemas.openxmlformats.org/officeDocument/2006/relationships/image" Target="../media/image97.wmf"/><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oleObject" Target="../embeddings/oleObject90.bin"/><Relationship Id="rId5" Type="http://schemas.openxmlformats.org/officeDocument/2006/relationships/image" Target="../media/image96.wmf"/><Relationship Id="rId4" Type="http://schemas.openxmlformats.org/officeDocument/2006/relationships/oleObject" Target="../embeddings/oleObject89.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98.gif"/><Relationship Id="rId5" Type="http://schemas.openxmlformats.org/officeDocument/2006/relationships/image" Target="../media/image100.gif"/><Relationship Id="rId4" Type="http://schemas.openxmlformats.org/officeDocument/2006/relationships/image" Target="../media/image99.wmf"/></Relationships>
</file>

<file path=ppt/slides/_rels/slide5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slideLayout" Target="../slideLayouts/slideLayout2.xml"/><Relationship Id="rId1" Type="http://schemas.openxmlformats.org/officeDocument/2006/relationships/vmlDrawing" Target="../drawings/vmlDrawing41.vml"/><Relationship Id="rId5" Type="http://schemas.openxmlformats.org/officeDocument/2006/relationships/image" Target="../media/image97.wmf"/><Relationship Id="rId4" Type="http://schemas.openxmlformats.org/officeDocument/2006/relationships/oleObject" Target="../embeddings/oleObject92.bin"/></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103.wmf"/><Relationship Id="rId5" Type="http://schemas.openxmlformats.org/officeDocument/2006/relationships/oleObject" Target="../embeddings/oleObject94.bin"/><Relationship Id="rId4" Type="http://schemas.openxmlformats.org/officeDocument/2006/relationships/image" Target="../media/image102.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95.bin"/><Relationship Id="rId7" Type="http://schemas.openxmlformats.org/officeDocument/2006/relationships/image" Target="../media/image105.wmf"/><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oleObject" Target="../embeddings/oleObject96.bin"/><Relationship Id="rId5" Type="http://schemas.openxmlformats.org/officeDocument/2006/relationships/image" Target="../media/image106.png"/><Relationship Id="rId4" Type="http://schemas.openxmlformats.org/officeDocument/2006/relationships/image" Target="../media/image104.wmf"/></Relationships>
</file>

<file path=ppt/slides/_rels/slide64.x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oleObject" Target="../embeddings/oleObject97.bin"/><Relationship Id="rId7"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108.wmf"/><Relationship Id="rId5" Type="http://schemas.openxmlformats.org/officeDocument/2006/relationships/oleObject" Target="../embeddings/oleObject98.bin"/><Relationship Id="rId4" Type="http://schemas.openxmlformats.org/officeDocument/2006/relationships/image" Target="../media/image107.wmf"/></Relationships>
</file>

<file path=ppt/slides/_rels/slide65.xml.rels><?xml version="1.0" encoding="UTF-8" standalone="yes"?>
<Relationships xmlns="http://schemas.openxmlformats.org/package/2006/relationships"><Relationship Id="rId2" Type="http://schemas.openxmlformats.org/officeDocument/2006/relationships/image" Target="../media/image110.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45.vml"/><Relationship Id="rId4" Type="http://schemas.openxmlformats.org/officeDocument/2006/relationships/image" Target="../media/image111.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2.xml"/><Relationship Id="rId1" Type="http://schemas.openxmlformats.org/officeDocument/2006/relationships/vmlDrawing" Target="../drawings/vmlDrawing46.vml"/><Relationship Id="rId4" Type="http://schemas.openxmlformats.org/officeDocument/2006/relationships/image" Target="../media/image112.wmf"/></Relationships>
</file>

<file path=ppt/slides/_rels/slide68.xml.rels><?xml version="1.0" encoding="UTF-8" standalone="yes"?>
<Relationships xmlns="http://schemas.openxmlformats.org/package/2006/relationships"><Relationship Id="rId3" Type="http://schemas.openxmlformats.org/officeDocument/2006/relationships/image" Target="../media/image114.tiff"/><Relationship Id="rId2" Type="http://schemas.openxmlformats.org/officeDocument/2006/relationships/slideLayout" Target="../slideLayouts/slideLayout2.xml"/><Relationship Id="rId1" Type="http://schemas.openxmlformats.org/officeDocument/2006/relationships/vmlDrawing" Target="../drawings/vmlDrawing47.vml"/><Relationship Id="rId5" Type="http://schemas.openxmlformats.org/officeDocument/2006/relationships/image" Target="../media/image113.wmf"/><Relationship Id="rId4" Type="http://schemas.openxmlformats.org/officeDocument/2006/relationships/oleObject" Target="../embeddings/oleObject102.bin"/></Relationships>
</file>

<file path=ppt/slides/_rels/slide69.xml.rels><?xml version="1.0" encoding="UTF-8" standalone="yes"?>
<Relationships xmlns="http://schemas.openxmlformats.org/package/2006/relationships"><Relationship Id="rId2" Type="http://schemas.openxmlformats.org/officeDocument/2006/relationships/image" Target="../media/image11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image" Target="../media/image118.wmf"/><Relationship Id="rId5" Type="http://schemas.openxmlformats.org/officeDocument/2006/relationships/oleObject" Target="../embeddings/oleObject104.bin"/><Relationship Id="rId4" Type="http://schemas.openxmlformats.org/officeDocument/2006/relationships/image" Target="../media/image117.wmf"/></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image" Target="../media/image71.wmf"/><Relationship Id="rId5" Type="http://schemas.openxmlformats.org/officeDocument/2006/relationships/oleObject" Target="../embeddings/oleObject105.bin"/><Relationship Id="rId4" Type="http://schemas.openxmlformats.org/officeDocument/2006/relationships/image" Target="../media/image72.png"/></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image" Target="../media/image120.wmf"/><Relationship Id="rId5" Type="http://schemas.openxmlformats.org/officeDocument/2006/relationships/oleObject" Target="../embeddings/oleObject107.bin"/><Relationship Id="rId4" Type="http://schemas.openxmlformats.org/officeDocument/2006/relationships/image" Target="../media/image119.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458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813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786396404"/>
              </p:ext>
            </p:extLst>
          </p:nvPr>
        </p:nvGraphicFramePr>
        <p:xfrm>
          <a:off x="685800" y="381000"/>
          <a:ext cx="7732825" cy="5029200"/>
        </p:xfrm>
        <a:graphic>
          <a:graphicData uri="http://schemas.openxmlformats.org/presentationml/2006/ole">
            <mc:AlternateContent xmlns:mc="http://schemas.openxmlformats.org/markup-compatibility/2006">
              <mc:Choice xmlns:v="urn:schemas-microsoft-com:vml" Requires="v">
                <p:oleObj spid="_x0000_s43016" name="CS ChemDraw Drawing" r:id="rId3" imgW="6429240" imgH="4182120" progId="ChemDraw.Document.6.0">
                  <p:embed/>
                </p:oleObj>
              </mc:Choice>
              <mc:Fallback>
                <p:oleObj name="CS ChemDraw Drawing" r:id="rId3" imgW="6429240" imgH="4182120" progId="ChemDraw.Document.6.0">
                  <p:embed/>
                  <p:pic>
                    <p:nvPicPr>
                      <p:cNvPr id="0" name=""/>
                      <p:cNvPicPr/>
                      <p:nvPr/>
                    </p:nvPicPr>
                    <p:blipFill>
                      <a:blip r:embed="rId4"/>
                      <a:stretch>
                        <a:fillRect/>
                      </a:stretch>
                    </p:blipFill>
                    <p:spPr>
                      <a:xfrm>
                        <a:off x="685800" y="381000"/>
                        <a:ext cx="7732825" cy="5029200"/>
                      </a:xfrm>
                      <a:prstGeom prst="rect">
                        <a:avLst/>
                      </a:prstGeom>
                    </p:spPr>
                  </p:pic>
                </p:oleObj>
              </mc:Fallback>
            </mc:AlternateContent>
          </a:graphicData>
        </a:graphic>
      </p:graphicFrame>
      <p:sp>
        <p:nvSpPr>
          <p:cNvPr id="6" name="TextBox 5"/>
          <p:cNvSpPr txBox="1"/>
          <p:nvPr/>
        </p:nvSpPr>
        <p:spPr>
          <a:xfrm>
            <a:off x="381000" y="5706070"/>
            <a:ext cx="8382000" cy="461665"/>
          </a:xfrm>
          <a:prstGeom prst="rect">
            <a:avLst/>
          </a:prstGeom>
          <a:noFill/>
        </p:spPr>
        <p:txBody>
          <a:bodyPr wrap="square" rtlCol="0">
            <a:spAutoFit/>
          </a:bodyPr>
          <a:lstStyle/>
          <a:p>
            <a:r>
              <a:rPr lang="en-US" sz="2400" b="1" dirty="0"/>
              <a:t>For spin orientation of neutrons in nucleus of natural </a:t>
            </a:r>
            <a:r>
              <a:rPr lang="en-US" sz="2400" b="1" dirty="0">
                <a:latin typeface="Arial" pitchFamily="34" charset="0"/>
                <a:cs typeface="Arial" pitchFamily="34" charset="0"/>
              </a:rPr>
              <a:t>Nitrogen</a:t>
            </a:r>
          </a:p>
        </p:txBody>
      </p:sp>
    </p:spTree>
    <p:extLst>
      <p:ext uri="{BB962C8B-B14F-4D97-AF65-F5344CB8AC3E}">
        <p14:creationId xmlns:p14="http://schemas.microsoft.com/office/powerpoint/2010/main" val="3910775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p:cNvGraphicFramePr>
            <a:graphicFrameLocks noChangeAspect="1"/>
          </p:cNvGraphicFramePr>
          <p:nvPr>
            <p:extLst>
              <p:ext uri="{D42A27DB-BD31-4B8C-83A1-F6EECF244321}">
                <p14:modId xmlns:p14="http://schemas.microsoft.com/office/powerpoint/2010/main" val="4150607648"/>
              </p:ext>
            </p:extLst>
          </p:nvPr>
        </p:nvGraphicFramePr>
        <p:xfrm>
          <a:off x="457200" y="1219200"/>
          <a:ext cx="8405882" cy="4114800"/>
        </p:xfrm>
        <a:graphic>
          <a:graphicData uri="http://schemas.openxmlformats.org/presentationml/2006/ole">
            <mc:AlternateContent xmlns:mc="http://schemas.openxmlformats.org/markup-compatibility/2006">
              <mc:Choice xmlns:v="urn:schemas-microsoft-com:vml" Requires="v">
                <p:oleObj spid="_x0000_s1863" name="CS ChemDraw Drawing" r:id="rId3" imgW="6433200" imgH="2391480" progId="ChemDraw.Document.6.0">
                  <p:embed/>
                </p:oleObj>
              </mc:Choice>
              <mc:Fallback>
                <p:oleObj name="CS ChemDraw Drawing" r:id="rId3" imgW="6433200" imgH="2391480" progId="ChemDraw.Document.6.0">
                  <p:embed/>
                  <p:pic>
                    <p:nvPicPr>
                      <p:cNvPr id="0" name=""/>
                      <p:cNvPicPr/>
                      <p:nvPr/>
                    </p:nvPicPr>
                    <p:blipFill>
                      <a:blip r:embed="rId4"/>
                      <a:stretch>
                        <a:fillRect/>
                      </a:stretch>
                    </p:blipFill>
                    <p:spPr>
                      <a:xfrm>
                        <a:off x="457200" y="1219200"/>
                        <a:ext cx="8405882" cy="4114800"/>
                      </a:xfrm>
                      <a:prstGeom prst="rect">
                        <a:avLst/>
                      </a:prstGeom>
                    </p:spPr>
                  </p:pic>
                </p:oleObj>
              </mc:Fallback>
            </mc:AlternateContent>
          </a:graphicData>
        </a:graphic>
      </p:graphicFrame>
      <p:sp>
        <p:nvSpPr>
          <p:cNvPr id="14" name="TextBox 13"/>
          <p:cNvSpPr txBox="1"/>
          <p:nvPr/>
        </p:nvSpPr>
        <p:spPr>
          <a:xfrm>
            <a:off x="1600200" y="500390"/>
            <a:ext cx="5734134" cy="523220"/>
          </a:xfrm>
          <a:prstGeom prst="rect">
            <a:avLst/>
          </a:prstGeom>
          <a:noFill/>
        </p:spPr>
        <p:txBody>
          <a:bodyPr wrap="none" rtlCol="0">
            <a:spAutoFit/>
          </a:bodyPr>
          <a:lstStyle/>
          <a:p>
            <a:r>
              <a:rPr lang="en-US" sz="2800" b="1" dirty="0"/>
              <a:t>Explanation of NMR sensitivity based</a:t>
            </a:r>
          </a:p>
        </p:txBody>
      </p:sp>
      <p:graphicFrame>
        <p:nvGraphicFramePr>
          <p:cNvPr id="15" name="Object 14"/>
          <p:cNvGraphicFramePr>
            <a:graphicFrameLocks noChangeAspect="1"/>
          </p:cNvGraphicFramePr>
          <p:nvPr>
            <p:extLst>
              <p:ext uri="{D42A27DB-BD31-4B8C-83A1-F6EECF244321}">
                <p14:modId xmlns:p14="http://schemas.microsoft.com/office/powerpoint/2010/main" val="3925903929"/>
              </p:ext>
            </p:extLst>
          </p:nvPr>
        </p:nvGraphicFramePr>
        <p:xfrm>
          <a:off x="4114800" y="5562599"/>
          <a:ext cx="685800" cy="791075"/>
        </p:xfrm>
        <a:graphic>
          <a:graphicData uri="http://schemas.openxmlformats.org/presentationml/2006/ole">
            <mc:AlternateContent xmlns:mc="http://schemas.openxmlformats.org/markup-compatibility/2006">
              <mc:Choice xmlns:v="urn:schemas-microsoft-com:vml" Requires="v">
                <p:oleObj spid="_x0000_s1864" name="CS ChemDraw Drawing" r:id="rId5" imgW="266760" imgH="307440" progId="ChemDraw.Document.6.0">
                  <p:embed/>
                </p:oleObj>
              </mc:Choice>
              <mc:Fallback>
                <p:oleObj name="CS ChemDraw Drawing" r:id="rId5" imgW="266760" imgH="307440" progId="ChemDraw.Document.6.0">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5562599"/>
                        <a:ext cx="685800" cy="7910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70360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559296880"/>
              </p:ext>
            </p:extLst>
          </p:nvPr>
        </p:nvGraphicFramePr>
        <p:xfrm>
          <a:off x="824078" y="923925"/>
          <a:ext cx="7176922" cy="3343275"/>
        </p:xfrm>
        <a:graphic>
          <a:graphicData uri="http://schemas.openxmlformats.org/presentationml/2006/ole">
            <mc:AlternateContent xmlns:mc="http://schemas.openxmlformats.org/markup-compatibility/2006">
              <mc:Choice xmlns:v="urn:schemas-microsoft-com:vml" Requires="v">
                <p:oleObj spid="_x0000_s2428" name="CS ChemDraw Drawing" r:id="rId3" imgW="6504840" imgH="3029760" progId="ChemDraw.Document.6.0">
                  <p:embed/>
                </p:oleObj>
              </mc:Choice>
              <mc:Fallback>
                <p:oleObj name="CS ChemDraw Drawing" r:id="rId3" imgW="6504840" imgH="3029760" progId="ChemDraw.Document.6.0">
                  <p:embed/>
                  <p:pic>
                    <p:nvPicPr>
                      <p:cNvPr id="0" name=""/>
                      <p:cNvPicPr/>
                      <p:nvPr/>
                    </p:nvPicPr>
                    <p:blipFill>
                      <a:blip r:embed="rId4"/>
                      <a:stretch>
                        <a:fillRect/>
                      </a:stretch>
                    </p:blipFill>
                    <p:spPr>
                      <a:xfrm>
                        <a:off x="824078" y="923925"/>
                        <a:ext cx="7176922" cy="3343275"/>
                      </a:xfrm>
                      <a:prstGeom prst="rect">
                        <a:avLst/>
                      </a:prstGeom>
                    </p:spPr>
                  </p:pic>
                </p:oleObj>
              </mc:Fallback>
            </mc:AlternateContent>
          </a:graphicData>
        </a:graphic>
      </p:graphicFrame>
      <p:sp>
        <p:nvSpPr>
          <p:cNvPr id="5" name="TextBox 4"/>
          <p:cNvSpPr txBox="1"/>
          <p:nvPr/>
        </p:nvSpPr>
        <p:spPr>
          <a:xfrm>
            <a:off x="2425482" y="470158"/>
            <a:ext cx="3742819" cy="369332"/>
          </a:xfrm>
          <a:prstGeom prst="rect">
            <a:avLst/>
          </a:prstGeom>
          <a:noFill/>
        </p:spPr>
        <p:txBody>
          <a:bodyPr wrap="none" rtlCol="0">
            <a:spAutoFit/>
          </a:bodyPr>
          <a:lstStyle/>
          <a:p>
            <a:r>
              <a:rPr lang="en-US" b="1" dirty="0"/>
              <a:t>Explanation of NMR sensitivity based</a:t>
            </a:r>
          </a:p>
        </p:txBody>
      </p:sp>
      <p:graphicFrame>
        <p:nvGraphicFramePr>
          <p:cNvPr id="6" name="Object 5"/>
          <p:cNvGraphicFramePr>
            <a:graphicFrameLocks noChangeAspect="1"/>
          </p:cNvGraphicFramePr>
          <p:nvPr>
            <p:extLst>
              <p:ext uri="{D42A27DB-BD31-4B8C-83A1-F6EECF244321}">
                <p14:modId xmlns:p14="http://schemas.microsoft.com/office/powerpoint/2010/main" val="3858304036"/>
              </p:ext>
            </p:extLst>
          </p:nvPr>
        </p:nvGraphicFramePr>
        <p:xfrm>
          <a:off x="6278168" y="455111"/>
          <a:ext cx="381000" cy="422275"/>
        </p:xfrm>
        <a:graphic>
          <a:graphicData uri="http://schemas.openxmlformats.org/presentationml/2006/ole">
            <mc:AlternateContent xmlns:mc="http://schemas.openxmlformats.org/markup-compatibility/2006">
              <mc:Choice xmlns:v="urn:schemas-microsoft-com:vml" Requires="v">
                <p:oleObj spid="_x0000_s2429" name="CS ChemDraw Drawing" r:id="rId5" imgW="277560" imgH="307440" progId="ChemDraw.Document.6.0">
                  <p:embed/>
                </p:oleObj>
              </mc:Choice>
              <mc:Fallback>
                <p:oleObj name="CS ChemDraw Drawing" r:id="rId5" imgW="277560" imgH="307440" progId="ChemDraw.Document.6.0">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8168" y="455111"/>
                        <a:ext cx="3810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2209800" y="4800600"/>
            <a:ext cx="3742819" cy="369332"/>
          </a:xfrm>
          <a:prstGeom prst="rect">
            <a:avLst/>
          </a:prstGeom>
          <a:noFill/>
        </p:spPr>
        <p:txBody>
          <a:bodyPr wrap="none" rtlCol="0">
            <a:spAutoFit/>
          </a:bodyPr>
          <a:lstStyle/>
          <a:p>
            <a:r>
              <a:rPr lang="en-US" b="1" dirty="0"/>
              <a:t>Explanation of NMR sensitivity based</a:t>
            </a:r>
          </a:p>
        </p:txBody>
      </p:sp>
      <p:graphicFrame>
        <p:nvGraphicFramePr>
          <p:cNvPr id="9" name="Object 8"/>
          <p:cNvGraphicFramePr>
            <a:graphicFrameLocks noChangeAspect="1"/>
          </p:cNvGraphicFramePr>
          <p:nvPr>
            <p:extLst>
              <p:ext uri="{D42A27DB-BD31-4B8C-83A1-F6EECF244321}">
                <p14:modId xmlns:p14="http://schemas.microsoft.com/office/powerpoint/2010/main" val="393684635"/>
              </p:ext>
            </p:extLst>
          </p:nvPr>
        </p:nvGraphicFramePr>
        <p:xfrm>
          <a:off x="5981033" y="4800600"/>
          <a:ext cx="314325" cy="381000"/>
        </p:xfrm>
        <a:graphic>
          <a:graphicData uri="http://schemas.openxmlformats.org/presentationml/2006/ole">
            <mc:AlternateContent xmlns:mc="http://schemas.openxmlformats.org/markup-compatibility/2006">
              <mc:Choice xmlns:v="urn:schemas-microsoft-com:vml" Requires="v">
                <p:oleObj spid="_x0000_s2430" name="CS ChemDraw Drawing" r:id="rId7" imgW="212040" imgH="259200" progId="ChemDraw.Document.6.0">
                  <p:embed/>
                </p:oleObj>
              </mc:Choice>
              <mc:Fallback>
                <p:oleObj name="CS ChemDraw Drawing" r:id="rId7" imgW="212040" imgH="259200" progId="ChemDraw.Document.6.0">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1033" y="4800600"/>
                        <a:ext cx="3143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05426091"/>
              </p:ext>
            </p:extLst>
          </p:nvPr>
        </p:nvGraphicFramePr>
        <p:xfrm>
          <a:off x="1219201" y="5410200"/>
          <a:ext cx="6477000" cy="1090711"/>
        </p:xfrm>
        <a:graphic>
          <a:graphicData uri="http://schemas.openxmlformats.org/presentationml/2006/ole">
            <mc:AlternateContent xmlns:mc="http://schemas.openxmlformats.org/markup-compatibility/2006">
              <mc:Choice xmlns:v="urn:schemas-microsoft-com:vml" Requires="v">
                <p:oleObj spid="_x0000_s2431" name="CS ChemDraw Drawing" r:id="rId9" imgW="4279320" imgH="720720" progId="ChemDraw.Document.6.0">
                  <p:embed/>
                </p:oleObj>
              </mc:Choice>
              <mc:Fallback>
                <p:oleObj name="CS ChemDraw Drawing" r:id="rId9" imgW="4279320" imgH="720720" progId="ChemDraw.Document.6.0">
                  <p:embed/>
                  <p:pic>
                    <p:nvPicPr>
                      <p:cNvPr id="0" name=""/>
                      <p:cNvPicPr/>
                      <p:nvPr/>
                    </p:nvPicPr>
                    <p:blipFill>
                      <a:blip r:embed="rId10"/>
                      <a:stretch>
                        <a:fillRect/>
                      </a:stretch>
                    </p:blipFill>
                    <p:spPr>
                      <a:xfrm>
                        <a:off x="1219201" y="5410200"/>
                        <a:ext cx="6477000" cy="1090711"/>
                      </a:xfrm>
                      <a:prstGeom prst="rect">
                        <a:avLst/>
                      </a:prstGeom>
                    </p:spPr>
                  </p:pic>
                </p:oleObj>
              </mc:Fallback>
            </mc:AlternateContent>
          </a:graphicData>
        </a:graphic>
      </p:graphicFrame>
    </p:spTree>
    <p:extLst>
      <p:ext uri="{BB962C8B-B14F-4D97-AF65-F5344CB8AC3E}">
        <p14:creationId xmlns:p14="http://schemas.microsoft.com/office/powerpoint/2010/main" val="1298534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29493806"/>
              </p:ext>
            </p:extLst>
          </p:nvPr>
        </p:nvGraphicFramePr>
        <p:xfrm>
          <a:off x="304800" y="990600"/>
          <a:ext cx="8534400" cy="4334195"/>
        </p:xfrm>
        <a:graphic>
          <a:graphicData uri="http://schemas.openxmlformats.org/drawingml/2006/table">
            <a:tbl>
              <a:tblPr firstRow="1" bandRow="1">
                <a:tableStyleId>{2D5ABB26-0587-4C30-8999-92F81FD0307C}</a:tableStyleId>
              </a:tblPr>
              <a:tblGrid>
                <a:gridCol w="21336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455507">
                <a:tc>
                  <a:txBody>
                    <a:bodyPr/>
                    <a:lstStyle/>
                    <a:p>
                      <a:pPr>
                        <a:lnSpc>
                          <a:spcPct val="200000"/>
                        </a:lnSpc>
                      </a:pPr>
                      <a:r>
                        <a:rPr lang="en-US" sz="2400" b="0" dirty="0"/>
                        <a:t>Mass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200000"/>
                        </a:lnSpc>
                      </a:pPr>
                      <a:r>
                        <a:rPr lang="en-US" sz="2400" b="0" dirty="0"/>
                        <a:t>Atomic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US" sz="2400" b="0" dirty="0"/>
                        <a:t>NMR sensitivity </a:t>
                      </a:r>
                    </a:p>
                    <a:p>
                      <a:pPr>
                        <a:lnSpc>
                          <a:spcPct val="200000"/>
                        </a:lnSpc>
                      </a:pP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200000"/>
                        </a:lnSpc>
                      </a:pPr>
                      <a:r>
                        <a:rPr lang="en-US" sz="2400" b="0" dirty="0"/>
                        <a:t>Examples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5507">
                <a:tc>
                  <a:txBody>
                    <a:bodyPr/>
                    <a:lstStyle/>
                    <a:p>
                      <a:pPr algn="ctr">
                        <a:lnSpc>
                          <a:spcPct val="200000"/>
                        </a:lnSpc>
                      </a:pPr>
                      <a:r>
                        <a:rPr lang="en-US" sz="2400" dirty="0"/>
                        <a:t>Odd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2400" dirty="0"/>
                        <a:t>Odd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2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200000"/>
                        </a:lnSpc>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5507">
                <a:tc>
                  <a:txBody>
                    <a:bodyPr/>
                    <a:lstStyle/>
                    <a:p>
                      <a:pPr algn="ctr">
                        <a:lnSpc>
                          <a:spcPct val="200000"/>
                        </a:lnSpc>
                      </a:pPr>
                      <a:r>
                        <a:rPr lang="en-US" sz="2400" dirty="0"/>
                        <a:t>Odd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2400" dirty="0"/>
                        <a:t>Even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sz="2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200000"/>
                        </a:lnSpc>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5507">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sz="2400" dirty="0"/>
                        <a:t>Even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sz="2400" dirty="0"/>
                        <a:t>Even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sz="2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200000"/>
                        </a:lnSpc>
                      </a:pPr>
                      <a:endParaRPr lang="en-US" sz="2400" b="1"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55507">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sz="2400" dirty="0"/>
                        <a:t>Even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sz="2400" dirty="0"/>
                        <a:t>Odd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sz="2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200000"/>
                        </a:lnSpc>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 name="TextBox 11"/>
          <p:cNvSpPr txBox="1"/>
          <p:nvPr/>
        </p:nvSpPr>
        <p:spPr>
          <a:xfrm>
            <a:off x="304800" y="347161"/>
            <a:ext cx="8452763" cy="461665"/>
          </a:xfrm>
          <a:prstGeom prst="rect">
            <a:avLst/>
          </a:prstGeom>
          <a:noFill/>
        </p:spPr>
        <p:txBody>
          <a:bodyPr wrap="none" rtlCol="0">
            <a:spAutoFit/>
          </a:bodyPr>
          <a:lstStyle/>
          <a:p>
            <a:r>
              <a:rPr lang="en-US" sz="2400" b="1" dirty="0">
                <a:latin typeface="Times New Roman" pitchFamily="18" charset="0"/>
                <a:cs typeface="Times New Roman" pitchFamily="18" charset="0"/>
              </a:rPr>
              <a:t>Mass number, Atomic number and NMR sensitivity of elements</a:t>
            </a:r>
          </a:p>
        </p:txBody>
      </p:sp>
      <p:graphicFrame>
        <p:nvGraphicFramePr>
          <p:cNvPr id="13" name="Object 12"/>
          <p:cNvGraphicFramePr>
            <a:graphicFrameLocks noChangeAspect="1"/>
          </p:cNvGraphicFramePr>
          <p:nvPr>
            <p:extLst>
              <p:ext uri="{D42A27DB-BD31-4B8C-83A1-F6EECF244321}">
                <p14:modId xmlns:p14="http://schemas.microsoft.com/office/powerpoint/2010/main" val="3311309051"/>
              </p:ext>
            </p:extLst>
          </p:nvPr>
        </p:nvGraphicFramePr>
        <p:xfrm>
          <a:off x="7391400" y="4345081"/>
          <a:ext cx="533400" cy="607919"/>
        </p:xfrm>
        <a:graphic>
          <a:graphicData uri="http://schemas.openxmlformats.org/presentationml/2006/ole">
            <mc:AlternateContent xmlns:mc="http://schemas.openxmlformats.org/markup-compatibility/2006">
              <mc:Choice xmlns:v="urn:schemas-microsoft-com:vml" Requires="v">
                <p:oleObj spid="_x0000_s38945" name="CS ChemDraw Drawing" r:id="rId3" imgW="432360" imgH="492120" progId="ChemDraw.Document.6.0">
                  <p:embed/>
                </p:oleObj>
              </mc:Choice>
              <mc:Fallback>
                <p:oleObj name="CS ChemDraw Drawing" r:id="rId3" imgW="432360" imgH="492120" progId="ChemDraw.Document.6.0">
                  <p:embed/>
                  <p:pic>
                    <p:nvPicPr>
                      <p:cNvPr id="0" name=""/>
                      <p:cNvPicPr/>
                      <p:nvPr/>
                    </p:nvPicPr>
                    <p:blipFill>
                      <a:blip r:embed="rId4"/>
                      <a:stretch>
                        <a:fillRect/>
                      </a:stretch>
                    </p:blipFill>
                    <p:spPr>
                      <a:xfrm>
                        <a:off x="7391400" y="4345081"/>
                        <a:ext cx="533400" cy="607919"/>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67960105"/>
              </p:ext>
            </p:extLst>
          </p:nvPr>
        </p:nvGraphicFramePr>
        <p:xfrm>
          <a:off x="7734756" y="5103742"/>
          <a:ext cx="571044" cy="611258"/>
        </p:xfrm>
        <a:graphic>
          <a:graphicData uri="http://schemas.openxmlformats.org/presentationml/2006/ole">
            <mc:AlternateContent xmlns:mc="http://schemas.openxmlformats.org/markup-compatibility/2006">
              <mc:Choice xmlns:v="urn:schemas-microsoft-com:vml" Requires="v">
                <p:oleObj spid="_x0000_s38946" name="CS ChemDraw Drawing" r:id="rId5" imgW="450360" imgH="482760" progId="ChemDraw.Document.6.0">
                  <p:embed/>
                </p:oleObj>
              </mc:Choice>
              <mc:Fallback>
                <p:oleObj name="CS ChemDraw Drawing" r:id="rId5" imgW="450360" imgH="482760" progId="ChemDraw.Document.6.0">
                  <p:embed/>
                  <p:pic>
                    <p:nvPicPr>
                      <p:cNvPr id="0" name=""/>
                      <p:cNvPicPr/>
                      <p:nvPr/>
                    </p:nvPicPr>
                    <p:blipFill>
                      <a:blip r:embed="rId6"/>
                      <a:stretch>
                        <a:fillRect/>
                      </a:stretch>
                    </p:blipFill>
                    <p:spPr>
                      <a:xfrm>
                        <a:off x="7734756" y="5103742"/>
                        <a:ext cx="571044" cy="611258"/>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822292650"/>
              </p:ext>
            </p:extLst>
          </p:nvPr>
        </p:nvGraphicFramePr>
        <p:xfrm>
          <a:off x="7620000" y="3518647"/>
          <a:ext cx="533400" cy="596153"/>
        </p:xfrm>
        <a:graphic>
          <a:graphicData uri="http://schemas.openxmlformats.org/presentationml/2006/ole">
            <mc:AlternateContent xmlns:mc="http://schemas.openxmlformats.org/markup-compatibility/2006">
              <mc:Choice xmlns:v="urn:schemas-microsoft-com:vml" Requires="v">
                <p:oleObj spid="_x0000_s38947" name="CS ChemDraw Drawing" r:id="rId7" imgW="432360" imgH="482760" progId="ChemDraw.Document.6.0">
                  <p:embed/>
                </p:oleObj>
              </mc:Choice>
              <mc:Fallback>
                <p:oleObj name="CS ChemDraw Drawing" r:id="rId7" imgW="432360" imgH="482760" progId="ChemDraw.Document.6.0">
                  <p:embed/>
                  <p:pic>
                    <p:nvPicPr>
                      <p:cNvPr id="0" name=""/>
                      <p:cNvPicPr/>
                      <p:nvPr/>
                    </p:nvPicPr>
                    <p:blipFill>
                      <a:blip r:embed="rId8"/>
                      <a:stretch>
                        <a:fillRect/>
                      </a:stretch>
                    </p:blipFill>
                    <p:spPr>
                      <a:xfrm>
                        <a:off x="7620000" y="3518647"/>
                        <a:ext cx="533400" cy="596153"/>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061647289"/>
              </p:ext>
            </p:extLst>
          </p:nvPr>
        </p:nvGraphicFramePr>
        <p:xfrm>
          <a:off x="7738478" y="2514600"/>
          <a:ext cx="414922" cy="609600"/>
        </p:xfrm>
        <a:graphic>
          <a:graphicData uri="http://schemas.openxmlformats.org/presentationml/2006/ole">
            <mc:AlternateContent xmlns:mc="http://schemas.openxmlformats.org/markup-compatibility/2006">
              <mc:Choice xmlns:v="urn:schemas-microsoft-com:vml" Requires="v">
                <p:oleObj spid="_x0000_s38948" name="CS ChemDraw Drawing" r:id="rId9" imgW="335160" imgH="492120" progId="ChemDraw.Document.6.0">
                  <p:embed/>
                </p:oleObj>
              </mc:Choice>
              <mc:Fallback>
                <p:oleObj name="CS ChemDraw Drawing" r:id="rId9" imgW="335160" imgH="492120" progId="ChemDraw.Document.6.0">
                  <p:embed/>
                  <p:pic>
                    <p:nvPicPr>
                      <p:cNvPr id="0" name=""/>
                      <p:cNvPicPr/>
                      <p:nvPr/>
                    </p:nvPicPr>
                    <p:blipFill>
                      <a:blip r:embed="rId10"/>
                      <a:stretch>
                        <a:fillRect/>
                      </a:stretch>
                    </p:blipFill>
                    <p:spPr>
                      <a:xfrm>
                        <a:off x="7738478" y="2514600"/>
                        <a:ext cx="414922" cy="6096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159441426"/>
              </p:ext>
            </p:extLst>
          </p:nvPr>
        </p:nvGraphicFramePr>
        <p:xfrm>
          <a:off x="8103349" y="4267200"/>
          <a:ext cx="567490" cy="609600"/>
        </p:xfrm>
        <a:graphic>
          <a:graphicData uri="http://schemas.openxmlformats.org/presentationml/2006/ole">
            <mc:AlternateContent xmlns:mc="http://schemas.openxmlformats.org/markup-compatibility/2006">
              <mc:Choice xmlns:v="urn:schemas-microsoft-com:vml" Requires="v">
                <p:oleObj spid="_x0000_s38949" name="CS ChemDraw Drawing" r:id="rId11" imgW="449640" imgH="482760" progId="ChemDraw.Document.6.0">
                  <p:embed/>
                </p:oleObj>
              </mc:Choice>
              <mc:Fallback>
                <p:oleObj name="CS ChemDraw Drawing" r:id="rId11" imgW="449640" imgH="482760" progId="ChemDraw.Document.6.0">
                  <p:embed/>
                  <p:pic>
                    <p:nvPicPr>
                      <p:cNvPr id="0" name=""/>
                      <p:cNvPicPr/>
                      <p:nvPr/>
                    </p:nvPicPr>
                    <p:blipFill>
                      <a:blip r:embed="rId12"/>
                      <a:stretch>
                        <a:fillRect/>
                      </a:stretch>
                    </p:blipFill>
                    <p:spPr>
                      <a:xfrm>
                        <a:off x="8103349" y="4267200"/>
                        <a:ext cx="567490" cy="609600"/>
                      </a:xfrm>
                      <a:prstGeom prst="rect">
                        <a:avLst/>
                      </a:prstGeom>
                    </p:spPr>
                  </p:pic>
                </p:oleObj>
              </mc:Fallback>
            </mc:AlternateContent>
          </a:graphicData>
        </a:graphic>
      </p:graphicFrame>
    </p:spTree>
    <p:extLst>
      <p:ext uri="{BB962C8B-B14F-4D97-AF65-F5344CB8AC3E}">
        <p14:creationId xmlns:p14="http://schemas.microsoft.com/office/powerpoint/2010/main" val="3697578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28600"/>
            <a:ext cx="7924800" cy="8382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solidFill>
                  <a:schemeClr val="tx1"/>
                </a:solidFill>
              </a:rPr>
              <a:t>Basic Principle of </a:t>
            </a:r>
            <a:r>
              <a:rPr lang="en-US" sz="3600" b="1" i="1" dirty="0">
                <a:solidFill>
                  <a:schemeClr val="tx1"/>
                </a:solidFill>
              </a:rPr>
              <a:t>NMR</a:t>
            </a:r>
            <a:endParaRPr lang="en-US" sz="3600" dirty="0">
              <a:solidFill>
                <a:schemeClr val="tx1"/>
              </a:solidFill>
            </a:endParaRPr>
          </a:p>
        </p:txBody>
      </p:sp>
      <p:sp>
        <p:nvSpPr>
          <p:cNvPr id="5" name="TextBox 4"/>
          <p:cNvSpPr txBox="1"/>
          <p:nvPr/>
        </p:nvSpPr>
        <p:spPr>
          <a:xfrm>
            <a:off x="629672" y="1202700"/>
            <a:ext cx="7904728" cy="523220"/>
          </a:xfrm>
          <a:prstGeom prst="rect">
            <a:avLst/>
          </a:prstGeom>
          <a:noFill/>
        </p:spPr>
        <p:txBody>
          <a:bodyPr wrap="none" rtlCol="0">
            <a:spAutoFit/>
          </a:bodyPr>
          <a:lstStyle/>
          <a:p>
            <a:r>
              <a:rPr lang="en-US" sz="2800" b="1" dirty="0"/>
              <a:t>Explanation of NMR Principle based Hydrogen atom</a:t>
            </a:r>
          </a:p>
        </p:txBody>
      </p:sp>
      <p:graphicFrame>
        <p:nvGraphicFramePr>
          <p:cNvPr id="6" name="Object 5"/>
          <p:cNvGraphicFramePr>
            <a:graphicFrameLocks noChangeAspect="1"/>
          </p:cNvGraphicFramePr>
          <p:nvPr/>
        </p:nvGraphicFramePr>
        <p:xfrm>
          <a:off x="4000500" y="1855518"/>
          <a:ext cx="1143000" cy="1385454"/>
        </p:xfrm>
        <a:graphic>
          <a:graphicData uri="http://schemas.openxmlformats.org/presentationml/2006/ole">
            <mc:AlternateContent xmlns:mc="http://schemas.openxmlformats.org/markup-compatibility/2006">
              <mc:Choice xmlns:v="urn:schemas-microsoft-com:vml" Requires="v">
                <p:oleObj spid="_x0000_s44038" name="CS ChemDraw Drawing" r:id="rId3" imgW="212040" imgH="259200" progId="ChemDraw.Document.6.0">
                  <p:embed/>
                </p:oleObj>
              </mc:Choice>
              <mc:Fallback>
                <p:oleObj name="CS ChemDraw Drawing" r:id="rId3" imgW="212040" imgH="259200" progId="ChemDraw.Document.6.0">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0" y="1855518"/>
                        <a:ext cx="1143000" cy="1385454"/>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nvGraphicFramePr>
        <p:xfrm>
          <a:off x="742950" y="4114800"/>
          <a:ext cx="7658100" cy="1447800"/>
        </p:xfrm>
        <a:graphic>
          <a:graphicData uri="http://schemas.openxmlformats.org/presentationml/2006/ole">
            <mc:AlternateContent xmlns:mc="http://schemas.openxmlformats.org/markup-compatibility/2006">
              <mc:Choice xmlns:v="urn:schemas-microsoft-com:vml" Requires="v">
                <p:oleObj spid="_x0000_s44039" name="CS ChemDraw Drawing" r:id="rId5" imgW="4279320" imgH="720720" progId="ChemDraw.Document.6.0">
                  <p:embed/>
                </p:oleObj>
              </mc:Choice>
              <mc:Fallback>
                <p:oleObj name="CS ChemDraw Drawing" r:id="rId5" imgW="4279320" imgH="720720" progId="ChemDraw.Document.6.0">
                  <p:embed/>
                  <p:pic>
                    <p:nvPicPr>
                      <p:cNvPr id="7" name="Object 6"/>
                      <p:cNvPicPr/>
                      <p:nvPr/>
                    </p:nvPicPr>
                    <p:blipFill>
                      <a:blip r:embed="rId6"/>
                      <a:stretch>
                        <a:fillRect/>
                      </a:stretch>
                    </p:blipFill>
                    <p:spPr>
                      <a:xfrm>
                        <a:off x="742950" y="4114800"/>
                        <a:ext cx="7658100" cy="1447800"/>
                      </a:xfrm>
                      <a:prstGeom prst="rect">
                        <a:avLst/>
                      </a:prstGeom>
                    </p:spPr>
                  </p:pic>
                </p:oleObj>
              </mc:Fallback>
            </mc:AlternateContent>
          </a:graphicData>
        </a:graphic>
      </p:graphicFrame>
      <p:sp>
        <p:nvSpPr>
          <p:cNvPr id="8" name="TextBox 7"/>
          <p:cNvSpPr txBox="1"/>
          <p:nvPr/>
        </p:nvSpPr>
        <p:spPr>
          <a:xfrm>
            <a:off x="2971800" y="3119735"/>
            <a:ext cx="3505200" cy="461665"/>
          </a:xfrm>
          <a:prstGeom prst="rect">
            <a:avLst/>
          </a:prstGeom>
          <a:noFill/>
        </p:spPr>
        <p:txBody>
          <a:bodyPr wrap="square" rtlCol="0">
            <a:spAutoFit/>
          </a:bodyPr>
          <a:lstStyle/>
          <a:p>
            <a:pPr algn="ctr"/>
            <a:r>
              <a:rPr lang="en-US" sz="2400" b="1" dirty="0"/>
              <a:t>Nascent Hydrogen atom</a:t>
            </a:r>
          </a:p>
        </p:txBody>
      </p:sp>
    </p:spTree>
    <p:extLst>
      <p:ext uri="{BB962C8B-B14F-4D97-AF65-F5344CB8AC3E}">
        <p14:creationId xmlns:p14="http://schemas.microsoft.com/office/powerpoint/2010/main" val="81853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762000" y="6167735"/>
            <a:ext cx="7897611" cy="461665"/>
          </a:xfrm>
          <a:prstGeom prst="rect">
            <a:avLst/>
          </a:prstGeom>
        </p:spPr>
        <p:txBody>
          <a:bodyPr wrap="none">
            <a:spAutoFit/>
          </a:bodyPr>
          <a:lstStyle/>
          <a:p>
            <a:r>
              <a:rPr lang="en-US" sz="2400" b="1" dirty="0">
                <a:latin typeface="Times New Roman" pitchFamily="18" charset="0"/>
                <a:cs typeface="Times New Roman" pitchFamily="18" charset="0"/>
              </a:rPr>
              <a:t>The two allowed spin states for a proton of Hydrogen atom</a:t>
            </a:r>
          </a:p>
        </p:txBody>
      </p:sp>
      <p:graphicFrame>
        <p:nvGraphicFramePr>
          <p:cNvPr id="6" name="Object 5"/>
          <p:cNvGraphicFramePr>
            <a:graphicFrameLocks noChangeAspect="1"/>
          </p:cNvGraphicFramePr>
          <p:nvPr/>
        </p:nvGraphicFramePr>
        <p:xfrm>
          <a:off x="3660775" y="155575"/>
          <a:ext cx="1444625" cy="1444625"/>
        </p:xfrm>
        <a:graphic>
          <a:graphicData uri="http://schemas.openxmlformats.org/presentationml/2006/ole">
            <mc:AlternateContent xmlns:mc="http://schemas.openxmlformats.org/markup-compatibility/2006">
              <mc:Choice xmlns:v="urn:schemas-microsoft-com:vml" Requires="v">
                <p:oleObj spid="_x0000_s45066" name="CS ChemDraw Drawing" r:id="rId3" imgW="1444680" imgH="1444680" progId="ChemDraw.Document.6.0">
                  <p:embed/>
                </p:oleObj>
              </mc:Choice>
              <mc:Fallback>
                <p:oleObj name="CS ChemDraw Drawing" r:id="rId3" imgW="1444680" imgH="1444680" progId="ChemDraw.Document.6.0">
                  <p:embed/>
                  <p:pic>
                    <p:nvPicPr>
                      <p:cNvPr id="6" name="Object 5"/>
                      <p:cNvPicPr/>
                      <p:nvPr/>
                    </p:nvPicPr>
                    <p:blipFill>
                      <a:blip r:embed="rId4"/>
                      <a:stretch>
                        <a:fillRect/>
                      </a:stretch>
                    </p:blipFill>
                    <p:spPr>
                      <a:xfrm>
                        <a:off x="3660775" y="155575"/>
                        <a:ext cx="1444625" cy="1444625"/>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1752600" y="2491092"/>
          <a:ext cx="2165351" cy="3124200"/>
        </p:xfrm>
        <a:graphic>
          <a:graphicData uri="http://schemas.openxmlformats.org/presentationml/2006/ole">
            <mc:AlternateContent xmlns:mc="http://schemas.openxmlformats.org/markup-compatibility/2006">
              <mc:Choice xmlns:v="urn:schemas-microsoft-com:vml" Requires="v">
                <p:oleObj spid="_x0000_s45067" name="CS ChemDraw Drawing" r:id="rId5" imgW="1623240" imgH="2342520" progId="ChemDraw.Document.6.0">
                  <p:embed/>
                </p:oleObj>
              </mc:Choice>
              <mc:Fallback>
                <p:oleObj name="CS ChemDraw Drawing" r:id="rId5" imgW="1623240" imgH="2342520" progId="ChemDraw.Document.6.0">
                  <p:embed/>
                  <p:pic>
                    <p:nvPicPr>
                      <p:cNvPr id="5" name="Object 4"/>
                      <p:cNvPicPr/>
                      <p:nvPr/>
                    </p:nvPicPr>
                    <p:blipFill>
                      <a:blip r:embed="rId6"/>
                      <a:stretch>
                        <a:fillRect/>
                      </a:stretch>
                    </p:blipFill>
                    <p:spPr>
                      <a:xfrm>
                        <a:off x="1752600" y="2491092"/>
                        <a:ext cx="2165351" cy="3124200"/>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4710805" y="2491092"/>
          <a:ext cx="2667000" cy="3018789"/>
        </p:xfrm>
        <a:graphic>
          <a:graphicData uri="http://schemas.openxmlformats.org/presentationml/2006/ole">
            <mc:AlternateContent xmlns:mc="http://schemas.openxmlformats.org/markup-compatibility/2006">
              <mc:Choice xmlns:v="urn:schemas-microsoft-com:vml" Requires="v">
                <p:oleObj spid="_x0000_s45068" name="CS ChemDraw Drawing" r:id="rId7" imgW="1926000" imgH="2179800" progId="ChemDraw.Document.6.0">
                  <p:embed/>
                </p:oleObj>
              </mc:Choice>
              <mc:Fallback>
                <p:oleObj name="CS ChemDraw Drawing" r:id="rId7" imgW="1926000" imgH="2179800" progId="ChemDraw.Document.6.0">
                  <p:embed/>
                  <p:pic>
                    <p:nvPicPr>
                      <p:cNvPr id="7" name="Object 6"/>
                      <p:cNvPicPr/>
                      <p:nvPr/>
                    </p:nvPicPr>
                    <p:blipFill>
                      <a:blip r:embed="rId8"/>
                      <a:stretch>
                        <a:fillRect/>
                      </a:stretch>
                    </p:blipFill>
                    <p:spPr>
                      <a:xfrm>
                        <a:off x="4710805" y="2491092"/>
                        <a:ext cx="2667000" cy="3018789"/>
                      </a:xfrm>
                      <a:prstGeom prst="rect">
                        <a:avLst/>
                      </a:prstGeom>
                    </p:spPr>
                  </p:pic>
                </p:oleObj>
              </mc:Fallback>
            </mc:AlternateContent>
          </a:graphicData>
        </a:graphic>
      </p:graphicFrame>
      <p:cxnSp>
        <p:nvCxnSpPr>
          <p:cNvPr id="10" name="Straight Arrow Connector 9"/>
          <p:cNvCxnSpPr/>
          <p:nvPr/>
        </p:nvCxnSpPr>
        <p:spPr>
          <a:xfrm flipH="1">
            <a:off x="3063766" y="2033892"/>
            <a:ext cx="3810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410200" y="1955064"/>
            <a:ext cx="304800" cy="30742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Object 12"/>
          <p:cNvGraphicFramePr>
            <a:graphicFrameLocks noChangeAspect="1"/>
          </p:cNvGraphicFramePr>
          <p:nvPr/>
        </p:nvGraphicFramePr>
        <p:xfrm>
          <a:off x="7983064" y="2460588"/>
          <a:ext cx="652899" cy="2697504"/>
        </p:xfrm>
        <a:graphic>
          <a:graphicData uri="http://schemas.openxmlformats.org/presentationml/2006/ole">
            <mc:AlternateContent xmlns:mc="http://schemas.openxmlformats.org/markup-compatibility/2006">
              <mc:Choice xmlns:v="urn:schemas-microsoft-com:vml" Requires="v">
                <p:oleObj spid="_x0000_s45069" name="CS ChemDraw Drawing" r:id="rId9" imgW="482040" imgH="1993320" progId="ChemDraw.Document.6.0">
                  <p:embed/>
                </p:oleObj>
              </mc:Choice>
              <mc:Fallback>
                <p:oleObj name="CS ChemDraw Drawing" r:id="rId9" imgW="482040" imgH="1993320" progId="ChemDraw.Document.6.0">
                  <p:embed/>
                  <p:pic>
                    <p:nvPicPr>
                      <p:cNvPr id="13" name="Object 12"/>
                      <p:cNvPicPr/>
                      <p:nvPr/>
                    </p:nvPicPr>
                    <p:blipFill>
                      <a:blip r:embed="rId10"/>
                      <a:stretch>
                        <a:fillRect/>
                      </a:stretch>
                    </p:blipFill>
                    <p:spPr>
                      <a:xfrm>
                        <a:off x="7983064" y="2460588"/>
                        <a:ext cx="652899" cy="2697504"/>
                      </a:xfrm>
                      <a:prstGeom prst="rect">
                        <a:avLst/>
                      </a:prstGeom>
                    </p:spPr>
                  </p:pic>
                </p:oleObj>
              </mc:Fallback>
            </mc:AlternateContent>
          </a:graphicData>
        </a:graphic>
      </p:graphicFrame>
      <p:sp>
        <p:nvSpPr>
          <p:cNvPr id="14" name="TextBox 13"/>
          <p:cNvSpPr txBox="1"/>
          <p:nvPr/>
        </p:nvSpPr>
        <p:spPr>
          <a:xfrm>
            <a:off x="1752600" y="1589967"/>
            <a:ext cx="5486400" cy="430887"/>
          </a:xfrm>
          <a:prstGeom prst="rect">
            <a:avLst/>
          </a:prstGeom>
          <a:noFill/>
        </p:spPr>
        <p:txBody>
          <a:bodyPr wrap="square" rtlCol="0">
            <a:spAutoFit/>
          </a:bodyPr>
          <a:lstStyle/>
          <a:p>
            <a:pPr algn="ctr"/>
            <a:r>
              <a:rPr lang="en-US" sz="2200" b="1" dirty="0"/>
              <a:t>Proton of natural  hydrogen atom</a:t>
            </a:r>
          </a:p>
        </p:txBody>
      </p:sp>
    </p:spTree>
    <p:extLst>
      <p:ext uri="{BB962C8B-B14F-4D97-AF65-F5344CB8AC3E}">
        <p14:creationId xmlns:p14="http://schemas.microsoft.com/office/powerpoint/2010/main" val="214404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1790700" y="653153"/>
          <a:ext cx="5143500" cy="3319023"/>
        </p:xfrm>
        <a:graphic>
          <a:graphicData uri="http://schemas.openxmlformats.org/presentationml/2006/ole">
            <mc:AlternateContent xmlns:mc="http://schemas.openxmlformats.org/markup-compatibility/2006">
              <mc:Choice xmlns:v="urn:schemas-microsoft-com:vml" Requires="v">
                <p:oleObj spid="_x0000_s46088" name="CS ChemDraw Drawing" r:id="rId3" imgW="2818800" imgH="4390920" progId="ChemDraw.Document.6.0">
                  <p:embed/>
                </p:oleObj>
              </mc:Choice>
              <mc:Fallback>
                <p:oleObj name="CS ChemDraw Drawing" r:id="rId3" imgW="2818800" imgH="4390920" progId="ChemDraw.Document.6.0">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653153"/>
                        <a:ext cx="5143500" cy="3319023"/>
                      </a:xfrm>
                      <a:prstGeom prst="rect">
                        <a:avLst/>
                      </a:prstGeom>
                      <a:noFill/>
                    </p:spPr>
                  </p:pic>
                </p:oleObj>
              </mc:Fallback>
            </mc:AlternateContent>
          </a:graphicData>
        </a:graphic>
      </p:graphicFrame>
      <p:sp>
        <p:nvSpPr>
          <p:cNvPr id="5" name="Rectangle 4"/>
          <p:cNvSpPr/>
          <p:nvPr/>
        </p:nvSpPr>
        <p:spPr>
          <a:xfrm>
            <a:off x="914400" y="164068"/>
            <a:ext cx="6858000" cy="461665"/>
          </a:xfrm>
          <a:prstGeom prst="rect">
            <a:avLst/>
          </a:prstGeom>
        </p:spPr>
        <p:txBody>
          <a:bodyPr wrap="square">
            <a:spAutoFit/>
          </a:bodyPr>
          <a:lstStyle/>
          <a:p>
            <a:pPr algn="ctr"/>
            <a:r>
              <a:rPr lang="en-US" sz="2400" b="1" dirty="0"/>
              <a:t>Aligned and opposed arrangements of bar magnets</a:t>
            </a:r>
          </a:p>
        </p:txBody>
      </p:sp>
      <p:graphicFrame>
        <p:nvGraphicFramePr>
          <p:cNvPr id="2" name="Object 1"/>
          <p:cNvGraphicFramePr>
            <a:graphicFrameLocks noChangeAspect="1"/>
          </p:cNvGraphicFramePr>
          <p:nvPr/>
        </p:nvGraphicFramePr>
        <p:xfrm>
          <a:off x="2106418" y="4419600"/>
          <a:ext cx="1425963" cy="2057400"/>
        </p:xfrm>
        <a:graphic>
          <a:graphicData uri="http://schemas.openxmlformats.org/presentationml/2006/ole">
            <mc:AlternateContent xmlns:mc="http://schemas.openxmlformats.org/markup-compatibility/2006">
              <mc:Choice xmlns:v="urn:schemas-microsoft-com:vml" Requires="v">
                <p:oleObj spid="_x0000_s46089" name="CS ChemDraw Drawing" r:id="rId5" imgW="1623240" imgH="2342520" progId="ChemDraw.Document.6.0">
                  <p:embed/>
                </p:oleObj>
              </mc:Choice>
              <mc:Fallback>
                <p:oleObj name="CS ChemDraw Drawing" r:id="rId5" imgW="1623240" imgH="2342520" progId="ChemDraw.Document.6.0">
                  <p:embed/>
                  <p:pic>
                    <p:nvPicPr>
                      <p:cNvPr id="2" name="Object 1"/>
                      <p:cNvPicPr/>
                      <p:nvPr/>
                    </p:nvPicPr>
                    <p:blipFill>
                      <a:blip r:embed="rId6"/>
                      <a:stretch>
                        <a:fillRect/>
                      </a:stretch>
                    </p:blipFill>
                    <p:spPr>
                      <a:xfrm>
                        <a:off x="2106418" y="4419600"/>
                        <a:ext cx="1425963" cy="2057400"/>
                      </a:xfrm>
                      <a:prstGeom prst="rect">
                        <a:avLst/>
                      </a:prstGeom>
                    </p:spPr>
                  </p:pic>
                </p:oleObj>
              </mc:Fallback>
            </mc:AlternateContent>
          </a:graphicData>
        </a:graphic>
      </p:graphicFrame>
      <p:sp>
        <p:nvSpPr>
          <p:cNvPr id="3" name="Down Arrow 2"/>
          <p:cNvSpPr/>
          <p:nvPr/>
        </p:nvSpPr>
        <p:spPr>
          <a:xfrm>
            <a:off x="2590800" y="4038600"/>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nvGraphicFramePr>
        <p:xfrm>
          <a:off x="5257800" y="4495800"/>
          <a:ext cx="1615684" cy="1828800"/>
        </p:xfrm>
        <a:graphic>
          <a:graphicData uri="http://schemas.openxmlformats.org/presentationml/2006/ole">
            <mc:AlternateContent xmlns:mc="http://schemas.openxmlformats.org/markup-compatibility/2006">
              <mc:Choice xmlns:v="urn:schemas-microsoft-com:vml" Requires="v">
                <p:oleObj spid="_x0000_s46090" name="CS ChemDraw Drawing" r:id="rId7" imgW="1926000" imgH="2179800" progId="ChemDraw.Document.6.0">
                  <p:embed/>
                </p:oleObj>
              </mc:Choice>
              <mc:Fallback>
                <p:oleObj name="CS ChemDraw Drawing" r:id="rId7" imgW="1926000" imgH="2179800" progId="ChemDraw.Document.6.0">
                  <p:embed/>
                  <p:pic>
                    <p:nvPicPr>
                      <p:cNvPr id="9" name="Object 8"/>
                      <p:cNvPicPr/>
                      <p:nvPr/>
                    </p:nvPicPr>
                    <p:blipFill>
                      <a:blip r:embed="rId8"/>
                      <a:stretch>
                        <a:fillRect/>
                      </a:stretch>
                    </p:blipFill>
                    <p:spPr>
                      <a:xfrm>
                        <a:off x="5257800" y="4495800"/>
                        <a:ext cx="1615684" cy="1828800"/>
                      </a:xfrm>
                      <a:prstGeom prst="rect">
                        <a:avLst/>
                      </a:prstGeom>
                    </p:spPr>
                  </p:pic>
                </p:oleObj>
              </mc:Fallback>
            </mc:AlternateContent>
          </a:graphicData>
        </a:graphic>
      </p:graphicFrame>
      <p:sp>
        <p:nvSpPr>
          <p:cNvPr id="10" name="Down Arrow 9"/>
          <p:cNvSpPr/>
          <p:nvPr/>
        </p:nvSpPr>
        <p:spPr>
          <a:xfrm>
            <a:off x="5905500" y="4038600"/>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66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1451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152400" y="-1451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nvGraphicFramePr>
        <p:xfrm>
          <a:off x="381000" y="616803"/>
          <a:ext cx="6705600" cy="4316708"/>
        </p:xfrm>
        <a:graphic>
          <a:graphicData uri="http://schemas.openxmlformats.org/presentationml/2006/ole">
            <mc:AlternateContent xmlns:mc="http://schemas.openxmlformats.org/markup-compatibility/2006">
              <mc:Choice xmlns:v="urn:schemas-microsoft-com:vml" Requires="v">
                <p:oleObj spid="_x0000_s47112" name="CS ChemDraw Drawing" r:id="rId3" imgW="5675040" imgH="2206080" progId="ChemDraw.Document.6.0">
                  <p:embed/>
                </p:oleObj>
              </mc:Choice>
              <mc:Fallback>
                <p:oleObj name="CS ChemDraw Drawing" r:id="rId3" imgW="5675040" imgH="2206080" progId="ChemDraw.Document.6.0">
                  <p:embed/>
                  <p:pic>
                    <p:nvPicPr>
                      <p:cNvPr id="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16803"/>
                        <a:ext cx="6705600" cy="4316708"/>
                      </a:xfrm>
                      <a:prstGeom prst="rect">
                        <a:avLst/>
                      </a:prstGeom>
                      <a:noFill/>
                    </p:spPr>
                  </p:pic>
                </p:oleObj>
              </mc:Fallback>
            </mc:AlternateContent>
          </a:graphicData>
        </a:graphic>
      </p:graphicFrame>
      <p:sp>
        <p:nvSpPr>
          <p:cNvPr id="9" name="Rectangle 8"/>
          <p:cNvSpPr/>
          <p:nvPr/>
        </p:nvSpPr>
        <p:spPr>
          <a:xfrm>
            <a:off x="914400" y="5341203"/>
            <a:ext cx="7924800" cy="830997"/>
          </a:xfrm>
          <a:prstGeom prst="rect">
            <a:avLst/>
          </a:prstGeom>
        </p:spPr>
        <p:txBody>
          <a:bodyPr wrap="square">
            <a:spAutoFit/>
          </a:bodyPr>
          <a:lstStyle/>
          <a:p>
            <a:pPr algn="ctr"/>
            <a:r>
              <a:rPr lang="en-US" sz="2400" b="1" dirty="0">
                <a:latin typeface="Times New Roman" pitchFamily="18" charset="0"/>
                <a:cs typeface="Times New Roman" pitchFamily="18" charset="0"/>
              </a:rPr>
              <a:t>The spin states of a proton in the absence and in the presence of an applied magnetic field.</a:t>
            </a:r>
          </a:p>
        </p:txBody>
      </p:sp>
      <p:graphicFrame>
        <p:nvGraphicFramePr>
          <p:cNvPr id="2" name="Object 1"/>
          <p:cNvGraphicFramePr>
            <a:graphicFrameLocks noChangeAspect="1"/>
          </p:cNvGraphicFramePr>
          <p:nvPr/>
        </p:nvGraphicFramePr>
        <p:xfrm>
          <a:off x="7906404" y="2986893"/>
          <a:ext cx="722313" cy="1870075"/>
        </p:xfrm>
        <a:graphic>
          <a:graphicData uri="http://schemas.openxmlformats.org/presentationml/2006/ole">
            <mc:AlternateContent xmlns:mc="http://schemas.openxmlformats.org/markup-compatibility/2006">
              <mc:Choice xmlns:v="urn:schemas-microsoft-com:vml" Requires="v">
                <p:oleObj spid="_x0000_s47113" name="CS ChemDraw Drawing" r:id="rId5" imgW="722520" imgH="1869480" progId="ChemDraw.Document.6.0">
                  <p:embed/>
                </p:oleObj>
              </mc:Choice>
              <mc:Fallback>
                <p:oleObj name="CS ChemDraw Drawing" r:id="rId5" imgW="722520" imgH="1869480" progId="ChemDraw.Document.6.0">
                  <p:embed/>
                  <p:pic>
                    <p:nvPicPr>
                      <p:cNvPr id="2" name="Object 1"/>
                      <p:cNvPicPr/>
                      <p:nvPr/>
                    </p:nvPicPr>
                    <p:blipFill>
                      <a:blip r:embed="rId6"/>
                      <a:stretch>
                        <a:fillRect/>
                      </a:stretch>
                    </p:blipFill>
                    <p:spPr>
                      <a:xfrm>
                        <a:off x="7906404" y="2986893"/>
                        <a:ext cx="722313" cy="1870075"/>
                      </a:xfrm>
                      <a:prstGeom prst="rect">
                        <a:avLst/>
                      </a:prstGeom>
                    </p:spPr>
                  </p:pic>
                </p:oleObj>
              </mc:Fallback>
            </mc:AlternateContent>
          </a:graphicData>
        </a:graphic>
      </p:graphicFrame>
      <p:sp>
        <p:nvSpPr>
          <p:cNvPr id="11" name="Right Arrow 10"/>
          <p:cNvSpPr/>
          <p:nvPr/>
        </p:nvSpPr>
        <p:spPr>
          <a:xfrm>
            <a:off x="7236370" y="3861871"/>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ct 11"/>
          <p:cNvGraphicFramePr>
            <a:graphicFrameLocks noChangeAspect="1"/>
          </p:cNvGraphicFramePr>
          <p:nvPr/>
        </p:nvGraphicFramePr>
        <p:xfrm>
          <a:off x="7848600" y="616803"/>
          <a:ext cx="722313" cy="1790700"/>
        </p:xfrm>
        <a:graphic>
          <a:graphicData uri="http://schemas.openxmlformats.org/presentationml/2006/ole">
            <mc:AlternateContent xmlns:mc="http://schemas.openxmlformats.org/markup-compatibility/2006">
              <mc:Choice xmlns:v="urn:schemas-microsoft-com:vml" Requires="v">
                <p:oleObj spid="_x0000_s47114" name="CS ChemDraw Drawing" r:id="rId7" imgW="722520" imgH="1790640" progId="ChemDraw.Document.6.0">
                  <p:embed/>
                </p:oleObj>
              </mc:Choice>
              <mc:Fallback>
                <p:oleObj name="CS ChemDraw Drawing" r:id="rId7" imgW="722520" imgH="1790640" progId="ChemDraw.Document.6.0">
                  <p:embed/>
                  <p:pic>
                    <p:nvPicPr>
                      <p:cNvPr id="12" name="Object 11"/>
                      <p:cNvPicPr/>
                      <p:nvPr/>
                    </p:nvPicPr>
                    <p:blipFill>
                      <a:blip r:embed="rId8"/>
                      <a:stretch>
                        <a:fillRect/>
                      </a:stretch>
                    </p:blipFill>
                    <p:spPr>
                      <a:xfrm>
                        <a:off x="7848600" y="616803"/>
                        <a:ext cx="722313" cy="1790700"/>
                      </a:xfrm>
                      <a:prstGeom prst="rect">
                        <a:avLst/>
                      </a:prstGeom>
                    </p:spPr>
                  </p:pic>
                </p:oleObj>
              </mc:Fallback>
            </mc:AlternateContent>
          </a:graphicData>
        </a:graphic>
      </p:graphicFrame>
      <p:sp>
        <p:nvSpPr>
          <p:cNvPr id="13" name="Right Arrow 12"/>
          <p:cNvSpPr/>
          <p:nvPr/>
        </p:nvSpPr>
        <p:spPr>
          <a:xfrm>
            <a:off x="7236370" y="1455003"/>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3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609600" y="1037898"/>
          <a:ext cx="8077200" cy="2819399"/>
        </p:xfrm>
        <a:graphic>
          <a:graphicData uri="http://schemas.openxmlformats.org/presentationml/2006/ole">
            <mc:AlternateContent xmlns:mc="http://schemas.openxmlformats.org/markup-compatibility/2006">
              <mc:Choice xmlns:v="urn:schemas-microsoft-com:vml" Requires="v">
                <p:oleObj spid="_x0000_s48132" name="CS ChemDraw Drawing" r:id="rId3" imgW="4960080" imgH="2261880" progId="ChemDraw.Document.6.0">
                  <p:embed/>
                </p:oleObj>
              </mc:Choice>
              <mc:Fallback>
                <p:oleObj name="CS ChemDraw Drawing" r:id="rId3" imgW="4960080" imgH="2261880" progId="ChemDraw.Document.6.0">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037898"/>
                        <a:ext cx="8077200" cy="2819399"/>
                      </a:xfrm>
                      <a:prstGeom prst="rect">
                        <a:avLst/>
                      </a:prstGeom>
                      <a:noFill/>
                      <a:ln>
                        <a:noFill/>
                      </a:ln>
                    </p:spPr>
                  </p:pic>
                </p:oleObj>
              </mc:Fallback>
            </mc:AlternateContent>
          </a:graphicData>
        </a:graphic>
      </p:graphicFrame>
      <p:sp>
        <p:nvSpPr>
          <p:cNvPr id="5" name="Rectangle 4"/>
          <p:cNvSpPr/>
          <p:nvPr/>
        </p:nvSpPr>
        <p:spPr>
          <a:xfrm>
            <a:off x="1588507" y="5012291"/>
            <a:ext cx="1228221" cy="523220"/>
          </a:xfrm>
          <a:prstGeom prst="rect">
            <a:avLst/>
          </a:prstGeom>
        </p:spPr>
        <p:txBody>
          <a:bodyPr wrap="none">
            <a:spAutoFit/>
          </a:bodyPr>
          <a:lstStyle/>
          <a:p>
            <a:r>
              <a:rPr lang="en-US" sz="2800" b="1" dirty="0"/>
              <a:t>E = h v </a:t>
            </a:r>
          </a:p>
        </p:txBody>
      </p:sp>
      <p:sp>
        <p:nvSpPr>
          <p:cNvPr id="6" name="Rectangle 5"/>
          <p:cNvSpPr/>
          <p:nvPr/>
        </p:nvSpPr>
        <p:spPr>
          <a:xfrm>
            <a:off x="1295400" y="5787029"/>
            <a:ext cx="4221027" cy="523220"/>
          </a:xfrm>
          <a:prstGeom prst="rect">
            <a:avLst/>
          </a:prstGeom>
        </p:spPr>
        <p:txBody>
          <a:bodyPr wrap="none">
            <a:spAutoFit/>
          </a:bodyPr>
          <a:lstStyle/>
          <a:p>
            <a:r>
              <a:rPr lang="en-US" sz="2800" b="1" dirty="0"/>
              <a:t>ΔE = f (B</a:t>
            </a:r>
            <a:r>
              <a:rPr lang="en-US" sz="2800" b="1" baseline="-25000" dirty="0"/>
              <a:t>o</a:t>
            </a:r>
            <a:r>
              <a:rPr lang="en-US" sz="2800" b="1" dirty="0"/>
              <a:t>)  ------------------(1)</a:t>
            </a:r>
          </a:p>
        </p:txBody>
      </p:sp>
      <p:sp>
        <p:nvSpPr>
          <p:cNvPr id="7" name="TextBox 6"/>
          <p:cNvSpPr txBox="1"/>
          <p:nvPr/>
        </p:nvSpPr>
        <p:spPr>
          <a:xfrm>
            <a:off x="381000" y="3893403"/>
            <a:ext cx="8610600" cy="769441"/>
          </a:xfrm>
          <a:prstGeom prst="rect">
            <a:avLst/>
          </a:prstGeom>
          <a:noFill/>
        </p:spPr>
        <p:txBody>
          <a:bodyPr wrap="square" rtlCol="0">
            <a:spAutoFit/>
          </a:bodyPr>
          <a:lstStyle/>
          <a:p>
            <a:pPr algn="ctr"/>
            <a:r>
              <a:rPr lang="en-US" sz="2200" b="1" dirty="0"/>
              <a:t>The spin states energy separation as a function of </a:t>
            </a:r>
          </a:p>
          <a:p>
            <a:pPr algn="ctr"/>
            <a:r>
              <a:rPr lang="en-US" sz="2200" b="1" dirty="0"/>
              <a:t>the strength of the applied magnetic field B</a:t>
            </a:r>
            <a:r>
              <a:rPr lang="en-US" sz="2200" b="1" baseline="-25000" dirty="0"/>
              <a:t>o</a:t>
            </a:r>
          </a:p>
        </p:txBody>
      </p:sp>
      <p:sp>
        <p:nvSpPr>
          <p:cNvPr id="8" name="Rectangle 7"/>
          <p:cNvSpPr/>
          <p:nvPr/>
        </p:nvSpPr>
        <p:spPr>
          <a:xfrm>
            <a:off x="6096000" y="5520108"/>
            <a:ext cx="2698968" cy="923330"/>
          </a:xfrm>
          <a:prstGeom prst="rect">
            <a:avLst/>
          </a:prstGeom>
        </p:spPr>
        <p:txBody>
          <a:bodyPr wrap="square">
            <a:spAutoFit/>
          </a:bodyPr>
          <a:lstStyle/>
          <a:p>
            <a:pPr algn="ctr"/>
            <a:r>
              <a:rPr lang="en-US" b="1" dirty="0"/>
              <a:t>according to function theory of calculus</a:t>
            </a:r>
          </a:p>
          <a:p>
            <a:pPr algn="ctr"/>
            <a:r>
              <a:rPr lang="en-US" b="1" dirty="0"/>
              <a:t>y = f (x)</a:t>
            </a:r>
          </a:p>
        </p:txBody>
      </p:sp>
      <p:sp>
        <p:nvSpPr>
          <p:cNvPr id="9" name="TextBox 8"/>
          <p:cNvSpPr txBox="1"/>
          <p:nvPr/>
        </p:nvSpPr>
        <p:spPr>
          <a:xfrm>
            <a:off x="228600" y="152400"/>
            <a:ext cx="8763000" cy="830997"/>
          </a:xfrm>
          <a:prstGeom prst="rect">
            <a:avLst/>
          </a:prstGeom>
          <a:noFill/>
        </p:spPr>
        <p:txBody>
          <a:bodyPr wrap="square" rtlCol="0">
            <a:spAutoFit/>
          </a:bodyPr>
          <a:lstStyle/>
          <a:p>
            <a:pPr marL="342900" indent="-342900" algn="just">
              <a:buFont typeface="Wingdings" pitchFamily="2" charset="2"/>
              <a:buChar char="q"/>
            </a:pPr>
            <a:r>
              <a:rPr lang="en-US" sz="2400" b="1" dirty="0"/>
              <a:t>Energy difference (ΔE) depends on the strength of applied magnetic field</a:t>
            </a:r>
          </a:p>
        </p:txBody>
      </p:sp>
    </p:spTree>
    <p:extLst>
      <p:ext uri="{BB962C8B-B14F-4D97-AF65-F5344CB8AC3E}">
        <p14:creationId xmlns:p14="http://schemas.microsoft.com/office/powerpoint/2010/main" val="2203867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304800" y="1669620"/>
            <a:ext cx="8610600" cy="2308324"/>
          </a:xfrm>
          <a:prstGeom prst="rect">
            <a:avLst/>
          </a:prstGeom>
        </p:spPr>
        <p:txBody>
          <a:bodyPr wrap="square">
            <a:spAutoFit/>
          </a:bodyPr>
          <a:lstStyle/>
          <a:p>
            <a:pPr algn="just"/>
            <a:r>
              <a:rPr lang="en-US" sz="2400" b="1" dirty="0">
                <a:latin typeface="Times New Roman" pitchFamily="18" charset="0"/>
                <a:cs typeface="Times New Roman" pitchFamily="18" charset="0"/>
              </a:rPr>
              <a:t>Gyromagnetic ratio:</a:t>
            </a:r>
          </a:p>
          <a:p>
            <a:pPr algn="just"/>
            <a:r>
              <a:rPr lang="en-US" sz="2400" dirty="0">
                <a:latin typeface="Times New Roman" pitchFamily="18" charset="0"/>
                <a:cs typeface="Times New Roman" pitchFamily="18" charset="0"/>
              </a:rPr>
              <a:t>For a nucleus of particular element, the gyromagnetic ratio, often denoted by the symbol γ (gamma) is the ratio of the magnetic momentum in a particle to its angular momentum.</a:t>
            </a:r>
          </a:p>
          <a:p>
            <a:pPr algn="just"/>
            <a:r>
              <a:rPr lang="en-US" sz="2400" dirty="0">
                <a:latin typeface="Times New Roman" pitchFamily="18" charset="0"/>
                <a:cs typeface="Times New Roman" pitchFamily="18" charset="0"/>
              </a:rPr>
              <a:t>When</a:t>
            </a:r>
          </a:p>
          <a:p>
            <a:pPr algn="just"/>
            <a:endParaRPr lang="en-US" sz="2400" dirty="0">
              <a:latin typeface="Times New Roman" pitchFamily="18" charset="0"/>
              <a:cs typeface="Times New Roman" pitchFamily="18" charset="0"/>
            </a:endParaRPr>
          </a:p>
        </p:txBody>
      </p:sp>
      <p:sp>
        <p:nvSpPr>
          <p:cNvPr id="13" name="TextBox 12"/>
          <p:cNvSpPr txBox="1"/>
          <p:nvPr/>
        </p:nvSpPr>
        <p:spPr>
          <a:xfrm>
            <a:off x="522968" y="293913"/>
            <a:ext cx="8190108" cy="830997"/>
          </a:xfrm>
          <a:prstGeom prst="rect">
            <a:avLst/>
          </a:prstGeom>
          <a:noFill/>
        </p:spPr>
        <p:txBody>
          <a:bodyPr wrap="square" rtlCol="0">
            <a:spAutoFit/>
          </a:bodyPr>
          <a:lstStyle/>
          <a:p>
            <a:pPr marL="342900" indent="-342900" algn="just">
              <a:buFont typeface="Wingdings" pitchFamily="2" charset="2"/>
              <a:buChar char="q"/>
            </a:pPr>
            <a:r>
              <a:rPr lang="en-US" sz="2400" b="1" dirty="0"/>
              <a:t>Energy difference (ΔE) also depends on the type of nucleus involved </a:t>
            </a:r>
          </a:p>
        </p:txBody>
      </p:sp>
      <p:sp>
        <p:nvSpPr>
          <p:cNvPr id="14" name="TextBox 13"/>
          <p:cNvSpPr txBox="1"/>
          <p:nvPr/>
        </p:nvSpPr>
        <p:spPr>
          <a:xfrm>
            <a:off x="1434025" y="1295400"/>
            <a:ext cx="6642203" cy="461665"/>
          </a:xfrm>
          <a:prstGeom prst="rect">
            <a:avLst/>
          </a:prstGeom>
          <a:noFill/>
        </p:spPr>
        <p:txBody>
          <a:bodyPr wrap="none" rtlCol="0">
            <a:spAutoFit/>
          </a:bodyPr>
          <a:lstStyle/>
          <a:p>
            <a:r>
              <a:rPr lang="en-US" sz="2400" b="1" u="sng" dirty="0"/>
              <a:t>Characterization of a nucleus of particular element</a:t>
            </a:r>
          </a:p>
        </p:txBody>
      </p:sp>
      <p:graphicFrame>
        <p:nvGraphicFramePr>
          <p:cNvPr id="17" name="Object 16"/>
          <p:cNvGraphicFramePr>
            <a:graphicFrameLocks noChangeAspect="1"/>
          </p:cNvGraphicFramePr>
          <p:nvPr/>
        </p:nvGraphicFramePr>
        <p:xfrm>
          <a:off x="1679028" y="3911297"/>
          <a:ext cx="3370781" cy="714187"/>
        </p:xfrm>
        <a:graphic>
          <a:graphicData uri="http://schemas.openxmlformats.org/presentationml/2006/ole">
            <mc:AlternateContent xmlns:mc="http://schemas.openxmlformats.org/markup-compatibility/2006">
              <mc:Choice xmlns:v="urn:schemas-microsoft-com:vml" Requires="v">
                <p:oleObj spid="_x0000_s49158" name="CS ChemDraw Drawing" r:id="rId3" imgW="2352600" imgH="498600" progId="ChemDraw.Document.6.0">
                  <p:embed/>
                </p:oleObj>
              </mc:Choice>
              <mc:Fallback>
                <p:oleObj name="CS ChemDraw Drawing" r:id="rId3" imgW="2352600" imgH="498600" progId="ChemDraw.Document.6.0">
                  <p:embed/>
                  <p:pic>
                    <p:nvPicPr>
                      <p:cNvPr id="17" name="Object 16"/>
                      <p:cNvPicPr/>
                      <p:nvPr/>
                    </p:nvPicPr>
                    <p:blipFill>
                      <a:blip r:embed="rId4"/>
                      <a:stretch>
                        <a:fillRect/>
                      </a:stretch>
                    </p:blipFill>
                    <p:spPr>
                      <a:xfrm>
                        <a:off x="1679028" y="3911297"/>
                        <a:ext cx="3370781" cy="714187"/>
                      </a:xfrm>
                      <a:prstGeom prst="rect">
                        <a:avLst/>
                      </a:prstGeom>
                    </p:spPr>
                  </p:pic>
                </p:oleObj>
              </mc:Fallback>
            </mc:AlternateContent>
          </a:graphicData>
        </a:graphic>
      </p:graphicFrame>
      <p:sp>
        <p:nvSpPr>
          <p:cNvPr id="21" name="Rectangle 20"/>
          <p:cNvSpPr/>
          <p:nvPr/>
        </p:nvSpPr>
        <p:spPr>
          <a:xfrm>
            <a:off x="1676400" y="3363172"/>
            <a:ext cx="7239000" cy="461665"/>
          </a:xfrm>
          <a:prstGeom prst="rect">
            <a:avLst/>
          </a:prstGeom>
        </p:spPr>
        <p:txBody>
          <a:bodyPr wrap="square">
            <a:spAutoFit/>
          </a:bodyPr>
          <a:lstStyle/>
          <a:p>
            <a:r>
              <a:rPr lang="en-US" sz="2400" dirty="0"/>
              <a:t>µ = Magnetic moment of the spinning bar magnet</a:t>
            </a:r>
          </a:p>
        </p:txBody>
      </p:sp>
      <p:graphicFrame>
        <p:nvGraphicFramePr>
          <p:cNvPr id="32" name="Object 31"/>
          <p:cNvGraphicFramePr>
            <a:graphicFrameLocks noChangeAspect="1"/>
          </p:cNvGraphicFramePr>
          <p:nvPr/>
        </p:nvGraphicFramePr>
        <p:xfrm>
          <a:off x="3512358" y="4732716"/>
          <a:ext cx="1676400" cy="977437"/>
        </p:xfrm>
        <a:graphic>
          <a:graphicData uri="http://schemas.openxmlformats.org/presentationml/2006/ole">
            <mc:AlternateContent xmlns:mc="http://schemas.openxmlformats.org/markup-compatibility/2006">
              <mc:Choice xmlns:v="urn:schemas-microsoft-com:vml" Requires="v">
                <p:oleObj spid="_x0000_s49159" name="CS ChemDraw Drawing" r:id="rId5" imgW="956160" imgH="558000" progId="ChemDraw.Document.6.0">
                  <p:embed/>
                </p:oleObj>
              </mc:Choice>
              <mc:Fallback>
                <p:oleObj name="CS ChemDraw Drawing" r:id="rId5" imgW="956160" imgH="558000" progId="ChemDraw.Document.6.0">
                  <p:embed/>
                  <p:pic>
                    <p:nvPicPr>
                      <p:cNvPr id="32" name="Object 31"/>
                      <p:cNvPicPr/>
                      <p:nvPr/>
                    </p:nvPicPr>
                    <p:blipFill>
                      <a:blip r:embed="rId6"/>
                      <a:stretch>
                        <a:fillRect/>
                      </a:stretch>
                    </p:blipFill>
                    <p:spPr>
                      <a:xfrm>
                        <a:off x="3512358" y="4732716"/>
                        <a:ext cx="1676400" cy="977437"/>
                      </a:xfrm>
                      <a:prstGeom prst="rect">
                        <a:avLst/>
                      </a:prstGeom>
                    </p:spPr>
                  </p:pic>
                </p:oleObj>
              </mc:Fallback>
            </mc:AlternateContent>
          </a:graphicData>
        </a:graphic>
      </p:graphicFrame>
      <p:sp>
        <p:nvSpPr>
          <p:cNvPr id="33" name="TextBox 32"/>
          <p:cNvSpPr txBox="1"/>
          <p:nvPr/>
        </p:nvSpPr>
        <p:spPr>
          <a:xfrm>
            <a:off x="304800" y="4959071"/>
            <a:ext cx="3233834" cy="461665"/>
          </a:xfrm>
          <a:prstGeom prst="rect">
            <a:avLst/>
          </a:prstGeom>
          <a:noFill/>
        </p:spPr>
        <p:txBody>
          <a:bodyPr wrap="none" rtlCol="0">
            <a:spAutoFit/>
          </a:bodyPr>
          <a:lstStyle/>
          <a:p>
            <a:r>
              <a:rPr lang="en-US" sz="2400" dirty="0"/>
              <a:t>Then gyromagnetic ratio</a:t>
            </a:r>
          </a:p>
        </p:txBody>
      </p:sp>
      <p:sp>
        <p:nvSpPr>
          <p:cNvPr id="34" name="TextBox 33"/>
          <p:cNvSpPr txBox="1"/>
          <p:nvPr/>
        </p:nvSpPr>
        <p:spPr>
          <a:xfrm>
            <a:off x="1670083" y="5771282"/>
            <a:ext cx="5803833" cy="769441"/>
          </a:xfrm>
          <a:prstGeom prst="rect">
            <a:avLst/>
          </a:prstGeom>
          <a:noFill/>
        </p:spPr>
        <p:txBody>
          <a:bodyPr wrap="none" rtlCol="0">
            <a:spAutoFit/>
          </a:bodyPr>
          <a:lstStyle/>
          <a:p>
            <a:r>
              <a:rPr lang="en-US" sz="2200" dirty="0"/>
              <a:t>Where   h = Planck’s constant and </a:t>
            </a:r>
          </a:p>
          <a:p>
            <a:r>
              <a:rPr lang="en-US" sz="2200" dirty="0"/>
              <a:t>I = Spin quantum number of the spinning magnet</a:t>
            </a:r>
          </a:p>
        </p:txBody>
      </p:sp>
    </p:spTree>
    <p:extLst>
      <p:ext uri="{BB962C8B-B14F-4D97-AF65-F5344CB8AC3E}">
        <p14:creationId xmlns:p14="http://schemas.microsoft.com/office/powerpoint/2010/main" val="1437526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81" y="254876"/>
            <a:ext cx="8510319" cy="6374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8661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31107" y="675620"/>
            <a:ext cx="4985660" cy="523220"/>
          </a:xfrm>
          <a:prstGeom prst="rect">
            <a:avLst/>
          </a:prstGeom>
        </p:spPr>
        <p:txBody>
          <a:bodyPr wrap="none">
            <a:spAutoFit/>
          </a:bodyPr>
          <a:lstStyle/>
          <a:p>
            <a:r>
              <a:rPr lang="en-US" sz="2800" b="1" dirty="0"/>
              <a:t>ΔE = f (γ) = </a:t>
            </a:r>
            <a:r>
              <a:rPr lang="en-US" sz="2800" b="1" dirty="0" err="1"/>
              <a:t>hν</a:t>
            </a:r>
            <a:r>
              <a:rPr lang="en-US" sz="2800" b="1" dirty="0"/>
              <a:t>  --------------------(2)</a:t>
            </a:r>
          </a:p>
        </p:txBody>
      </p:sp>
      <p:sp>
        <p:nvSpPr>
          <p:cNvPr id="18" name="TextBox 17"/>
          <p:cNvSpPr txBox="1"/>
          <p:nvPr/>
        </p:nvSpPr>
        <p:spPr>
          <a:xfrm>
            <a:off x="732393" y="5405735"/>
            <a:ext cx="2010807" cy="461665"/>
          </a:xfrm>
          <a:prstGeom prst="rect">
            <a:avLst/>
          </a:prstGeom>
          <a:noFill/>
        </p:spPr>
        <p:txBody>
          <a:bodyPr wrap="none" rtlCol="0">
            <a:spAutoFit/>
          </a:bodyPr>
          <a:lstStyle/>
          <a:p>
            <a:r>
              <a:rPr lang="en-US" sz="2400" b="1" dirty="0"/>
              <a:t>Final equation</a:t>
            </a:r>
          </a:p>
        </p:txBody>
      </p:sp>
      <p:sp>
        <p:nvSpPr>
          <p:cNvPr id="19" name="TextBox 18"/>
          <p:cNvSpPr txBox="1"/>
          <p:nvPr/>
        </p:nvSpPr>
        <p:spPr>
          <a:xfrm>
            <a:off x="1057299" y="6335524"/>
            <a:ext cx="3613134" cy="369332"/>
          </a:xfrm>
          <a:prstGeom prst="rect">
            <a:avLst/>
          </a:prstGeom>
          <a:noFill/>
        </p:spPr>
        <p:txBody>
          <a:bodyPr wrap="square" rtlCol="0">
            <a:spAutoFit/>
          </a:bodyPr>
          <a:lstStyle/>
          <a:p>
            <a:r>
              <a:rPr lang="en-US" b="1" dirty="0"/>
              <a:t>From final equation, we can write</a:t>
            </a:r>
          </a:p>
        </p:txBody>
      </p:sp>
      <p:sp>
        <p:nvSpPr>
          <p:cNvPr id="20" name="Rectangle 19"/>
          <p:cNvSpPr/>
          <p:nvPr/>
        </p:nvSpPr>
        <p:spPr>
          <a:xfrm>
            <a:off x="4751117" y="6120081"/>
            <a:ext cx="1319592" cy="584775"/>
          </a:xfrm>
          <a:prstGeom prst="rect">
            <a:avLst/>
          </a:prstGeom>
        </p:spPr>
        <p:txBody>
          <a:bodyPr wrap="none">
            <a:spAutoFit/>
          </a:bodyPr>
          <a:lstStyle/>
          <a:p>
            <a:r>
              <a:rPr lang="en-US" sz="3200" b="1" dirty="0"/>
              <a:t>v  ∝ B</a:t>
            </a:r>
            <a:r>
              <a:rPr lang="en-US" sz="3200" b="1" baseline="-25000" dirty="0"/>
              <a:t>o</a:t>
            </a:r>
          </a:p>
        </p:txBody>
      </p:sp>
      <p:sp>
        <p:nvSpPr>
          <p:cNvPr id="21" name="Rectangle 20"/>
          <p:cNvSpPr/>
          <p:nvPr/>
        </p:nvSpPr>
        <p:spPr>
          <a:xfrm>
            <a:off x="2412373" y="76200"/>
            <a:ext cx="4221027" cy="523220"/>
          </a:xfrm>
          <a:prstGeom prst="rect">
            <a:avLst/>
          </a:prstGeom>
        </p:spPr>
        <p:txBody>
          <a:bodyPr wrap="none">
            <a:spAutoFit/>
          </a:bodyPr>
          <a:lstStyle/>
          <a:p>
            <a:r>
              <a:rPr lang="en-US" sz="2800" b="1" dirty="0"/>
              <a:t>ΔE = f (B</a:t>
            </a:r>
            <a:r>
              <a:rPr lang="en-US" sz="2800" b="1" baseline="-25000" dirty="0"/>
              <a:t>o</a:t>
            </a:r>
            <a:r>
              <a:rPr lang="en-US" sz="2800" b="1" dirty="0"/>
              <a:t>)  ------------------(1)</a:t>
            </a:r>
          </a:p>
        </p:txBody>
      </p:sp>
      <p:sp>
        <p:nvSpPr>
          <p:cNvPr id="22" name="TextBox 21"/>
          <p:cNvSpPr txBox="1"/>
          <p:nvPr/>
        </p:nvSpPr>
        <p:spPr>
          <a:xfrm>
            <a:off x="273066" y="3116759"/>
            <a:ext cx="8794734" cy="769441"/>
          </a:xfrm>
          <a:prstGeom prst="rect">
            <a:avLst/>
          </a:prstGeom>
          <a:noFill/>
        </p:spPr>
        <p:txBody>
          <a:bodyPr wrap="square" rtlCol="0">
            <a:spAutoFit/>
          </a:bodyPr>
          <a:lstStyle/>
          <a:p>
            <a:pPr algn="just"/>
            <a:r>
              <a:rPr lang="en-US" sz="2200" dirty="0">
                <a:latin typeface="Times New Roman" pitchFamily="18" charset="0"/>
                <a:cs typeface="Times New Roman" pitchFamily="18" charset="0"/>
              </a:rPr>
              <a:t>Since the angular momentum of the nucleus is quantized in units of </a:t>
            </a:r>
            <a:r>
              <a:rPr lang="en-US" sz="2200" b="1" dirty="0">
                <a:latin typeface="Times New Roman" pitchFamily="18" charset="0"/>
                <a:cs typeface="Times New Roman" pitchFamily="18" charset="0"/>
              </a:rPr>
              <a:t>h/2</a:t>
            </a:r>
            <a:r>
              <a:rPr lang="el-GR" sz="2200" b="1" dirty="0">
                <a:latin typeface="Times New Roman" pitchFamily="18" charset="0"/>
                <a:cs typeface="Times New Roman" pitchFamily="18" charset="0"/>
              </a:rPr>
              <a:t> π</a:t>
            </a:r>
            <a:r>
              <a:rPr lang="en-US" sz="2200" b="1" dirty="0">
                <a:latin typeface="Times New Roman" pitchFamily="18" charset="0"/>
                <a:cs typeface="Times New Roman" pitchFamily="18" charset="0"/>
              </a:rPr>
              <a:t>, </a:t>
            </a:r>
            <a:r>
              <a:rPr lang="en-US" sz="2200" dirty="0">
                <a:latin typeface="Times New Roman" pitchFamily="18" charset="0"/>
                <a:cs typeface="Times New Roman" pitchFamily="18" charset="0"/>
              </a:rPr>
              <a:t> </a:t>
            </a:r>
          </a:p>
          <a:p>
            <a:pPr algn="just"/>
            <a:r>
              <a:rPr lang="en-US" sz="2200" dirty="0">
                <a:latin typeface="Times New Roman" pitchFamily="18" charset="0"/>
                <a:cs typeface="Times New Roman" pitchFamily="18" charset="0"/>
              </a:rPr>
              <a:t>the final equation takes the form</a:t>
            </a:r>
          </a:p>
        </p:txBody>
      </p:sp>
      <p:sp>
        <p:nvSpPr>
          <p:cNvPr id="23" name="Rectangle 22"/>
          <p:cNvSpPr/>
          <p:nvPr/>
        </p:nvSpPr>
        <p:spPr>
          <a:xfrm>
            <a:off x="2085295" y="1379483"/>
            <a:ext cx="5315879" cy="523220"/>
          </a:xfrm>
          <a:prstGeom prst="rect">
            <a:avLst/>
          </a:prstGeom>
        </p:spPr>
        <p:txBody>
          <a:bodyPr wrap="none">
            <a:spAutoFit/>
          </a:bodyPr>
          <a:lstStyle/>
          <a:p>
            <a:r>
              <a:rPr lang="en-US" sz="2800" b="1" dirty="0"/>
              <a:t>ΔE = f (</a:t>
            </a:r>
            <a:r>
              <a:rPr lang="en-US" sz="2800" b="1" dirty="0" err="1"/>
              <a:t>γB</a:t>
            </a:r>
            <a:r>
              <a:rPr lang="en-US" sz="2800" b="1" baseline="-25000" dirty="0" err="1"/>
              <a:t>o</a:t>
            </a:r>
            <a:r>
              <a:rPr lang="en-US" sz="2800" b="1" dirty="0"/>
              <a:t>) = </a:t>
            </a:r>
            <a:r>
              <a:rPr lang="en-US" sz="2800" b="1" dirty="0" err="1"/>
              <a:t>hν</a:t>
            </a:r>
            <a:r>
              <a:rPr lang="en-US" sz="2800" b="1" dirty="0"/>
              <a:t>  --------------------(3)</a:t>
            </a:r>
          </a:p>
        </p:txBody>
      </p:sp>
      <p:graphicFrame>
        <p:nvGraphicFramePr>
          <p:cNvPr id="25" name="Object 24"/>
          <p:cNvGraphicFramePr>
            <a:graphicFrameLocks noChangeAspect="1"/>
          </p:cNvGraphicFramePr>
          <p:nvPr/>
        </p:nvGraphicFramePr>
        <p:xfrm>
          <a:off x="2931190" y="5057669"/>
          <a:ext cx="1720850" cy="1190731"/>
        </p:xfrm>
        <a:graphic>
          <a:graphicData uri="http://schemas.openxmlformats.org/presentationml/2006/ole">
            <mc:AlternateContent xmlns:mc="http://schemas.openxmlformats.org/markup-compatibility/2006">
              <mc:Choice xmlns:v="urn:schemas-microsoft-com:vml" Requires="v">
                <p:oleObj spid="_x0000_s50182" name="CS ChemDraw Drawing" r:id="rId3" imgW="1005120" imgH="695880" progId="ChemDraw.Document.6.0">
                  <p:embed/>
                </p:oleObj>
              </mc:Choice>
              <mc:Fallback>
                <p:oleObj name="CS ChemDraw Drawing" r:id="rId3" imgW="1005120" imgH="695880" progId="ChemDraw.Document.6.0">
                  <p:embed/>
                  <p:pic>
                    <p:nvPicPr>
                      <p:cNvPr id="25" name="Object 24"/>
                      <p:cNvPicPr/>
                      <p:nvPr/>
                    </p:nvPicPr>
                    <p:blipFill>
                      <a:blip r:embed="rId4"/>
                      <a:stretch>
                        <a:fillRect/>
                      </a:stretch>
                    </p:blipFill>
                    <p:spPr>
                      <a:xfrm>
                        <a:off x="2931190" y="5057669"/>
                        <a:ext cx="1720850" cy="1190731"/>
                      </a:xfrm>
                      <a:prstGeom prst="rect">
                        <a:avLst/>
                      </a:prstGeom>
                    </p:spPr>
                  </p:pic>
                </p:oleObj>
              </mc:Fallback>
            </mc:AlternateContent>
          </a:graphicData>
        </a:graphic>
      </p:graphicFrame>
      <p:graphicFrame>
        <p:nvGraphicFramePr>
          <p:cNvPr id="26" name="Object 25"/>
          <p:cNvGraphicFramePr>
            <a:graphicFrameLocks noChangeAspect="1"/>
          </p:cNvGraphicFramePr>
          <p:nvPr/>
        </p:nvGraphicFramePr>
        <p:xfrm>
          <a:off x="1985963" y="3938483"/>
          <a:ext cx="5415211" cy="1119186"/>
        </p:xfrm>
        <a:graphic>
          <a:graphicData uri="http://schemas.openxmlformats.org/presentationml/2006/ole">
            <mc:AlternateContent xmlns:mc="http://schemas.openxmlformats.org/markup-compatibility/2006">
              <mc:Choice xmlns:v="urn:schemas-microsoft-com:vml" Requires="v">
                <p:oleObj spid="_x0000_s50183" name="CS ChemDraw Drawing" r:id="rId5" imgW="3807360" imgH="724680" progId="ChemDraw.Document.6.0">
                  <p:embed/>
                </p:oleObj>
              </mc:Choice>
              <mc:Fallback>
                <p:oleObj name="CS ChemDraw Drawing" r:id="rId5" imgW="3807360" imgH="724680" progId="ChemDraw.Document.6.0">
                  <p:embed/>
                  <p:pic>
                    <p:nvPicPr>
                      <p:cNvPr id="26" name="Object 25"/>
                      <p:cNvPicPr/>
                      <p:nvPr/>
                    </p:nvPicPr>
                    <p:blipFill>
                      <a:blip r:embed="rId6"/>
                      <a:stretch>
                        <a:fillRect/>
                      </a:stretch>
                    </p:blipFill>
                    <p:spPr>
                      <a:xfrm>
                        <a:off x="1985963" y="3938483"/>
                        <a:ext cx="5415211" cy="1119186"/>
                      </a:xfrm>
                      <a:prstGeom prst="rect">
                        <a:avLst/>
                      </a:prstGeom>
                    </p:spPr>
                  </p:pic>
                </p:oleObj>
              </mc:Fallback>
            </mc:AlternateContent>
          </a:graphicData>
        </a:graphic>
      </p:graphicFrame>
      <p:sp>
        <p:nvSpPr>
          <p:cNvPr id="2" name="TextBox 1"/>
          <p:cNvSpPr txBox="1"/>
          <p:nvPr/>
        </p:nvSpPr>
        <p:spPr>
          <a:xfrm>
            <a:off x="381000" y="2173069"/>
            <a:ext cx="8382000" cy="646331"/>
          </a:xfrm>
          <a:prstGeom prst="rect">
            <a:avLst/>
          </a:prstGeom>
          <a:noFill/>
          <a:ln>
            <a:solidFill>
              <a:schemeClr val="tx1"/>
            </a:solidFill>
          </a:ln>
        </p:spPr>
        <p:txBody>
          <a:bodyPr wrap="square" rtlCol="0">
            <a:spAutoFit/>
          </a:bodyPr>
          <a:lstStyle/>
          <a:p>
            <a:r>
              <a:rPr lang="en-US" dirty="0">
                <a:latin typeface="Times New Roman" pitchFamily="18" charset="0"/>
                <a:cs typeface="Times New Roman" pitchFamily="18" charset="0"/>
              </a:rPr>
              <a:t>According to the Bohr’s  postulate , angular momentum of a moving electron is given by:</a:t>
            </a:r>
          </a:p>
          <a:p>
            <a:pPr algn="ctr"/>
            <a:r>
              <a:rPr lang="en-US" b="1" dirty="0" err="1">
                <a:latin typeface="Times New Roman" pitchFamily="18" charset="0"/>
                <a:cs typeface="Times New Roman" pitchFamily="18" charset="0"/>
              </a:rPr>
              <a:t>mvr</a:t>
            </a:r>
            <a:r>
              <a:rPr lang="en-US" b="1" dirty="0">
                <a:latin typeface="Times New Roman" pitchFamily="18" charset="0"/>
                <a:cs typeface="Times New Roman" pitchFamily="18" charset="0"/>
              </a:rPr>
              <a:t> = n(h/2</a:t>
            </a:r>
            <a:r>
              <a:rPr lang="el-GR" b="1" dirty="0">
                <a:latin typeface="Times New Roman" pitchFamily="18" charset="0"/>
                <a:cs typeface="Times New Roman" pitchFamily="18" charset="0"/>
              </a:rPr>
              <a:t>π</a:t>
            </a:r>
            <a:r>
              <a:rPr lang="en-US" b="1" dirty="0">
                <a:latin typeface="Times New Roman" pitchFamily="18" charset="0"/>
                <a:cs typeface="Times New Roman" pitchFamily="18" charset="0"/>
              </a:rPr>
              <a:t>)</a:t>
            </a:r>
          </a:p>
        </p:txBody>
      </p:sp>
      <p:sp>
        <p:nvSpPr>
          <p:cNvPr id="3" name="TextBox 2"/>
          <p:cNvSpPr txBox="1"/>
          <p:nvPr/>
        </p:nvSpPr>
        <p:spPr>
          <a:xfrm>
            <a:off x="4670433" y="5398246"/>
            <a:ext cx="603050" cy="523220"/>
          </a:xfrm>
          <a:prstGeom prst="rect">
            <a:avLst/>
          </a:prstGeom>
          <a:noFill/>
        </p:spPr>
        <p:txBody>
          <a:bodyPr wrap="none" rtlCol="0">
            <a:spAutoFit/>
          </a:bodyPr>
          <a:lstStyle/>
          <a:p>
            <a:r>
              <a:rPr lang="en-US" sz="2800" dirty="0">
                <a:latin typeface="Times New Roman" pitchFamily="18" charset="0"/>
                <a:cs typeface="Times New Roman" pitchFamily="18" charset="0"/>
              </a:rPr>
              <a:t>Bo</a:t>
            </a:r>
          </a:p>
        </p:txBody>
      </p:sp>
    </p:spTree>
    <p:extLst>
      <p:ext uri="{BB962C8B-B14F-4D97-AF65-F5344CB8AC3E}">
        <p14:creationId xmlns:p14="http://schemas.microsoft.com/office/powerpoint/2010/main" val="897195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698477" y="3200400"/>
          <a:ext cx="7559997" cy="3337024"/>
        </p:xfrm>
        <a:graphic>
          <a:graphicData uri="http://schemas.openxmlformats.org/presentationml/2006/ole">
            <mc:AlternateContent xmlns:mc="http://schemas.openxmlformats.org/markup-compatibility/2006">
              <mc:Choice xmlns:v="urn:schemas-microsoft-com:vml" Requires="v">
                <p:oleObj spid="_x0000_s51204" name="CS ChemDraw Drawing" r:id="rId3" imgW="6477840" imgH="3871800" progId="ChemDraw.Document.6.0">
                  <p:embed/>
                </p:oleObj>
              </mc:Choice>
              <mc:Fallback>
                <p:oleObj name="CS ChemDraw Drawing" r:id="rId3" imgW="6477840" imgH="3871800" progId="ChemDraw.Document.6.0">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477" y="3200400"/>
                        <a:ext cx="7559997" cy="3337024"/>
                      </a:xfrm>
                      <a:prstGeom prst="rect">
                        <a:avLst/>
                      </a:prstGeom>
                      <a:noFill/>
                    </p:spPr>
                  </p:pic>
                </p:oleObj>
              </mc:Fallback>
            </mc:AlternateContent>
          </a:graphicData>
        </a:graphic>
      </p:graphicFrame>
      <p:sp>
        <p:nvSpPr>
          <p:cNvPr id="6" name="Rectangle 5"/>
          <p:cNvSpPr/>
          <p:nvPr/>
        </p:nvSpPr>
        <p:spPr>
          <a:xfrm>
            <a:off x="861833" y="914400"/>
            <a:ext cx="8001000" cy="400110"/>
          </a:xfrm>
          <a:prstGeom prst="rect">
            <a:avLst/>
          </a:prstGeom>
        </p:spPr>
        <p:txBody>
          <a:bodyPr wrap="square">
            <a:spAutoFit/>
          </a:bodyPr>
          <a:lstStyle/>
          <a:p>
            <a:pPr algn="ctr"/>
            <a:r>
              <a:rPr lang="en-US" sz="2000" b="1" dirty="0"/>
              <a:t>The nuclear magnetic resonance process; absorption occurs when ν = ω</a:t>
            </a:r>
          </a:p>
        </p:txBody>
      </p:sp>
      <p:sp>
        <p:nvSpPr>
          <p:cNvPr id="7" name="Rectangle 6"/>
          <p:cNvSpPr/>
          <p:nvPr/>
        </p:nvSpPr>
        <p:spPr>
          <a:xfrm>
            <a:off x="990986" y="2228910"/>
            <a:ext cx="7848600" cy="646331"/>
          </a:xfrm>
          <a:prstGeom prst="rect">
            <a:avLst/>
          </a:prstGeom>
        </p:spPr>
        <p:txBody>
          <a:bodyPr wrap="square">
            <a:spAutoFit/>
          </a:bodyPr>
          <a:lstStyle/>
          <a:p>
            <a:pPr algn="ctr"/>
            <a:r>
              <a:rPr lang="en-US" b="1" dirty="0"/>
              <a:t>When B</a:t>
            </a:r>
            <a:r>
              <a:rPr lang="en-US" b="1" baseline="-25000" dirty="0"/>
              <a:t>o</a:t>
            </a:r>
            <a:r>
              <a:rPr lang="en-US" b="1" dirty="0"/>
              <a:t> = 14100 gauss [i.e., 1.41 Tesla] and γ = 26750 ( for a hydrogen atom)</a:t>
            </a:r>
          </a:p>
          <a:p>
            <a:pPr algn="ctr"/>
            <a:r>
              <a:rPr lang="en-US" b="1" dirty="0"/>
              <a:t>then   ν = 6000059.7 Hz = 60.0 MHz</a:t>
            </a:r>
          </a:p>
        </p:txBody>
      </p:sp>
      <p:sp>
        <p:nvSpPr>
          <p:cNvPr id="8" name="Rectangle 7"/>
          <p:cNvSpPr/>
          <p:nvPr/>
        </p:nvSpPr>
        <p:spPr>
          <a:xfrm>
            <a:off x="3986033" y="1484360"/>
            <a:ext cx="492443" cy="400110"/>
          </a:xfrm>
          <a:prstGeom prst="rect">
            <a:avLst/>
          </a:prstGeom>
        </p:spPr>
        <p:txBody>
          <a:bodyPr wrap="none">
            <a:spAutoFit/>
          </a:bodyPr>
          <a:lstStyle/>
          <a:p>
            <a:r>
              <a:rPr lang="en-US" sz="2000" b="1" dirty="0"/>
              <a:t>v =</a:t>
            </a:r>
          </a:p>
        </p:txBody>
      </p:sp>
      <p:sp>
        <p:nvSpPr>
          <p:cNvPr id="9" name="Rectangle 8"/>
          <p:cNvSpPr/>
          <p:nvPr/>
        </p:nvSpPr>
        <p:spPr>
          <a:xfrm>
            <a:off x="4976374" y="1470963"/>
            <a:ext cx="535724" cy="400110"/>
          </a:xfrm>
          <a:prstGeom prst="rect">
            <a:avLst/>
          </a:prstGeom>
        </p:spPr>
        <p:txBody>
          <a:bodyPr wrap="none">
            <a:spAutoFit/>
          </a:bodyPr>
          <a:lstStyle/>
          <a:p>
            <a:r>
              <a:rPr lang="en-US" sz="2000" b="1" dirty="0"/>
              <a:t>  B</a:t>
            </a:r>
            <a:r>
              <a:rPr lang="en-US" sz="2000" b="1" baseline="-25000" dirty="0"/>
              <a:t>o</a:t>
            </a:r>
            <a:endParaRPr lang="en-US" sz="2000" b="1" dirty="0"/>
          </a:p>
        </p:txBody>
      </p:sp>
      <p:sp>
        <p:nvSpPr>
          <p:cNvPr id="10" name="Rectangle 9"/>
          <p:cNvSpPr/>
          <p:nvPr/>
        </p:nvSpPr>
        <p:spPr>
          <a:xfrm>
            <a:off x="4671482" y="1626867"/>
            <a:ext cx="304892" cy="400110"/>
          </a:xfrm>
          <a:prstGeom prst="rect">
            <a:avLst/>
          </a:prstGeom>
        </p:spPr>
        <p:txBody>
          <a:bodyPr wrap="none">
            <a:spAutoFit/>
          </a:bodyPr>
          <a:lstStyle/>
          <a:p>
            <a:r>
              <a:rPr lang="en-US" sz="2000" b="1" dirty="0"/>
              <a:t>γ</a:t>
            </a:r>
          </a:p>
        </p:txBody>
      </p:sp>
      <p:sp>
        <p:nvSpPr>
          <p:cNvPr id="11" name="TextBox 10"/>
          <p:cNvSpPr txBox="1"/>
          <p:nvPr/>
        </p:nvSpPr>
        <p:spPr>
          <a:xfrm>
            <a:off x="4581166" y="1317248"/>
            <a:ext cx="547608" cy="400110"/>
          </a:xfrm>
          <a:prstGeom prst="rect">
            <a:avLst/>
          </a:prstGeom>
          <a:noFill/>
        </p:spPr>
        <p:txBody>
          <a:bodyPr wrap="square" rtlCol="0">
            <a:spAutoFit/>
          </a:bodyPr>
          <a:lstStyle/>
          <a:p>
            <a:r>
              <a:rPr lang="en-US" sz="2000" b="1" dirty="0"/>
              <a:t>2</a:t>
            </a:r>
            <a:r>
              <a:rPr lang="el-GR" sz="2000" b="1" dirty="0"/>
              <a:t>π</a:t>
            </a:r>
            <a:endParaRPr lang="en-US" sz="2000" b="1" dirty="0"/>
          </a:p>
        </p:txBody>
      </p:sp>
      <p:cxnSp>
        <p:nvCxnSpPr>
          <p:cNvPr id="12" name="Straight Connector 11"/>
          <p:cNvCxnSpPr/>
          <p:nvPr/>
        </p:nvCxnSpPr>
        <p:spPr>
          <a:xfrm>
            <a:off x="4581166" y="1684415"/>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Double Bracket 12"/>
          <p:cNvSpPr/>
          <p:nvPr/>
        </p:nvSpPr>
        <p:spPr>
          <a:xfrm>
            <a:off x="4451260" y="1390494"/>
            <a:ext cx="686015" cy="587841"/>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a:p>
        </p:txBody>
      </p:sp>
      <p:sp>
        <p:nvSpPr>
          <p:cNvPr id="2" name="TextBox 1"/>
          <p:cNvSpPr txBox="1"/>
          <p:nvPr/>
        </p:nvSpPr>
        <p:spPr>
          <a:xfrm>
            <a:off x="3292425" y="24825"/>
            <a:ext cx="2055371" cy="584775"/>
          </a:xfrm>
          <a:prstGeom prst="rect">
            <a:avLst/>
          </a:prstGeom>
          <a:noFill/>
        </p:spPr>
        <p:txBody>
          <a:bodyPr wrap="none" rtlCol="0">
            <a:spAutoFit/>
          </a:bodyPr>
          <a:lstStyle/>
          <a:p>
            <a:r>
              <a:rPr lang="en-US" sz="3200" b="1" dirty="0">
                <a:latin typeface="Times New Roman" pitchFamily="18" charset="0"/>
                <a:cs typeface="Times New Roman" pitchFamily="18" charset="0"/>
              </a:rPr>
              <a:t>Resonance</a:t>
            </a:r>
          </a:p>
        </p:txBody>
      </p:sp>
    </p:spTree>
    <p:extLst>
      <p:ext uri="{BB962C8B-B14F-4D97-AF65-F5344CB8AC3E}">
        <p14:creationId xmlns:p14="http://schemas.microsoft.com/office/powerpoint/2010/main" val="3352953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1394881" y="3747625"/>
          <a:ext cx="6553201" cy="2707242"/>
        </p:xfrm>
        <a:graphic>
          <a:graphicData uri="http://schemas.openxmlformats.org/presentationml/2006/ole">
            <mc:AlternateContent xmlns:mc="http://schemas.openxmlformats.org/markup-compatibility/2006">
              <mc:Choice xmlns:v="urn:schemas-microsoft-com:vml" Requires="v">
                <p:oleObj spid="_x0000_s52228" name="CS ChemDraw Drawing" r:id="rId3" imgW="5484600" imgH="3277080" progId="ChemDraw.Document.6.0">
                  <p:embed/>
                </p:oleObj>
              </mc:Choice>
              <mc:Fallback>
                <p:oleObj name="CS ChemDraw Drawing" r:id="rId3" imgW="5484600" imgH="3277080" progId="ChemDraw.Document.6.0">
                  <p:embed/>
                  <p:pic>
                    <p:nvPicPr>
                      <p:cNvPr id="5" name="Object 4"/>
                      <p:cNvPicPr>
                        <a:picLocks noChangeAspect="1" noChangeArrowheads="1"/>
                      </p:cNvPicPr>
                      <p:nvPr/>
                    </p:nvPicPr>
                    <p:blipFill>
                      <a:blip r:embed="rId4"/>
                      <a:srcRect/>
                      <a:stretch>
                        <a:fillRect/>
                      </a:stretch>
                    </p:blipFill>
                    <p:spPr bwMode="auto">
                      <a:xfrm>
                        <a:off x="1394881" y="3747625"/>
                        <a:ext cx="6553201" cy="2707242"/>
                      </a:xfrm>
                      <a:prstGeom prst="rect">
                        <a:avLst/>
                      </a:prstGeom>
                      <a:noFill/>
                    </p:spPr>
                  </p:pic>
                </p:oleObj>
              </mc:Fallback>
            </mc:AlternateContent>
          </a:graphicData>
        </a:graphic>
      </p:graphicFrame>
      <p:sp>
        <p:nvSpPr>
          <p:cNvPr id="6" name="Rectangle 5"/>
          <p:cNvSpPr/>
          <p:nvPr/>
        </p:nvSpPr>
        <p:spPr>
          <a:xfrm>
            <a:off x="670982" y="1294417"/>
            <a:ext cx="8001000" cy="707886"/>
          </a:xfrm>
          <a:prstGeom prst="rect">
            <a:avLst/>
          </a:prstGeom>
        </p:spPr>
        <p:txBody>
          <a:bodyPr wrap="square">
            <a:spAutoFit/>
          </a:bodyPr>
          <a:lstStyle/>
          <a:p>
            <a:pPr algn="ctr"/>
            <a:r>
              <a:rPr lang="en-US" sz="2000" b="1" dirty="0"/>
              <a:t>The nuclear magnetic resonance process; absorption occurs </a:t>
            </a:r>
          </a:p>
          <a:p>
            <a:pPr algn="ctr"/>
            <a:r>
              <a:rPr lang="en-US" sz="2000" b="1" dirty="0"/>
              <a:t>when ν = ω  (where ω = resonance frequency) </a:t>
            </a:r>
          </a:p>
        </p:txBody>
      </p:sp>
      <p:sp>
        <p:nvSpPr>
          <p:cNvPr id="7" name="Rectangle 6"/>
          <p:cNvSpPr/>
          <p:nvPr/>
        </p:nvSpPr>
        <p:spPr>
          <a:xfrm>
            <a:off x="885466" y="2865127"/>
            <a:ext cx="7848600" cy="646331"/>
          </a:xfrm>
          <a:prstGeom prst="rect">
            <a:avLst/>
          </a:prstGeom>
        </p:spPr>
        <p:txBody>
          <a:bodyPr wrap="square">
            <a:spAutoFit/>
          </a:bodyPr>
          <a:lstStyle/>
          <a:p>
            <a:pPr algn="ctr"/>
            <a:r>
              <a:rPr lang="en-US" b="1" dirty="0"/>
              <a:t>When B</a:t>
            </a:r>
            <a:r>
              <a:rPr lang="en-US" b="1" baseline="-25000" dirty="0"/>
              <a:t>o</a:t>
            </a:r>
            <a:r>
              <a:rPr lang="en-US" b="1" dirty="0"/>
              <a:t> = 14100 gauss [i.e., 1.41 Tesla] and γ = 26750 ( for a hydrogen atom)</a:t>
            </a:r>
          </a:p>
          <a:p>
            <a:pPr algn="ctr"/>
            <a:r>
              <a:rPr lang="en-US" b="1" dirty="0"/>
              <a:t>then   ν = 6000059.7 Hz = 60.0 MHz</a:t>
            </a:r>
          </a:p>
        </p:txBody>
      </p:sp>
      <p:sp>
        <p:nvSpPr>
          <p:cNvPr id="8" name="Rectangle 7"/>
          <p:cNvSpPr/>
          <p:nvPr/>
        </p:nvSpPr>
        <p:spPr>
          <a:xfrm>
            <a:off x="3986033" y="2166606"/>
            <a:ext cx="492443" cy="400110"/>
          </a:xfrm>
          <a:prstGeom prst="rect">
            <a:avLst/>
          </a:prstGeom>
        </p:spPr>
        <p:txBody>
          <a:bodyPr wrap="none">
            <a:spAutoFit/>
          </a:bodyPr>
          <a:lstStyle/>
          <a:p>
            <a:r>
              <a:rPr lang="en-US" sz="2000" b="1" dirty="0"/>
              <a:t>v =</a:t>
            </a:r>
          </a:p>
        </p:txBody>
      </p:sp>
      <p:sp>
        <p:nvSpPr>
          <p:cNvPr id="9" name="Rectangle 8"/>
          <p:cNvSpPr/>
          <p:nvPr/>
        </p:nvSpPr>
        <p:spPr>
          <a:xfrm>
            <a:off x="4976374" y="2153209"/>
            <a:ext cx="535724" cy="400110"/>
          </a:xfrm>
          <a:prstGeom prst="rect">
            <a:avLst/>
          </a:prstGeom>
        </p:spPr>
        <p:txBody>
          <a:bodyPr wrap="none">
            <a:spAutoFit/>
          </a:bodyPr>
          <a:lstStyle/>
          <a:p>
            <a:r>
              <a:rPr lang="en-US" sz="2000" b="1" dirty="0"/>
              <a:t>  B</a:t>
            </a:r>
            <a:r>
              <a:rPr lang="en-US" sz="2000" b="1" baseline="-25000" dirty="0"/>
              <a:t>o</a:t>
            </a:r>
            <a:endParaRPr lang="en-US" sz="2000" b="1" dirty="0"/>
          </a:p>
        </p:txBody>
      </p:sp>
      <p:sp>
        <p:nvSpPr>
          <p:cNvPr id="10" name="Rectangle 9"/>
          <p:cNvSpPr/>
          <p:nvPr/>
        </p:nvSpPr>
        <p:spPr>
          <a:xfrm>
            <a:off x="4671482" y="2309113"/>
            <a:ext cx="304892" cy="400110"/>
          </a:xfrm>
          <a:prstGeom prst="rect">
            <a:avLst/>
          </a:prstGeom>
        </p:spPr>
        <p:txBody>
          <a:bodyPr wrap="none">
            <a:spAutoFit/>
          </a:bodyPr>
          <a:lstStyle/>
          <a:p>
            <a:r>
              <a:rPr lang="en-US" sz="2000" b="1" dirty="0"/>
              <a:t>γ</a:t>
            </a:r>
          </a:p>
        </p:txBody>
      </p:sp>
      <p:sp>
        <p:nvSpPr>
          <p:cNvPr id="11" name="TextBox 10"/>
          <p:cNvSpPr txBox="1"/>
          <p:nvPr/>
        </p:nvSpPr>
        <p:spPr>
          <a:xfrm>
            <a:off x="4581166" y="1999494"/>
            <a:ext cx="547608" cy="400110"/>
          </a:xfrm>
          <a:prstGeom prst="rect">
            <a:avLst/>
          </a:prstGeom>
          <a:noFill/>
        </p:spPr>
        <p:txBody>
          <a:bodyPr wrap="square" rtlCol="0">
            <a:spAutoFit/>
          </a:bodyPr>
          <a:lstStyle/>
          <a:p>
            <a:r>
              <a:rPr lang="en-US" sz="2000" b="1" dirty="0"/>
              <a:t>2</a:t>
            </a:r>
            <a:r>
              <a:rPr lang="el-GR" sz="2000" b="1" dirty="0"/>
              <a:t>π</a:t>
            </a:r>
            <a:endParaRPr lang="en-US" sz="2000" b="1" dirty="0"/>
          </a:p>
        </p:txBody>
      </p:sp>
      <p:cxnSp>
        <p:nvCxnSpPr>
          <p:cNvPr id="12" name="Straight Connector 11"/>
          <p:cNvCxnSpPr/>
          <p:nvPr/>
        </p:nvCxnSpPr>
        <p:spPr>
          <a:xfrm>
            <a:off x="4581166" y="2366661"/>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Double Bracket 12"/>
          <p:cNvSpPr/>
          <p:nvPr/>
        </p:nvSpPr>
        <p:spPr>
          <a:xfrm>
            <a:off x="4451260" y="2072740"/>
            <a:ext cx="686015" cy="587841"/>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a:p>
        </p:txBody>
      </p:sp>
      <p:sp>
        <p:nvSpPr>
          <p:cNvPr id="2" name="TextBox 1"/>
          <p:cNvSpPr txBox="1"/>
          <p:nvPr/>
        </p:nvSpPr>
        <p:spPr>
          <a:xfrm>
            <a:off x="3535023" y="34887"/>
            <a:ext cx="2055371" cy="584775"/>
          </a:xfrm>
          <a:prstGeom prst="rect">
            <a:avLst/>
          </a:prstGeom>
          <a:noFill/>
        </p:spPr>
        <p:txBody>
          <a:bodyPr wrap="none" rtlCol="0">
            <a:spAutoFit/>
          </a:bodyPr>
          <a:lstStyle/>
          <a:p>
            <a:r>
              <a:rPr lang="en-US" sz="3200" b="1" u="sng" dirty="0">
                <a:latin typeface="Times New Roman" pitchFamily="18" charset="0"/>
                <a:cs typeface="Times New Roman" pitchFamily="18" charset="0"/>
              </a:rPr>
              <a:t>Resonance</a:t>
            </a:r>
          </a:p>
        </p:txBody>
      </p:sp>
      <p:sp>
        <p:nvSpPr>
          <p:cNvPr id="14" name="Rectangle 13">
            <a:extLst>
              <a:ext uri="{FF2B5EF4-FFF2-40B4-BE49-F238E27FC236}">
                <a16:creationId xmlns:a16="http://schemas.microsoft.com/office/drawing/2014/main" id="{31653D82-45EA-4CAD-ADDC-31FD979DA32E}"/>
              </a:ext>
            </a:extLst>
          </p:cNvPr>
          <p:cNvSpPr/>
          <p:nvPr/>
        </p:nvSpPr>
        <p:spPr>
          <a:xfrm>
            <a:off x="1326799" y="688316"/>
            <a:ext cx="4472443" cy="954107"/>
          </a:xfrm>
          <a:prstGeom prst="rect">
            <a:avLst/>
          </a:prstGeom>
        </p:spPr>
        <p:txBody>
          <a:bodyPr wrap="none">
            <a:spAutoFit/>
          </a:bodyPr>
          <a:lstStyle/>
          <a:p>
            <a:r>
              <a:rPr lang="en-US" sz="2800" b="1" dirty="0"/>
              <a:t>E</a:t>
            </a:r>
            <a:r>
              <a:rPr lang="en-US" sz="2800" b="1" baseline="-25000" dirty="0"/>
              <a:t>2</a:t>
            </a:r>
            <a:r>
              <a:rPr lang="en-US" sz="2800" b="1" dirty="0"/>
              <a:t> – E</a:t>
            </a:r>
            <a:r>
              <a:rPr lang="en-US" sz="2800" b="1" baseline="-25000" dirty="0"/>
              <a:t>1</a:t>
            </a:r>
            <a:r>
              <a:rPr lang="en-US" sz="2800" b="1" dirty="0"/>
              <a:t> = </a:t>
            </a:r>
            <a:r>
              <a:rPr lang="el-GR" sz="2800" b="1" dirty="0"/>
              <a:t>Δ</a:t>
            </a:r>
            <a:r>
              <a:rPr lang="en-US" sz="2800" b="1" dirty="0"/>
              <a:t>E = hv;        v  ∝ B</a:t>
            </a:r>
            <a:r>
              <a:rPr lang="en-US" sz="2800" b="1" baseline="-25000" dirty="0"/>
              <a:t>o</a:t>
            </a:r>
            <a:r>
              <a:rPr lang="en-US" sz="2800" b="1" dirty="0"/>
              <a:t>;</a:t>
            </a:r>
            <a:endParaRPr lang="en-US" sz="2800" b="1" baseline="-25000" dirty="0"/>
          </a:p>
          <a:p>
            <a:r>
              <a:rPr lang="en-US" sz="2800" b="1" dirty="0"/>
              <a:t> </a:t>
            </a:r>
          </a:p>
        </p:txBody>
      </p:sp>
      <p:sp>
        <p:nvSpPr>
          <p:cNvPr id="15" name="Rectangle 14">
            <a:extLst>
              <a:ext uri="{FF2B5EF4-FFF2-40B4-BE49-F238E27FC236}">
                <a16:creationId xmlns:a16="http://schemas.microsoft.com/office/drawing/2014/main" id="{63F24959-7479-4E17-8F65-1EE87147DEC6}"/>
              </a:ext>
            </a:extLst>
          </p:cNvPr>
          <p:cNvSpPr/>
          <p:nvPr/>
        </p:nvSpPr>
        <p:spPr>
          <a:xfrm>
            <a:off x="6098115" y="712463"/>
            <a:ext cx="697627" cy="523220"/>
          </a:xfrm>
          <a:prstGeom prst="rect">
            <a:avLst/>
          </a:prstGeom>
        </p:spPr>
        <p:txBody>
          <a:bodyPr wrap="none">
            <a:spAutoFit/>
          </a:bodyPr>
          <a:lstStyle/>
          <a:p>
            <a:r>
              <a:rPr lang="en-US" sz="2800" b="1" dirty="0"/>
              <a:t>v = </a:t>
            </a:r>
          </a:p>
        </p:txBody>
      </p:sp>
      <p:sp>
        <p:nvSpPr>
          <p:cNvPr id="16" name="Rectangle 15">
            <a:extLst>
              <a:ext uri="{FF2B5EF4-FFF2-40B4-BE49-F238E27FC236}">
                <a16:creationId xmlns:a16="http://schemas.microsoft.com/office/drawing/2014/main" id="{AE4389CF-D7C0-441F-9859-0987A27FE05D}"/>
              </a:ext>
            </a:extLst>
          </p:cNvPr>
          <p:cNvSpPr/>
          <p:nvPr/>
        </p:nvSpPr>
        <p:spPr>
          <a:xfrm>
            <a:off x="7088456" y="699066"/>
            <a:ext cx="760144" cy="523220"/>
          </a:xfrm>
          <a:prstGeom prst="rect">
            <a:avLst/>
          </a:prstGeom>
        </p:spPr>
        <p:txBody>
          <a:bodyPr wrap="none">
            <a:spAutoFit/>
          </a:bodyPr>
          <a:lstStyle/>
          <a:p>
            <a:r>
              <a:rPr lang="en-US" sz="2800" b="1" dirty="0"/>
              <a:t>   B</a:t>
            </a:r>
            <a:r>
              <a:rPr lang="en-US" sz="2800" b="1" baseline="-25000" dirty="0"/>
              <a:t>o</a:t>
            </a:r>
            <a:endParaRPr lang="en-US" sz="2800" b="1" dirty="0"/>
          </a:p>
        </p:txBody>
      </p:sp>
      <p:sp>
        <p:nvSpPr>
          <p:cNvPr id="17" name="Rectangle 16">
            <a:extLst>
              <a:ext uri="{FF2B5EF4-FFF2-40B4-BE49-F238E27FC236}">
                <a16:creationId xmlns:a16="http://schemas.microsoft.com/office/drawing/2014/main" id="{F22A01DF-391D-4853-BA74-7BE0E880DCD0}"/>
              </a:ext>
            </a:extLst>
          </p:cNvPr>
          <p:cNvSpPr/>
          <p:nvPr/>
        </p:nvSpPr>
        <p:spPr>
          <a:xfrm>
            <a:off x="6854752" y="854970"/>
            <a:ext cx="352982" cy="523220"/>
          </a:xfrm>
          <a:prstGeom prst="rect">
            <a:avLst/>
          </a:prstGeom>
        </p:spPr>
        <p:txBody>
          <a:bodyPr wrap="none">
            <a:spAutoFit/>
          </a:bodyPr>
          <a:lstStyle/>
          <a:p>
            <a:r>
              <a:rPr lang="en-US" sz="2800" b="1" dirty="0"/>
              <a:t>γ</a:t>
            </a:r>
          </a:p>
        </p:txBody>
      </p:sp>
      <p:sp>
        <p:nvSpPr>
          <p:cNvPr id="18" name="TextBox 17">
            <a:extLst>
              <a:ext uri="{FF2B5EF4-FFF2-40B4-BE49-F238E27FC236}">
                <a16:creationId xmlns:a16="http://schemas.microsoft.com/office/drawing/2014/main" id="{6342597B-8479-4788-A11E-DC63C7A02B57}"/>
              </a:ext>
            </a:extLst>
          </p:cNvPr>
          <p:cNvSpPr txBox="1"/>
          <p:nvPr/>
        </p:nvSpPr>
        <p:spPr>
          <a:xfrm>
            <a:off x="6764436" y="426928"/>
            <a:ext cx="615874" cy="523220"/>
          </a:xfrm>
          <a:prstGeom prst="rect">
            <a:avLst/>
          </a:prstGeom>
          <a:noFill/>
        </p:spPr>
        <p:txBody>
          <a:bodyPr wrap="square" rtlCol="0">
            <a:spAutoFit/>
          </a:bodyPr>
          <a:lstStyle/>
          <a:p>
            <a:r>
              <a:rPr lang="en-US" sz="2800" b="1" dirty="0"/>
              <a:t>2</a:t>
            </a:r>
            <a:r>
              <a:rPr lang="el-GR" sz="2800" b="1" dirty="0"/>
              <a:t>π</a:t>
            </a:r>
            <a:r>
              <a:rPr lang="en-US" sz="2800" b="1" dirty="0"/>
              <a:t> </a:t>
            </a:r>
          </a:p>
        </p:txBody>
      </p:sp>
      <p:cxnSp>
        <p:nvCxnSpPr>
          <p:cNvPr id="19" name="Straight Connector 18">
            <a:extLst>
              <a:ext uri="{FF2B5EF4-FFF2-40B4-BE49-F238E27FC236}">
                <a16:creationId xmlns:a16="http://schemas.microsoft.com/office/drawing/2014/main" id="{C228A58E-F1A8-4883-9034-DD8C3D7248A0}"/>
              </a:ext>
            </a:extLst>
          </p:cNvPr>
          <p:cNvCxnSpPr/>
          <p:nvPr/>
        </p:nvCxnSpPr>
        <p:spPr>
          <a:xfrm>
            <a:off x="6748937" y="974073"/>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Double Bracket 19">
            <a:extLst>
              <a:ext uri="{FF2B5EF4-FFF2-40B4-BE49-F238E27FC236}">
                <a16:creationId xmlns:a16="http://schemas.microsoft.com/office/drawing/2014/main" id="{8F3979D9-7746-41D0-8884-5A759ED1E2D8}"/>
              </a:ext>
            </a:extLst>
          </p:cNvPr>
          <p:cNvSpPr/>
          <p:nvPr/>
        </p:nvSpPr>
        <p:spPr>
          <a:xfrm>
            <a:off x="6694325" y="639842"/>
            <a:ext cx="686015" cy="587841"/>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b="1"/>
          </a:p>
        </p:txBody>
      </p:sp>
    </p:spTree>
    <p:extLst>
      <p:ext uri="{BB962C8B-B14F-4D97-AF65-F5344CB8AC3E}">
        <p14:creationId xmlns:p14="http://schemas.microsoft.com/office/powerpoint/2010/main" val="3140420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5F61E1-9521-44FA-AF96-B032CFE5CC59}"/>
              </a:ext>
            </a:extLst>
          </p:cNvPr>
          <p:cNvSpPr txBox="1"/>
          <p:nvPr/>
        </p:nvSpPr>
        <p:spPr>
          <a:xfrm>
            <a:off x="1631836" y="133290"/>
            <a:ext cx="6372642"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Explanation of NMR Theory based on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David Frei Felder</a:t>
            </a:r>
            <a:endParaRPr lang="en-US" sz="2000" b="1" dirty="0">
              <a:latin typeface="Times New Roman" panose="02020603050405020304" pitchFamily="18" charset="0"/>
              <a:cs typeface="Times New Roman" panose="02020603050405020304" pitchFamily="18" charset="0"/>
            </a:endParaRPr>
          </a:p>
        </p:txBody>
      </p:sp>
      <p:pic>
        <p:nvPicPr>
          <p:cNvPr id="8194" name="Picture 2" descr="spinning top toy object for small children to play flat style cartoon  2609278 Vector Art at Vecteezy">
            <a:extLst>
              <a:ext uri="{FF2B5EF4-FFF2-40B4-BE49-F238E27FC236}">
                <a16:creationId xmlns:a16="http://schemas.microsoft.com/office/drawing/2014/main" id="{B83F5708-A726-41A0-887A-E67A22D2E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693" y="1400361"/>
            <a:ext cx="1457307" cy="14573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326376B-F896-4E4B-8607-BDA892E87E26}"/>
              </a:ext>
            </a:extLst>
          </p:cNvPr>
          <p:cNvSpPr txBox="1"/>
          <p:nvPr/>
        </p:nvSpPr>
        <p:spPr>
          <a:xfrm>
            <a:off x="822960" y="3657600"/>
            <a:ext cx="7694648" cy="646331"/>
          </a:xfrm>
          <a:prstGeom prst="rect">
            <a:avLst/>
          </a:prstGeom>
          <a:noFill/>
        </p:spPr>
        <p:txBody>
          <a:bodyPr wrap="square">
            <a:spAutoFit/>
          </a:bodyPr>
          <a:lstStyle/>
          <a:p>
            <a:pPr algn="ctr"/>
            <a:r>
              <a:rPr lang="en-US" b="0" i="0" dirty="0">
                <a:effectLst/>
                <a:latin typeface="Times New Roman" panose="02020603050405020304" pitchFamily="18" charset="0"/>
                <a:cs typeface="Times New Roman" panose="02020603050405020304" pitchFamily="18" charset="0"/>
              </a:rPr>
              <a:t>The energy between two magnetic fields (B</a:t>
            </a:r>
            <a:r>
              <a:rPr lang="en-US" b="0" i="0" baseline="-25000" dirty="0">
                <a:effectLst/>
                <a:latin typeface="Times New Roman" panose="02020603050405020304" pitchFamily="18" charset="0"/>
                <a:cs typeface="Times New Roman" panose="02020603050405020304" pitchFamily="18" charset="0"/>
              </a:rPr>
              <a:t>o</a:t>
            </a:r>
            <a:r>
              <a:rPr lang="en-US" b="0" i="0" dirty="0">
                <a:effectLst/>
                <a:latin typeface="Times New Roman" panose="02020603050405020304" pitchFamily="18" charset="0"/>
                <a:cs typeface="Times New Roman" panose="02020603050405020304" pitchFamily="18" charset="0"/>
              </a:rPr>
              <a:t> and </a:t>
            </a:r>
            <a:r>
              <a:rPr lang="el-GR" b="0" i="0" dirty="0">
                <a:effectLst/>
                <a:latin typeface="Times New Roman" panose="02020603050405020304" pitchFamily="18" charset="0"/>
                <a:cs typeface="Times New Roman" panose="02020603050405020304" pitchFamily="18" charset="0"/>
              </a:rPr>
              <a:t>μ</a:t>
            </a:r>
            <a:r>
              <a:rPr lang="en-US" b="0" i="0" dirty="0">
                <a:effectLst/>
                <a:latin typeface="Times New Roman" panose="02020603050405020304" pitchFamily="18" charset="0"/>
                <a:cs typeface="Times New Roman" panose="02020603050405020304" pitchFamily="18" charset="0"/>
              </a:rPr>
              <a:t>) can be expressed as  </a:t>
            </a:r>
          </a:p>
          <a:p>
            <a:pPr algn="ctr"/>
            <a:r>
              <a:rPr lang="en-US" b="0" i="0" dirty="0">
                <a:effectLst/>
                <a:latin typeface="Times New Roman" panose="02020603050405020304" pitchFamily="18" charset="0"/>
                <a:cs typeface="Times New Roman" panose="02020603050405020304" pitchFamily="18" charset="0"/>
              </a:rPr>
              <a:t> </a:t>
            </a:r>
            <a:r>
              <a:rPr lang="en-US" b="1" i="0" dirty="0">
                <a:effectLst/>
                <a:latin typeface="Times New Roman" panose="02020603050405020304" pitchFamily="18" charset="0"/>
                <a:cs typeface="Times New Roman" panose="02020603050405020304" pitchFamily="18" charset="0"/>
              </a:rPr>
              <a:t>E= </a:t>
            </a:r>
            <a:r>
              <a:rPr lang="el-GR" b="1" i="0" dirty="0">
                <a:effectLst/>
                <a:latin typeface="Times New Roman" panose="02020603050405020304" pitchFamily="18" charset="0"/>
                <a:cs typeface="Times New Roman" panose="02020603050405020304" pitchFamily="18" charset="0"/>
              </a:rPr>
              <a:t>μ</a:t>
            </a:r>
            <a:r>
              <a:rPr lang="en-US" b="1" dirty="0">
                <a:latin typeface="Times New Roman" panose="02020603050405020304" pitchFamily="18" charset="0"/>
                <a:cs typeface="Times New Roman" panose="02020603050405020304" pitchFamily="18" charset="0"/>
              </a:rPr>
              <a:t>B</a:t>
            </a:r>
            <a:r>
              <a:rPr lang="en-US" b="1" baseline="-25000" dirty="0">
                <a:latin typeface="Times New Roman" panose="02020603050405020304" pitchFamily="18" charset="0"/>
                <a:cs typeface="Times New Roman" panose="02020603050405020304" pitchFamily="18" charset="0"/>
              </a:rPr>
              <a:t>o</a:t>
            </a:r>
            <a:r>
              <a:rPr lang="en-US" b="1" dirty="0">
                <a:latin typeface="Times New Roman" panose="02020603050405020304" pitchFamily="18" charset="0"/>
                <a:cs typeface="Times New Roman" panose="02020603050405020304" pitchFamily="18" charset="0"/>
              </a:rPr>
              <a:t> Sin</a:t>
            </a:r>
            <a:r>
              <a:rPr lang="el-GR" b="1" dirty="0">
                <a:latin typeface="Times New Roman" panose="02020603050405020304" pitchFamily="18" charset="0"/>
                <a:cs typeface="Times New Roman" panose="02020603050405020304" pitchFamily="18" charset="0"/>
              </a:rPr>
              <a:t>θ</a:t>
            </a:r>
            <a:endParaRPr lang="en-US" b="1" baseline="-25000" dirty="0">
              <a:latin typeface="Times New Roman" panose="02020603050405020304" pitchFamily="18" charset="0"/>
              <a:cs typeface="Times New Roman" panose="02020603050405020304" pitchFamily="18" charset="0"/>
            </a:endParaRPr>
          </a:p>
        </p:txBody>
      </p:sp>
      <p:graphicFrame>
        <p:nvGraphicFramePr>
          <p:cNvPr id="10" name="Object 9">
            <a:extLst>
              <a:ext uri="{FF2B5EF4-FFF2-40B4-BE49-F238E27FC236}">
                <a16:creationId xmlns:a16="http://schemas.microsoft.com/office/drawing/2014/main" id="{B46D3891-957B-4D29-9932-30DD74436C69}"/>
              </a:ext>
            </a:extLst>
          </p:cNvPr>
          <p:cNvGraphicFramePr>
            <a:graphicFrameLocks noChangeAspect="1"/>
          </p:cNvGraphicFramePr>
          <p:nvPr/>
        </p:nvGraphicFramePr>
        <p:xfrm>
          <a:off x="1038782" y="531196"/>
          <a:ext cx="918771" cy="2936072"/>
        </p:xfrm>
        <a:graphic>
          <a:graphicData uri="http://schemas.openxmlformats.org/presentationml/2006/ole">
            <mc:AlternateContent xmlns:mc="http://schemas.openxmlformats.org/markup-compatibility/2006">
              <mc:Choice xmlns:v="urn:schemas-microsoft-com:vml" Requires="v">
                <p:oleObj spid="_x0000_s53256" name="CS ChemDraw Drawing" r:id="rId4" imgW="1095840" imgH="3500280" progId="ChemDraw.Document.6.0">
                  <p:embed/>
                </p:oleObj>
              </mc:Choice>
              <mc:Fallback>
                <p:oleObj name="CS ChemDraw Drawing" r:id="rId4" imgW="1095840" imgH="3500280" progId="ChemDraw.Document.6.0">
                  <p:embed/>
                  <p:pic>
                    <p:nvPicPr>
                      <p:cNvPr id="10" name="Object 9">
                        <a:extLst>
                          <a:ext uri="{FF2B5EF4-FFF2-40B4-BE49-F238E27FC236}">
                            <a16:creationId xmlns:a16="http://schemas.microsoft.com/office/drawing/2014/main" id="{B46D3891-957B-4D29-9932-30DD74436C69}"/>
                          </a:ext>
                        </a:extLst>
                      </p:cNvPr>
                      <p:cNvPicPr/>
                      <p:nvPr/>
                    </p:nvPicPr>
                    <p:blipFill>
                      <a:blip r:embed="rId5"/>
                      <a:stretch>
                        <a:fillRect/>
                      </a:stretch>
                    </p:blipFill>
                    <p:spPr>
                      <a:xfrm>
                        <a:off x="1038782" y="531196"/>
                        <a:ext cx="918771" cy="293607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92E03478-BC09-45FE-926B-D5978663E4C8}"/>
              </a:ext>
            </a:extLst>
          </p:cNvPr>
          <p:cNvGraphicFramePr>
            <a:graphicFrameLocks noChangeAspect="1"/>
          </p:cNvGraphicFramePr>
          <p:nvPr/>
        </p:nvGraphicFramePr>
        <p:xfrm>
          <a:off x="4876800" y="647868"/>
          <a:ext cx="1467324" cy="2787297"/>
        </p:xfrm>
        <a:graphic>
          <a:graphicData uri="http://schemas.openxmlformats.org/presentationml/2006/ole">
            <mc:AlternateContent xmlns:mc="http://schemas.openxmlformats.org/markup-compatibility/2006">
              <mc:Choice xmlns:v="urn:schemas-microsoft-com:vml" Requires="v">
                <p:oleObj spid="_x0000_s53257" name="CS ChemDraw Drawing" r:id="rId6" imgW="1807200" imgH="3357360" progId="ChemDraw.Document.6.0">
                  <p:embed/>
                </p:oleObj>
              </mc:Choice>
              <mc:Fallback>
                <p:oleObj name="CS ChemDraw Drawing" r:id="rId6" imgW="1807200" imgH="3357360" progId="ChemDraw.Document.6.0">
                  <p:embed/>
                  <p:pic>
                    <p:nvPicPr>
                      <p:cNvPr id="11" name="Object 10">
                        <a:extLst>
                          <a:ext uri="{FF2B5EF4-FFF2-40B4-BE49-F238E27FC236}">
                            <a16:creationId xmlns:a16="http://schemas.microsoft.com/office/drawing/2014/main" id="{92E03478-BC09-45FE-926B-D5978663E4C8}"/>
                          </a:ext>
                        </a:extLst>
                      </p:cNvPr>
                      <p:cNvPicPr/>
                      <p:nvPr/>
                    </p:nvPicPr>
                    <p:blipFill>
                      <a:blip r:embed="rId7"/>
                      <a:stretch>
                        <a:fillRect/>
                      </a:stretch>
                    </p:blipFill>
                    <p:spPr>
                      <a:xfrm>
                        <a:off x="4876800" y="647868"/>
                        <a:ext cx="1467324" cy="2787297"/>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246674D4-409A-4DB7-AE27-F3C6D7FA7DCF}"/>
              </a:ext>
            </a:extLst>
          </p:cNvPr>
          <p:cNvSpPr txBox="1"/>
          <p:nvPr/>
        </p:nvSpPr>
        <p:spPr>
          <a:xfrm>
            <a:off x="1428929" y="4185972"/>
            <a:ext cx="7848600"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In case of lower energy state,</a:t>
            </a:r>
          </a:p>
          <a:p>
            <a:r>
              <a:rPr lang="en-US" dirty="0">
                <a:latin typeface="Times New Roman" panose="02020603050405020304" pitchFamily="18" charset="0"/>
                <a:cs typeface="Times New Roman" panose="02020603050405020304" pitchFamily="18" charset="0"/>
              </a:rPr>
              <a:t>                                  E</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 </a:t>
            </a:r>
            <a:r>
              <a:rPr lang="el-GR" i="0" dirty="0">
                <a:effectLst/>
                <a:latin typeface="Times New Roman" panose="02020603050405020304" pitchFamily="18" charset="0"/>
                <a:cs typeface="Times New Roman" panose="02020603050405020304" pitchFamily="18" charset="0"/>
              </a:rPr>
              <a:t>μ</a:t>
            </a:r>
            <a:r>
              <a:rPr lang="en-US"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 Sin</a:t>
            </a:r>
            <a:r>
              <a:rPr lang="el-GR" dirty="0">
                <a:latin typeface="Times New Roman" panose="02020603050405020304" pitchFamily="18" charset="0"/>
                <a:cs typeface="Times New Roman" panose="02020603050405020304" pitchFamily="18" charset="0"/>
              </a:rPr>
              <a:t>θ</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In case of higher energy state,</a:t>
            </a:r>
          </a:p>
          <a:p>
            <a:r>
              <a:rPr lang="en-US" dirty="0">
                <a:latin typeface="Times New Roman" panose="02020603050405020304" pitchFamily="18" charset="0"/>
                <a:cs typeface="Times New Roman" panose="02020603050405020304" pitchFamily="18" charset="0"/>
              </a:rPr>
              <a:t>                                  E</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a:t>
            </a:r>
            <a:r>
              <a:rPr lang="el-GR" i="0" dirty="0">
                <a:effectLst/>
                <a:latin typeface="Times New Roman" panose="02020603050405020304" pitchFamily="18" charset="0"/>
                <a:cs typeface="Times New Roman" panose="02020603050405020304" pitchFamily="18" charset="0"/>
              </a:rPr>
              <a:t>μ</a:t>
            </a:r>
            <a:r>
              <a:rPr lang="en-US"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 Sin (180 – </a:t>
            </a:r>
            <a:r>
              <a:rPr lang="el-GR" dirty="0">
                <a:latin typeface="Times New Roman" panose="02020603050405020304" pitchFamily="18" charset="0"/>
                <a:cs typeface="Times New Roman" panose="02020603050405020304" pitchFamily="18" charset="0"/>
              </a:rPr>
              <a:t>θ</a:t>
            </a:r>
            <a:r>
              <a:rPr lang="en-US" dirty="0">
                <a:latin typeface="Times New Roman" panose="02020603050405020304" pitchFamily="18" charset="0"/>
                <a:cs typeface="Times New Roman" panose="02020603050405020304" pitchFamily="18" charset="0"/>
              </a:rPr>
              <a:t>) = </a:t>
            </a:r>
            <a:r>
              <a:rPr lang="el-GR" i="0" dirty="0">
                <a:effectLst/>
                <a:latin typeface="Times New Roman" panose="02020603050405020304" pitchFamily="18" charset="0"/>
                <a:cs typeface="Times New Roman" panose="02020603050405020304" pitchFamily="18" charset="0"/>
              </a:rPr>
              <a:t>μ</a:t>
            </a:r>
            <a:r>
              <a:rPr lang="en-US"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 Sin</a:t>
            </a:r>
            <a:r>
              <a:rPr lang="el-GR" dirty="0">
                <a:latin typeface="Times New Roman" panose="02020603050405020304" pitchFamily="18" charset="0"/>
                <a:cs typeface="Times New Roman" panose="02020603050405020304" pitchFamily="18" charset="0"/>
              </a:rPr>
              <a:t>θ</a:t>
            </a:r>
            <a:r>
              <a:rPr lang="en-US" dirty="0">
                <a:latin typeface="Times New Roman" panose="02020603050405020304" pitchFamily="18" charset="0"/>
                <a:cs typeface="Times New Roman" panose="02020603050405020304" pitchFamily="18" charset="0"/>
              </a:rPr>
              <a:t> -------------(ii)</a:t>
            </a:r>
          </a:p>
          <a:p>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Then E</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E</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 </a:t>
            </a:r>
            <a:r>
              <a:rPr lang="el-GR" dirty="0">
                <a:latin typeface="Times New Roman" panose="02020603050405020304" pitchFamily="18" charset="0"/>
                <a:cs typeface="Times New Roman" panose="02020603050405020304" pitchFamily="18" charset="0"/>
              </a:rPr>
              <a:t>Δ</a:t>
            </a:r>
            <a:r>
              <a:rPr lang="en-US" dirty="0">
                <a:latin typeface="Times New Roman" panose="02020603050405020304" pitchFamily="18" charset="0"/>
                <a:cs typeface="Times New Roman" panose="02020603050405020304" pitchFamily="18" charset="0"/>
              </a:rPr>
              <a:t>E = </a:t>
            </a:r>
            <a:r>
              <a:rPr lang="el-GR" i="0" dirty="0">
                <a:effectLst/>
                <a:latin typeface="Times New Roman" panose="02020603050405020304" pitchFamily="18" charset="0"/>
                <a:cs typeface="Times New Roman" panose="02020603050405020304" pitchFamily="18" charset="0"/>
              </a:rPr>
              <a:t>μ</a:t>
            </a:r>
            <a:r>
              <a:rPr lang="en-US"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 Sin</a:t>
            </a:r>
            <a:r>
              <a:rPr lang="el-GR" dirty="0">
                <a:latin typeface="Times New Roman" panose="02020603050405020304" pitchFamily="18" charset="0"/>
                <a:cs typeface="Times New Roman" panose="02020603050405020304" pitchFamily="18" charset="0"/>
              </a:rPr>
              <a:t>θ</a:t>
            </a:r>
            <a:r>
              <a:rPr lang="en-US" dirty="0">
                <a:latin typeface="Times New Roman" panose="02020603050405020304" pitchFamily="18" charset="0"/>
                <a:cs typeface="Times New Roman" panose="02020603050405020304" pitchFamily="18" charset="0"/>
              </a:rPr>
              <a:t>  ̶  ( ̶  </a:t>
            </a:r>
            <a:r>
              <a:rPr lang="el-GR" i="0" dirty="0">
                <a:effectLst/>
                <a:latin typeface="Times New Roman" panose="02020603050405020304" pitchFamily="18" charset="0"/>
                <a:cs typeface="Times New Roman" panose="02020603050405020304" pitchFamily="18" charset="0"/>
              </a:rPr>
              <a:t>μ</a:t>
            </a:r>
            <a:r>
              <a:rPr lang="en-US"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 Sin</a:t>
            </a:r>
            <a:r>
              <a:rPr lang="el-GR" dirty="0">
                <a:latin typeface="Times New Roman" panose="02020603050405020304" pitchFamily="18" charset="0"/>
                <a:cs typeface="Times New Roman" panose="02020603050405020304" pitchFamily="18" charset="0"/>
              </a:rPr>
              <a:t>θ</a:t>
            </a:r>
            <a:r>
              <a:rPr lang="en-US" dirty="0">
                <a:latin typeface="Times New Roman" panose="02020603050405020304" pitchFamily="18" charset="0"/>
                <a:cs typeface="Times New Roman" panose="02020603050405020304" pitchFamily="18" charset="0"/>
              </a:rPr>
              <a:t>) = 2</a:t>
            </a:r>
            <a:r>
              <a:rPr lang="el-GR" i="0" dirty="0">
                <a:effectLst/>
                <a:latin typeface="Times New Roman" panose="02020603050405020304" pitchFamily="18" charset="0"/>
                <a:cs typeface="Times New Roman" panose="02020603050405020304" pitchFamily="18" charset="0"/>
              </a:rPr>
              <a:t>μ</a:t>
            </a:r>
            <a:r>
              <a:rPr lang="en-US" dirty="0">
                <a:latin typeface="Times New Roman" panose="02020603050405020304" pitchFamily="18" charset="0"/>
                <a:cs typeface="Times New Roman" panose="02020603050405020304" pitchFamily="18" charset="0"/>
              </a:rPr>
              <a:t>B</a:t>
            </a:r>
            <a:r>
              <a:rPr lang="en-US" baseline="-25000"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 Sin</a:t>
            </a:r>
            <a:r>
              <a:rPr lang="el-GR" dirty="0">
                <a:latin typeface="Times New Roman" panose="02020603050405020304" pitchFamily="18" charset="0"/>
                <a:cs typeface="Times New Roman" panose="02020603050405020304" pitchFamily="18" charset="0"/>
              </a:rPr>
              <a:t>θ</a:t>
            </a:r>
            <a:endParaRPr lang="en-US"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rPr>
              <a:t>Δ</a:t>
            </a:r>
            <a:r>
              <a:rPr lang="en-US" b="1" dirty="0">
                <a:latin typeface="Times New Roman" panose="02020603050405020304" pitchFamily="18" charset="0"/>
                <a:cs typeface="Times New Roman" panose="02020603050405020304" pitchFamily="18" charset="0"/>
              </a:rPr>
              <a:t>E = 2</a:t>
            </a:r>
            <a:r>
              <a:rPr lang="el-GR" b="1" i="0" dirty="0">
                <a:effectLst/>
                <a:latin typeface="Times New Roman" panose="02020603050405020304" pitchFamily="18" charset="0"/>
                <a:cs typeface="Times New Roman" panose="02020603050405020304" pitchFamily="18" charset="0"/>
              </a:rPr>
              <a:t>μ</a:t>
            </a:r>
            <a:r>
              <a:rPr lang="en-US" b="1" dirty="0">
                <a:latin typeface="Times New Roman" panose="02020603050405020304" pitchFamily="18" charset="0"/>
                <a:cs typeface="Times New Roman" panose="02020603050405020304" pitchFamily="18" charset="0"/>
              </a:rPr>
              <a:t>B</a:t>
            </a:r>
            <a:r>
              <a:rPr lang="en-US" b="1" baseline="-25000" dirty="0">
                <a:latin typeface="Times New Roman" panose="02020603050405020304" pitchFamily="18" charset="0"/>
                <a:cs typeface="Times New Roman" panose="02020603050405020304" pitchFamily="18" charset="0"/>
              </a:rPr>
              <a:t>o </a:t>
            </a:r>
            <a:r>
              <a:rPr lang="en-US" b="1" dirty="0">
                <a:latin typeface="Times New Roman" panose="02020603050405020304" pitchFamily="18" charset="0"/>
                <a:cs typeface="Times New Roman" panose="02020603050405020304" pitchFamily="18" charset="0"/>
              </a:rPr>
              <a:t>Sin</a:t>
            </a:r>
            <a:r>
              <a:rPr lang="el-GR" b="1" dirty="0">
                <a:latin typeface="Times New Roman" panose="02020603050405020304" pitchFamily="18" charset="0"/>
                <a:cs typeface="Times New Roman" panose="02020603050405020304" pitchFamily="18" charset="0"/>
              </a:rPr>
              <a:t>θ</a:t>
            </a:r>
            <a:r>
              <a:rPr lang="en-US" b="1" dirty="0">
                <a:latin typeface="Times New Roman" panose="02020603050405020304" pitchFamily="18" charset="0"/>
                <a:cs typeface="Times New Roman" panose="02020603050405020304" pitchFamily="18" charset="0"/>
              </a:rPr>
              <a:t> = </a:t>
            </a:r>
            <a:r>
              <a:rPr lang="el-GR" b="1" dirty="0">
                <a:latin typeface="Times New Roman" panose="02020603050405020304" pitchFamily="18" charset="0"/>
                <a:cs typeface="Times New Roman" panose="02020603050405020304" pitchFamily="18" charset="0"/>
              </a:rPr>
              <a:t>ν</a:t>
            </a:r>
            <a:r>
              <a:rPr lang="en-US" b="1" dirty="0">
                <a:latin typeface="Times New Roman" panose="02020603050405020304" pitchFamily="18" charset="0"/>
                <a:cs typeface="Times New Roman" panose="02020603050405020304" pitchFamily="18" charset="0"/>
              </a:rPr>
              <a:t>h</a:t>
            </a:r>
          </a:p>
        </p:txBody>
      </p:sp>
      <p:cxnSp>
        <p:nvCxnSpPr>
          <p:cNvPr id="14" name="Straight Connector 13">
            <a:extLst>
              <a:ext uri="{FF2B5EF4-FFF2-40B4-BE49-F238E27FC236}">
                <a16:creationId xmlns:a16="http://schemas.microsoft.com/office/drawing/2014/main" id="{DC02694E-DFD4-49E0-9EEF-34E506BC1685}"/>
              </a:ext>
            </a:extLst>
          </p:cNvPr>
          <p:cNvCxnSpPr/>
          <p:nvPr/>
        </p:nvCxnSpPr>
        <p:spPr>
          <a:xfrm>
            <a:off x="4343400" y="531196"/>
            <a:ext cx="0" cy="30884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6" name="Object 15">
            <a:extLst>
              <a:ext uri="{FF2B5EF4-FFF2-40B4-BE49-F238E27FC236}">
                <a16:creationId xmlns:a16="http://schemas.microsoft.com/office/drawing/2014/main" id="{6EA8FD49-55DF-4D71-8F61-440807C5E323}"/>
              </a:ext>
            </a:extLst>
          </p:cNvPr>
          <p:cNvGraphicFramePr>
            <a:graphicFrameLocks noChangeAspect="1"/>
          </p:cNvGraphicFramePr>
          <p:nvPr/>
        </p:nvGraphicFramePr>
        <p:xfrm>
          <a:off x="3880643" y="6055022"/>
          <a:ext cx="2294946" cy="637631"/>
        </p:xfrm>
        <a:graphic>
          <a:graphicData uri="http://schemas.openxmlformats.org/presentationml/2006/ole">
            <mc:AlternateContent xmlns:mc="http://schemas.openxmlformats.org/markup-compatibility/2006">
              <mc:Choice xmlns:v="urn:schemas-microsoft-com:vml" Requires="v">
                <p:oleObj spid="_x0000_s53258" name="CS ChemDraw Drawing" r:id="rId8" imgW="1383120" imgH="384840" progId="ChemDraw.Document.6.0">
                  <p:embed/>
                </p:oleObj>
              </mc:Choice>
              <mc:Fallback>
                <p:oleObj name="CS ChemDraw Drawing" r:id="rId8" imgW="1383120" imgH="384840" progId="ChemDraw.Document.6.0">
                  <p:embed/>
                  <p:pic>
                    <p:nvPicPr>
                      <p:cNvPr id="16" name="Object 15">
                        <a:extLst>
                          <a:ext uri="{FF2B5EF4-FFF2-40B4-BE49-F238E27FC236}">
                            <a16:creationId xmlns:a16="http://schemas.microsoft.com/office/drawing/2014/main" id="{6EA8FD49-55DF-4D71-8F61-440807C5E323}"/>
                          </a:ext>
                        </a:extLst>
                      </p:cNvPr>
                      <p:cNvPicPr/>
                      <p:nvPr/>
                    </p:nvPicPr>
                    <p:blipFill>
                      <a:blip r:embed="rId9"/>
                      <a:stretch>
                        <a:fillRect/>
                      </a:stretch>
                    </p:blipFill>
                    <p:spPr>
                      <a:xfrm>
                        <a:off x="3880643" y="6055022"/>
                        <a:ext cx="2294946" cy="637631"/>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0AFBBE0C-376D-429D-8E53-F37F8A6752D8}"/>
              </a:ext>
            </a:extLst>
          </p:cNvPr>
          <p:cNvSpPr txBox="1"/>
          <p:nvPr/>
        </p:nvSpPr>
        <p:spPr>
          <a:xfrm>
            <a:off x="6175589" y="6189172"/>
            <a:ext cx="155042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Final Equation</a:t>
            </a:r>
          </a:p>
        </p:txBody>
      </p:sp>
      <p:pic>
        <p:nvPicPr>
          <p:cNvPr id="20" name="Picture 2" descr="spinning top toy object for small children to play flat style cartoon  2609278 Vector Art at Vecteezy">
            <a:extLst>
              <a:ext uri="{FF2B5EF4-FFF2-40B4-BE49-F238E27FC236}">
                <a16:creationId xmlns:a16="http://schemas.microsoft.com/office/drawing/2014/main" id="{917F31C0-730D-4659-AC11-09730ADF5E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0801" y="1347880"/>
            <a:ext cx="1457307" cy="145730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EEC5E173-16CC-4E4C-9671-7E2565BEB255}"/>
              </a:ext>
            </a:extLst>
          </p:cNvPr>
          <p:cNvSpPr txBox="1"/>
          <p:nvPr/>
        </p:nvSpPr>
        <p:spPr>
          <a:xfrm>
            <a:off x="7345014" y="2472861"/>
            <a:ext cx="380999" cy="369332"/>
          </a:xfrm>
          <a:prstGeom prst="rect">
            <a:avLst/>
          </a:prstGeom>
          <a:noFill/>
        </p:spPr>
        <p:txBody>
          <a:bodyPr wrap="square">
            <a:spAutoFit/>
          </a:bodyPr>
          <a:lstStyle/>
          <a:p>
            <a:r>
              <a:rPr lang="en-US" dirty="0"/>
              <a:t>&lt;</a:t>
            </a:r>
          </a:p>
        </p:txBody>
      </p:sp>
      <p:sp>
        <p:nvSpPr>
          <p:cNvPr id="26" name="TextBox 25">
            <a:extLst>
              <a:ext uri="{FF2B5EF4-FFF2-40B4-BE49-F238E27FC236}">
                <a16:creationId xmlns:a16="http://schemas.microsoft.com/office/drawing/2014/main" id="{8579D58C-F1F1-4D82-8465-B5FE82D695F4}"/>
              </a:ext>
            </a:extLst>
          </p:cNvPr>
          <p:cNvSpPr txBox="1"/>
          <p:nvPr/>
        </p:nvSpPr>
        <p:spPr>
          <a:xfrm rot="10800000">
            <a:off x="2806043" y="2543697"/>
            <a:ext cx="304799" cy="369332"/>
          </a:xfrm>
          <a:prstGeom prst="rect">
            <a:avLst/>
          </a:prstGeom>
          <a:noFill/>
        </p:spPr>
        <p:txBody>
          <a:bodyPr wrap="square">
            <a:spAutoFit/>
          </a:bodyPr>
          <a:lstStyle/>
          <a:p>
            <a:r>
              <a:rPr lang="en-US" dirty="0"/>
              <a:t>&lt;</a:t>
            </a:r>
          </a:p>
        </p:txBody>
      </p:sp>
    </p:spTree>
    <p:extLst>
      <p:ext uri="{BB962C8B-B14F-4D97-AF65-F5344CB8AC3E}">
        <p14:creationId xmlns:p14="http://schemas.microsoft.com/office/powerpoint/2010/main" val="3851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2" grpId="0"/>
      <p:bldP spid="17" grpId="0"/>
      <p:bldP spid="24"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98FE43B2-79C1-4527-AEAC-1AA8BEDCB1A3}"/>
              </a:ext>
            </a:extLst>
          </p:cNvPr>
          <p:cNvGraphicFramePr>
            <a:graphicFrameLocks noChangeAspect="1"/>
          </p:cNvGraphicFramePr>
          <p:nvPr/>
        </p:nvGraphicFramePr>
        <p:xfrm>
          <a:off x="838200" y="2538412"/>
          <a:ext cx="7748936" cy="3328988"/>
        </p:xfrm>
        <a:graphic>
          <a:graphicData uri="http://schemas.openxmlformats.org/presentationml/2006/ole">
            <mc:AlternateContent xmlns:mc="http://schemas.openxmlformats.org/markup-compatibility/2006">
              <mc:Choice xmlns:v="urn:schemas-microsoft-com:vml" Requires="v">
                <p:oleObj spid="_x0000_s54276" name="CS ChemDraw Drawing" r:id="rId3" imgW="5920200" imgH="2543040" progId="ChemDraw.Document.6.0">
                  <p:embed/>
                </p:oleObj>
              </mc:Choice>
              <mc:Fallback>
                <p:oleObj name="CS ChemDraw Drawing" r:id="rId3" imgW="5920200" imgH="2543040" progId="ChemDraw.Document.6.0">
                  <p:embed/>
                  <p:pic>
                    <p:nvPicPr>
                      <p:cNvPr id="4" name="Object 3">
                        <a:extLst>
                          <a:ext uri="{FF2B5EF4-FFF2-40B4-BE49-F238E27FC236}">
                            <a16:creationId xmlns:a16="http://schemas.microsoft.com/office/drawing/2014/main" id="{98FE43B2-79C1-4527-AEAC-1AA8BEDCB1A3}"/>
                          </a:ext>
                        </a:extLst>
                      </p:cNvPr>
                      <p:cNvPicPr/>
                      <p:nvPr/>
                    </p:nvPicPr>
                    <p:blipFill>
                      <a:blip r:embed="rId4"/>
                      <a:stretch>
                        <a:fillRect/>
                      </a:stretch>
                    </p:blipFill>
                    <p:spPr>
                      <a:xfrm>
                        <a:off x="838200" y="2538412"/>
                        <a:ext cx="7748936" cy="33289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B9493A8E-FC88-48A0-B1BB-6298AE35A582}"/>
              </a:ext>
            </a:extLst>
          </p:cNvPr>
          <p:cNvSpPr txBox="1"/>
          <p:nvPr/>
        </p:nvSpPr>
        <p:spPr>
          <a:xfrm>
            <a:off x="1207468" y="1676400"/>
            <a:ext cx="7010400" cy="584775"/>
          </a:xfrm>
          <a:prstGeom prst="rect">
            <a:avLst/>
          </a:prstGeom>
          <a:noFill/>
        </p:spPr>
        <p:txBody>
          <a:bodyPr wrap="square">
            <a:spAutoFit/>
          </a:bodyPr>
          <a:lstStyle/>
          <a:p>
            <a:pPr algn="ctr"/>
            <a:r>
              <a:rPr lang="en-US" sz="3200" b="1" i="1" dirty="0"/>
              <a:t>Shielding and </a:t>
            </a:r>
            <a:r>
              <a:rPr lang="en-US" sz="3200" b="1" i="1" dirty="0" err="1"/>
              <a:t>Deshielding</a:t>
            </a:r>
            <a:r>
              <a:rPr lang="en-US" sz="3200" b="1" i="1" dirty="0"/>
              <a:t> Effect</a:t>
            </a:r>
            <a:endParaRPr lang="en-US" sz="3200" b="1" dirty="0"/>
          </a:p>
        </p:txBody>
      </p:sp>
    </p:spTree>
    <p:extLst>
      <p:ext uri="{BB962C8B-B14F-4D97-AF65-F5344CB8AC3E}">
        <p14:creationId xmlns:p14="http://schemas.microsoft.com/office/powerpoint/2010/main" val="1551923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CD13DA4E-3622-44E1-B304-A8F75E421FA8}"/>
              </a:ext>
            </a:extLst>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5">
            <a:extLst>
              <a:ext uri="{FF2B5EF4-FFF2-40B4-BE49-F238E27FC236}">
                <a16:creationId xmlns:a16="http://schemas.microsoft.com/office/drawing/2014/main" id="{D23D218E-56E7-4207-BB5C-A1F8A87277E7}"/>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6">
            <a:extLst>
              <a:ext uri="{FF2B5EF4-FFF2-40B4-BE49-F238E27FC236}">
                <a16:creationId xmlns:a16="http://schemas.microsoft.com/office/drawing/2014/main" id="{F393D18B-F0AE-4204-BDF5-84829E25CAB5}"/>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8">
            <a:extLst>
              <a:ext uri="{FF2B5EF4-FFF2-40B4-BE49-F238E27FC236}">
                <a16:creationId xmlns:a16="http://schemas.microsoft.com/office/drawing/2014/main" id="{F8CF462A-AC5C-45FD-9E0F-522C4B42E593}"/>
              </a:ext>
            </a:extLst>
          </p:cNvPr>
          <p:cNvSpPr/>
          <p:nvPr/>
        </p:nvSpPr>
        <p:spPr>
          <a:xfrm>
            <a:off x="1906904" y="60068"/>
            <a:ext cx="5634991" cy="584775"/>
          </a:xfrm>
          <a:prstGeom prst="rect">
            <a:avLst/>
          </a:prstGeom>
        </p:spPr>
        <p:txBody>
          <a:bodyPr wrap="square">
            <a:spAutoFit/>
          </a:bodyPr>
          <a:lstStyle/>
          <a:p>
            <a:r>
              <a:rPr lang="en-US" sz="3200" b="1" i="1" dirty="0"/>
              <a:t>Shielding and </a:t>
            </a:r>
            <a:r>
              <a:rPr lang="en-US" sz="3200" b="1" i="1" dirty="0" err="1"/>
              <a:t>Deshielding</a:t>
            </a:r>
            <a:r>
              <a:rPr lang="en-US" sz="3200" b="1" i="1" dirty="0"/>
              <a:t> Effect</a:t>
            </a:r>
            <a:endParaRPr lang="en-US" sz="3200" b="1" dirty="0"/>
          </a:p>
        </p:txBody>
      </p:sp>
      <p:sp>
        <p:nvSpPr>
          <p:cNvPr id="10" name="TextBox 9">
            <a:extLst>
              <a:ext uri="{FF2B5EF4-FFF2-40B4-BE49-F238E27FC236}">
                <a16:creationId xmlns:a16="http://schemas.microsoft.com/office/drawing/2014/main" id="{EEB98E95-1FEF-4336-A568-0AE3210561A9}"/>
              </a:ext>
            </a:extLst>
          </p:cNvPr>
          <p:cNvSpPr txBox="1"/>
          <p:nvPr/>
        </p:nvSpPr>
        <p:spPr>
          <a:xfrm>
            <a:off x="230554" y="131589"/>
            <a:ext cx="8693882" cy="492443"/>
          </a:xfrm>
          <a:prstGeom prst="rect">
            <a:avLst/>
          </a:prstGeom>
          <a:solidFill>
            <a:srgbClr val="FFC000">
              <a:alpha val="50196"/>
            </a:srgbClr>
          </a:solidFill>
        </p:spPr>
        <p:txBody>
          <a:bodyPr wrap="square" rtlCol="0">
            <a:spAutoFit/>
          </a:bodyPr>
          <a:lstStyle/>
          <a:p>
            <a:pPr algn="ctr"/>
            <a:endParaRPr lang="en-US" sz="2600" dirty="0"/>
          </a:p>
        </p:txBody>
      </p:sp>
      <p:sp>
        <p:nvSpPr>
          <p:cNvPr id="11" name="TextBox 10">
            <a:hlinkClick r:id="" action="ppaction://noaction"/>
            <a:extLst>
              <a:ext uri="{FF2B5EF4-FFF2-40B4-BE49-F238E27FC236}">
                <a16:creationId xmlns:a16="http://schemas.microsoft.com/office/drawing/2014/main" id="{FFD187BF-8EBF-42EE-94C5-D7C6C788E970}"/>
              </a:ext>
            </a:extLst>
          </p:cNvPr>
          <p:cNvSpPr txBox="1"/>
          <p:nvPr/>
        </p:nvSpPr>
        <p:spPr>
          <a:xfrm>
            <a:off x="1476896" y="1138077"/>
            <a:ext cx="1148776" cy="400110"/>
          </a:xfrm>
          <a:prstGeom prst="rect">
            <a:avLst/>
          </a:prstGeom>
          <a:noFill/>
        </p:spPr>
        <p:txBody>
          <a:bodyPr wrap="none" rtlCol="0">
            <a:spAutoFit/>
          </a:bodyPr>
          <a:lstStyle/>
          <a:p>
            <a:r>
              <a:rPr lang="en-US" sz="2000" dirty="0"/>
              <a:t>Electrons</a:t>
            </a:r>
          </a:p>
        </p:txBody>
      </p:sp>
      <p:sp>
        <p:nvSpPr>
          <p:cNvPr id="12" name="Oval 11">
            <a:extLst>
              <a:ext uri="{FF2B5EF4-FFF2-40B4-BE49-F238E27FC236}">
                <a16:creationId xmlns:a16="http://schemas.microsoft.com/office/drawing/2014/main" id="{597ACD50-5148-47DC-BE0A-A7949C8E04D2}"/>
              </a:ext>
            </a:extLst>
          </p:cNvPr>
          <p:cNvSpPr/>
          <p:nvPr/>
        </p:nvSpPr>
        <p:spPr>
          <a:xfrm>
            <a:off x="2667000" y="1219200"/>
            <a:ext cx="1997948" cy="2133600"/>
          </a:xfrm>
          <a:prstGeom prst="ellipse">
            <a:avLst/>
          </a:prstGeom>
          <a:no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E0CF48E-8444-415E-847E-469DA3193391}"/>
              </a:ext>
            </a:extLst>
          </p:cNvPr>
          <p:cNvSpPr/>
          <p:nvPr/>
        </p:nvSpPr>
        <p:spPr>
          <a:xfrm>
            <a:off x="3048000" y="1447800"/>
            <a:ext cx="1589857" cy="1688813"/>
          </a:xfrm>
          <a:prstGeom prst="ellipse">
            <a:avLst/>
          </a:prstGeom>
          <a:no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60C81BE-361B-4D98-A5B8-462B9BC79A28}"/>
              </a:ext>
            </a:extLst>
          </p:cNvPr>
          <p:cNvSpPr/>
          <p:nvPr/>
        </p:nvSpPr>
        <p:spPr>
          <a:xfrm>
            <a:off x="3505200" y="1636326"/>
            <a:ext cx="1132657" cy="1335474"/>
          </a:xfrm>
          <a:prstGeom prst="ellipse">
            <a:avLst/>
          </a:prstGeom>
          <a:no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5711140-61F9-4A28-B8E1-4AB9566BA99B}"/>
              </a:ext>
            </a:extLst>
          </p:cNvPr>
          <p:cNvSpPr/>
          <p:nvPr/>
        </p:nvSpPr>
        <p:spPr>
          <a:xfrm>
            <a:off x="4648200" y="1219200"/>
            <a:ext cx="1997948" cy="2133600"/>
          </a:xfrm>
          <a:prstGeom prst="ellipse">
            <a:avLst/>
          </a:prstGeom>
          <a:no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C8D640C-8887-4B70-B733-E06366E9D140}"/>
              </a:ext>
            </a:extLst>
          </p:cNvPr>
          <p:cNvSpPr/>
          <p:nvPr/>
        </p:nvSpPr>
        <p:spPr>
          <a:xfrm>
            <a:off x="4648200" y="1435387"/>
            <a:ext cx="1589857" cy="1688813"/>
          </a:xfrm>
          <a:prstGeom prst="ellipse">
            <a:avLst/>
          </a:prstGeom>
          <a:no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A3A32FE-F006-42BE-809E-A121A21752EC}"/>
              </a:ext>
            </a:extLst>
          </p:cNvPr>
          <p:cNvSpPr/>
          <p:nvPr/>
        </p:nvSpPr>
        <p:spPr>
          <a:xfrm>
            <a:off x="4658543" y="1636326"/>
            <a:ext cx="1132657" cy="1335474"/>
          </a:xfrm>
          <a:prstGeom prst="ellipse">
            <a:avLst/>
          </a:prstGeom>
          <a:no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B2BBF85F-D3C2-42CC-AFF7-B85A9CF91A27}"/>
              </a:ext>
            </a:extLst>
          </p:cNvPr>
          <p:cNvCxnSpPr/>
          <p:nvPr/>
        </p:nvCxnSpPr>
        <p:spPr>
          <a:xfrm>
            <a:off x="4648200" y="762000"/>
            <a:ext cx="0" cy="289560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sp>
        <p:nvSpPr>
          <p:cNvPr id="19" name="Freeform 32">
            <a:extLst>
              <a:ext uri="{FF2B5EF4-FFF2-40B4-BE49-F238E27FC236}">
                <a16:creationId xmlns:a16="http://schemas.microsoft.com/office/drawing/2014/main" id="{A2749BA3-9B86-4D1E-BD02-1B9E6E0010AB}"/>
              </a:ext>
            </a:extLst>
          </p:cNvPr>
          <p:cNvSpPr/>
          <p:nvPr/>
        </p:nvSpPr>
        <p:spPr>
          <a:xfrm>
            <a:off x="4360333" y="804333"/>
            <a:ext cx="287957" cy="2853267"/>
          </a:xfrm>
          <a:custGeom>
            <a:avLst/>
            <a:gdLst>
              <a:gd name="connsiteX0" fmla="*/ 0 w 287957"/>
              <a:gd name="connsiteY0" fmla="*/ 0 h 2895600"/>
              <a:gd name="connsiteX1" fmla="*/ 287867 w 287957"/>
              <a:gd name="connsiteY1" fmla="*/ 1456267 h 2895600"/>
              <a:gd name="connsiteX2" fmla="*/ 33867 w 287957"/>
              <a:gd name="connsiteY2" fmla="*/ 2895600 h 2895600"/>
              <a:gd name="connsiteX3" fmla="*/ 33867 w 287957"/>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287957" h="2895600">
                <a:moveTo>
                  <a:pt x="0" y="0"/>
                </a:moveTo>
                <a:cubicBezTo>
                  <a:pt x="141111" y="486833"/>
                  <a:pt x="282223" y="973667"/>
                  <a:pt x="287867" y="1456267"/>
                </a:cubicBezTo>
                <a:cubicBezTo>
                  <a:pt x="293512" y="1938867"/>
                  <a:pt x="33867" y="2895600"/>
                  <a:pt x="33867" y="2895600"/>
                </a:cubicBezTo>
                <a:lnTo>
                  <a:pt x="33867" y="2895600"/>
                </a:lnTo>
              </a:path>
            </a:pathLst>
          </a:custGeom>
          <a:ln w="38100">
            <a:solidFill>
              <a:srgbClr val="CC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33">
            <a:extLst>
              <a:ext uri="{FF2B5EF4-FFF2-40B4-BE49-F238E27FC236}">
                <a16:creationId xmlns:a16="http://schemas.microsoft.com/office/drawing/2014/main" id="{8FB557B3-DE4C-4E6C-846F-1C3DE3BAFA26}"/>
              </a:ext>
            </a:extLst>
          </p:cNvPr>
          <p:cNvSpPr/>
          <p:nvPr/>
        </p:nvSpPr>
        <p:spPr>
          <a:xfrm>
            <a:off x="4072467" y="838200"/>
            <a:ext cx="575818" cy="2810933"/>
          </a:xfrm>
          <a:custGeom>
            <a:avLst/>
            <a:gdLst>
              <a:gd name="connsiteX0" fmla="*/ 0 w 575818"/>
              <a:gd name="connsiteY0" fmla="*/ 0 h 2810933"/>
              <a:gd name="connsiteX1" fmla="*/ 575733 w 575818"/>
              <a:gd name="connsiteY1" fmla="*/ 1371600 h 2810933"/>
              <a:gd name="connsiteX2" fmla="*/ 33866 w 575818"/>
              <a:gd name="connsiteY2" fmla="*/ 2810933 h 2810933"/>
            </a:gdLst>
            <a:ahLst/>
            <a:cxnLst>
              <a:cxn ang="0">
                <a:pos x="connsiteX0" y="connsiteY0"/>
              </a:cxn>
              <a:cxn ang="0">
                <a:pos x="connsiteX1" y="connsiteY1"/>
              </a:cxn>
              <a:cxn ang="0">
                <a:pos x="connsiteX2" y="connsiteY2"/>
              </a:cxn>
            </a:cxnLst>
            <a:rect l="l" t="t" r="r" b="b"/>
            <a:pathLst>
              <a:path w="575818" h="2810933">
                <a:moveTo>
                  <a:pt x="0" y="0"/>
                </a:moveTo>
                <a:cubicBezTo>
                  <a:pt x="285044" y="451555"/>
                  <a:pt x="570089" y="903111"/>
                  <a:pt x="575733" y="1371600"/>
                </a:cubicBezTo>
                <a:cubicBezTo>
                  <a:pt x="581377" y="1840089"/>
                  <a:pt x="307621" y="2325511"/>
                  <a:pt x="33866" y="2810933"/>
                </a:cubicBezTo>
              </a:path>
            </a:pathLst>
          </a:custGeom>
          <a:ln w="38100">
            <a:solidFill>
              <a:srgbClr val="CC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34">
            <a:extLst>
              <a:ext uri="{FF2B5EF4-FFF2-40B4-BE49-F238E27FC236}">
                <a16:creationId xmlns:a16="http://schemas.microsoft.com/office/drawing/2014/main" id="{512F1299-9A41-4AC7-A576-DFF15566F565}"/>
              </a:ext>
            </a:extLst>
          </p:cNvPr>
          <p:cNvSpPr/>
          <p:nvPr/>
        </p:nvSpPr>
        <p:spPr>
          <a:xfrm flipH="1">
            <a:off x="4648199" y="838200"/>
            <a:ext cx="576671" cy="2810933"/>
          </a:xfrm>
          <a:custGeom>
            <a:avLst/>
            <a:gdLst>
              <a:gd name="connsiteX0" fmla="*/ 0 w 575818"/>
              <a:gd name="connsiteY0" fmla="*/ 0 h 2810933"/>
              <a:gd name="connsiteX1" fmla="*/ 575733 w 575818"/>
              <a:gd name="connsiteY1" fmla="*/ 1371600 h 2810933"/>
              <a:gd name="connsiteX2" fmla="*/ 33866 w 575818"/>
              <a:gd name="connsiteY2" fmla="*/ 2810933 h 2810933"/>
            </a:gdLst>
            <a:ahLst/>
            <a:cxnLst>
              <a:cxn ang="0">
                <a:pos x="connsiteX0" y="connsiteY0"/>
              </a:cxn>
              <a:cxn ang="0">
                <a:pos x="connsiteX1" y="connsiteY1"/>
              </a:cxn>
              <a:cxn ang="0">
                <a:pos x="connsiteX2" y="connsiteY2"/>
              </a:cxn>
            </a:cxnLst>
            <a:rect l="l" t="t" r="r" b="b"/>
            <a:pathLst>
              <a:path w="575818" h="2810933">
                <a:moveTo>
                  <a:pt x="0" y="0"/>
                </a:moveTo>
                <a:cubicBezTo>
                  <a:pt x="285044" y="451555"/>
                  <a:pt x="570089" y="903111"/>
                  <a:pt x="575733" y="1371600"/>
                </a:cubicBezTo>
                <a:cubicBezTo>
                  <a:pt x="581377" y="1840089"/>
                  <a:pt x="307621" y="2325511"/>
                  <a:pt x="33866" y="2810933"/>
                </a:cubicBezTo>
              </a:path>
            </a:pathLst>
          </a:custGeom>
          <a:ln w="38100">
            <a:solidFill>
              <a:srgbClr val="CC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35">
            <a:extLst>
              <a:ext uri="{FF2B5EF4-FFF2-40B4-BE49-F238E27FC236}">
                <a16:creationId xmlns:a16="http://schemas.microsoft.com/office/drawing/2014/main" id="{FA041D4C-E3B8-4F30-8886-13DF4BDE973F}"/>
              </a:ext>
            </a:extLst>
          </p:cNvPr>
          <p:cNvSpPr/>
          <p:nvPr/>
        </p:nvSpPr>
        <p:spPr>
          <a:xfrm flipH="1">
            <a:off x="4648200" y="804333"/>
            <a:ext cx="304800" cy="2853267"/>
          </a:xfrm>
          <a:custGeom>
            <a:avLst/>
            <a:gdLst>
              <a:gd name="connsiteX0" fmla="*/ 0 w 287957"/>
              <a:gd name="connsiteY0" fmla="*/ 0 h 2895600"/>
              <a:gd name="connsiteX1" fmla="*/ 287867 w 287957"/>
              <a:gd name="connsiteY1" fmla="*/ 1456267 h 2895600"/>
              <a:gd name="connsiteX2" fmla="*/ 33867 w 287957"/>
              <a:gd name="connsiteY2" fmla="*/ 2895600 h 2895600"/>
              <a:gd name="connsiteX3" fmla="*/ 33867 w 287957"/>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287957" h="2895600">
                <a:moveTo>
                  <a:pt x="0" y="0"/>
                </a:moveTo>
                <a:cubicBezTo>
                  <a:pt x="141111" y="486833"/>
                  <a:pt x="282223" y="973667"/>
                  <a:pt x="287867" y="1456267"/>
                </a:cubicBezTo>
                <a:cubicBezTo>
                  <a:pt x="293512" y="1938867"/>
                  <a:pt x="33867" y="2895600"/>
                  <a:pt x="33867" y="2895600"/>
                </a:cubicBezTo>
                <a:lnTo>
                  <a:pt x="33867" y="2895600"/>
                </a:lnTo>
              </a:path>
            </a:pathLst>
          </a:custGeom>
          <a:ln w="38100">
            <a:solidFill>
              <a:srgbClr val="CC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FE5FB921-914B-4EBF-BF5D-A6DF6E1D0F71}"/>
              </a:ext>
            </a:extLst>
          </p:cNvPr>
          <p:cNvSpPr/>
          <p:nvPr/>
        </p:nvSpPr>
        <p:spPr>
          <a:xfrm rot="12920854">
            <a:off x="2854976" y="1471415"/>
            <a:ext cx="152400" cy="164813"/>
          </a:xfrm>
          <a:prstGeom prst="triangle">
            <a:avLst/>
          </a:prstGeom>
          <a:solidFill>
            <a:srgbClr val="CC00CC"/>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DA17CE1D-1228-45DF-84CD-16E3F9CEDC1D}"/>
              </a:ext>
            </a:extLst>
          </p:cNvPr>
          <p:cNvSpPr/>
          <p:nvPr/>
        </p:nvSpPr>
        <p:spPr>
          <a:xfrm rot="12451805">
            <a:off x="3126874" y="1694015"/>
            <a:ext cx="152400" cy="164813"/>
          </a:xfrm>
          <a:prstGeom prst="triangle">
            <a:avLst/>
          </a:prstGeom>
          <a:solidFill>
            <a:srgbClr val="CC00CC"/>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9129638B-42A5-4803-975D-C3AA6CE434B2}"/>
              </a:ext>
            </a:extLst>
          </p:cNvPr>
          <p:cNvSpPr/>
          <p:nvPr/>
        </p:nvSpPr>
        <p:spPr>
          <a:xfrm rot="12164575">
            <a:off x="3493634" y="1910774"/>
            <a:ext cx="152400" cy="164813"/>
          </a:xfrm>
          <a:prstGeom prst="triangle">
            <a:avLst/>
          </a:prstGeom>
          <a:solidFill>
            <a:srgbClr val="CC00CC"/>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85B71047-25AA-416E-A4F7-65687D45AFF1}"/>
              </a:ext>
            </a:extLst>
          </p:cNvPr>
          <p:cNvSpPr/>
          <p:nvPr/>
        </p:nvSpPr>
        <p:spPr>
          <a:xfrm rot="8440782">
            <a:off x="6281421" y="1455781"/>
            <a:ext cx="152400" cy="164813"/>
          </a:xfrm>
          <a:prstGeom prst="triangle">
            <a:avLst/>
          </a:prstGeom>
          <a:solidFill>
            <a:srgbClr val="CC00CC"/>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DF776FAA-9D1B-4109-9306-C06811B3028D}"/>
              </a:ext>
            </a:extLst>
          </p:cNvPr>
          <p:cNvSpPr/>
          <p:nvPr/>
        </p:nvSpPr>
        <p:spPr>
          <a:xfrm rot="8440782">
            <a:off x="5978566" y="1663473"/>
            <a:ext cx="152400" cy="164813"/>
          </a:xfrm>
          <a:prstGeom prst="triangle">
            <a:avLst/>
          </a:prstGeom>
          <a:solidFill>
            <a:srgbClr val="CC00CC"/>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CB798451-1883-4B16-A591-716241E42870}"/>
              </a:ext>
            </a:extLst>
          </p:cNvPr>
          <p:cNvSpPr/>
          <p:nvPr/>
        </p:nvSpPr>
        <p:spPr>
          <a:xfrm rot="8788600">
            <a:off x="5609106" y="1855634"/>
            <a:ext cx="152400" cy="164813"/>
          </a:xfrm>
          <a:prstGeom prst="triangle">
            <a:avLst/>
          </a:prstGeom>
          <a:solidFill>
            <a:srgbClr val="CC00CC"/>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17883F74-8C93-4AC7-95E4-1BF5BCD9C99C}"/>
              </a:ext>
            </a:extLst>
          </p:cNvPr>
          <p:cNvSpPr/>
          <p:nvPr/>
        </p:nvSpPr>
        <p:spPr>
          <a:xfrm>
            <a:off x="4072467" y="2230967"/>
            <a:ext cx="1152404" cy="207434"/>
          </a:xfrm>
          <a:prstGeom prst="ellipse">
            <a:avLst/>
          </a:prstGeom>
          <a:noFill/>
          <a:ln w="7620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E8C2D816-369E-459D-8E78-D5AAF93E6A13}"/>
              </a:ext>
            </a:extLst>
          </p:cNvPr>
          <p:cNvSpPr/>
          <p:nvPr/>
        </p:nvSpPr>
        <p:spPr>
          <a:xfrm rot="4587745">
            <a:off x="4985267" y="2307016"/>
            <a:ext cx="175517" cy="198145"/>
          </a:xfrm>
          <a:prstGeom prst="triangle">
            <a:avLst/>
          </a:prstGeom>
          <a:solidFill>
            <a:srgbClr val="CC00CC"/>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hlinkClick r:id="" action="ppaction://noaction"/>
            <a:extLst>
              <a:ext uri="{FF2B5EF4-FFF2-40B4-BE49-F238E27FC236}">
                <a16:creationId xmlns:a16="http://schemas.microsoft.com/office/drawing/2014/main" id="{CF546BC1-0D2F-4558-A50E-5DAAFDBF50FF}"/>
              </a:ext>
            </a:extLst>
          </p:cNvPr>
          <p:cNvSpPr txBox="1"/>
          <p:nvPr/>
        </p:nvSpPr>
        <p:spPr>
          <a:xfrm>
            <a:off x="6616236" y="762000"/>
            <a:ext cx="1939955" cy="400110"/>
          </a:xfrm>
          <a:prstGeom prst="rect">
            <a:avLst/>
          </a:prstGeom>
          <a:noFill/>
        </p:spPr>
        <p:txBody>
          <a:bodyPr wrap="none" rtlCol="0">
            <a:spAutoFit/>
          </a:bodyPr>
          <a:lstStyle/>
          <a:p>
            <a:r>
              <a:rPr lang="en-US" sz="2000" dirty="0"/>
              <a:t>Spinning nucleus</a:t>
            </a:r>
          </a:p>
        </p:txBody>
      </p:sp>
      <p:sp>
        <p:nvSpPr>
          <p:cNvPr id="32" name="Oval 31">
            <a:extLst>
              <a:ext uri="{FF2B5EF4-FFF2-40B4-BE49-F238E27FC236}">
                <a16:creationId xmlns:a16="http://schemas.microsoft.com/office/drawing/2014/main" id="{164D7732-68AF-4BF6-A903-8C0065299195}"/>
              </a:ext>
            </a:extLst>
          </p:cNvPr>
          <p:cNvSpPr/>
          <p:nvPr/>
        </p:nvSpPr>
        <p:spPr>
          <a:xfrm>
            <a:off x="4419600" y="1993613"/>
            <a:ext cx="457200" cy="444787"/>
          </a:xfrm>
          <a:prstGeom prst="ellipse">
            <a:avLst/>
          </a:prstGeom>
          <a:solidFill>
            <a:srgbClr val="33CCFF"/>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Arrow Connector 32">
            <a:extLst>
              <a:ext uri="{FF2B5EF4-FFF2-40B4-BE49-F238E27FC236}">
                <a16:creationId xmlns:a16="http://schemas.microsoft.com/office/drawing/2014/main" id="{5C50CDD9-6A46-4ACD-A6F6-4F76D22F04A6}"/>
              </a:ext>
            </a:extLst>
          </p:cNvPr>
          <p:cNvCxnSpPr/>
          <p:nvPr/>
        </p:nvCxnSpPr>
        <p:spPr>
          <a:xfrm>
            <a:off x="2554808" y="1370501"/>
            <a:ext cx="203720" cy="1113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2B16AF0-A9FD-4377-8563-9DB71193568B}"/>
              </a:ext>
            </a:extLst>
          </p:cNvPr>
          <p:cNvCxnSpPr/>
          <p:nvPr/>
        </p:nvCxnSpPr>
        <p:spPr>
          <a:xfrm flipH="1">
            <a:off x="4936534" y="1219200"/>
            <a:ext cx="1709614" cy="8296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a:hlinkClick r:id="" action="ppaction://noaction"/>
            <a:extLst>
              <a:ext uri="{FF2B5EF4-FFF2-40B4-BE49-F238E27FC236}">
                <a16:creationId xmlns:a16="http://schemas.microsoft.com/office/drawing/2014/main" id="{C38164BC-7463-4988-9179-F12996475F44}"/>
              </a:ext>
            </a:extLst>
          </p:cNvPr>
          <p:cNvSpPr txBox="1"/>
          <p:nvPr/>
        </p:nvSpPr>
        <p:spPr>
          <a:xfrm>
            <a:off x="3320360" y="4505235"/>
            <a:ext cx="3053093" cy="400110"/>
          </a:xfrm>
          <a:prstGeom prst="rect">
            <a:avLst/>
          </a:prstGeom>
          <a:noFill/>
        </p:spPr>
        <p:txBody>
          <a:bodyPr wrap="square" rtlCol="0">
            <a:spAutoFit/>
          </a:bodyPr>
          <a:lstStyle/>
          <a:p>
            <a:r>
              <a:rPr lang="en-US" sz="2000" b="1" dirty="0"/>
              <a:t>Applied magnetic field B</a:t>
            </a:r>
            <a:r>
              <a:rPr lang="en-US" sz="2000" b="1" baseline="-25000" dirty="0"/>
              <a:t>o</a:t>
            </a:r>
          </a:p>
        </p:txBody>
      </p:sp>
      <p:sp>
        <p:nvSpPr>
          <p:cNvPr id="36" name="Right Arrow 55">
            <a:extLst>
              <a:ext uri="{FF2B5EF4-FFF2-40B4-BE49-F238E27FC236}">
                <a16:creationId xmlns:a16="http://schemas.microsoft.com/office/drawing/2014/main" id="{935114E9-8928-42AF-9DF5-1A082CA4FE65}"/>
              </a:ext>
            </a:extLst>
          </p:cNvPr>
          <p:cNvSpPr/>
          <p:nvPr/>
        </p:nvSpPr>
        <p:spPr>
          <a:xfrm rot="16200000">
            <a:off x="3401558" y="4095124"/>
            <a:ext cx="294571" cy="2390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56">
            <a:extLst>
              <a:ext uri="{FF2B5EF4-FFF2-40B4-BE49-F238E27FC236}">
                <a16:creationId xmlns:a16="http://schemas.microsoft.com/office/drawing/2014/main" id="{DDE6C201-BA76-4216-B1C0-C067B0F7EEBA}"/>
              </a:ext>
            </a:extLst>
          </p:cNvPr>
          <p:cNvSpPr/>
          <p:nvPr/>
        </p:nvSpPr>
        <p:spPr>
          <a:xfrm rot="16200000">
            <a:off x="2832794" y="4103591"/>
            <a:ext cx="294571" cy="2390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57">
            <a:extLst>
              <a:ext uri="{FF2B5EF4-FFF2-40B4-BE49-F238E27FC236}">
                <a16:creationId xmlns:a16="http://schemas.microsoft.com/office/drawing/2014/main" id="{6760B8B9-1510-494B-BD4D-741DB5255B17}"/>
              </a:ext>
            </a:extLst>
          </p:cNvPr>
          <p:cNvSpPr/>
          <p:nvPr/>
        </p:nvSpPr>
        <p:spPr>
          <a:xfrm rot="16200000">
            <a:off x="3879090" y="4104883"/>
            <a:ext cx="294571" cy="2390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58">
            <a:extLst>
              <a:ext uri="{FF2B5EF4-FFF2-40B4-BE49-F238E27FC236}">
                <a16:creationId xmlns:a16="http://schemas.microsoft.com/office/drawing/2014/main" id="{6C2A4F8E-520F-4DEB-97BB-3CB77865F8E8}"/>
              </a:ext>
            </a:extLst>
          </p:cNvPr>
          <p:cNvSpPr/>
          <p:nvPr/>
        </p:nvSpPr>
        <p:spPr>
          <a:xfrm rot="16200000">
            <a:off x="4398123" y="4108758"/>
            <a:ext cx="294571" cy="2390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59">
            <a:extLst>
              <a:ext uri="{FF2B5EF4-FFF2-40B4-BE49-F238E27FC236}">
                <a16:creationId xmlns:a16="http://schemas.microsoft.com/office/drawing/2014/main" id="{3617B1A2-1A77-43E8-8408-04EDBC665349}"/>
              </a:ext>
            </a:extLst>
          </p:cNvPr>
          <p:cNvSpPr/>
          <p:nvPr/>
        </p:nvSpPr>
        <p:spPr>
          <a:xfrm rot="16200000">
            <a:off x="4927223" y="4104883"/>
            <a:ext cx="294571" cy="2390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60">
            <a:extLst>
              <a:ext uri="{FF2B5EF4-FFF2-40B4-BE49-F238E27FC236}">
                <a16:creationId xmlns:a16="http://schemas.microsoft.com/office/drawing/2014/main" id="{8949FDE5-1CEB-49E0-AC5D-40664A3F9BE6}"/>
              </a:ext>
            </a:extLst>
          </p:cNvPr>
          <p:cNvSpPr/>
          <p:nvPr/>
        </p:nvSpPr>
        <p:spPr>
          <a:xfrm rot="16200000">
            <a:off x="5421651" y="4108758"/>
            <a:ext cx="294571" cy="2390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61">
            <a:extLst>
              <a:ext uri="{FF2B5EF4-FFF2-40B4-BE49-F238E27FC236}">
                <a16:creationId xmlns:a16="http://schemas.microsoft.com/office/drawing/2014/main" id="{F2617EC9-0EB5-4941-A946-8D4AB9C6D4BC}"/>
              </a:ext>
            </a:extLst>
          </p:cNvPr>
          <p:cNvSpPr/>
          <p:nvPr/>
        </p:nvSpPr>
        <p:spPr>
          <a:xfrm rot="16200000">
            <a:off x="5887165" y="4119736"/>
            <a:ext cx="294571" cy="2390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62">
            <a:extLst>
              <a:ext uri="{FF2B5EF4-FFF2-40B4-BE49-F238E27FC236}">
                <a16:creationId xmlns:a16="http://schemas.microsoft.com/office/drawing/2014/main" id="{C513928B-CC4C-4943-92B6-4149CAC967A7}"/>
              </a:ext>
            </a:extLst>
          </p:cNvPr>
          <p:cNvSpPr/>
          <p:nvPr/>
        </p:nvSpPr>
        <p:spPr>
          <a:xfrm rot="16200000">
            <a:off x="6373055" y="4119736"/>
            <a:ext cx="294571" cy="2390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6A419DE8-5E4A-48F8-8C52-7C6CACE3314A}"/>
              </a:ext>
            </a:extLst>
          </p:cNvPr>
          <p:cNvSpPr txBox="1"/>
          <p:nvPr/>
        </p:nvSpPr>
        <p:spPr>
          <a:xfrm>
            <a:off x="6357621" y="3296017"/>
            <a:ext cx="2557779" cy="646331"/>
          </a:xfrm>
          <a:prstGeom prst="rect">
            <a:avLst/>
          </a:prstGeom>
          <a:noFill/>
        </p:spPr>
        <p:txBody>
          <a:bodyPr wrap="square" rtlCol="0">
            <a:spAutoFit/>
          </a:bodyPr>
          <a:lstStyle/>
          <a:p>
            <a:r>
              <a:rPr lang="en-US" dirty="0"/>
              <a:t>Resultant/induced magnetic field</a:t>
            </a:r>
          </a:p>
        </p:txBody>
      </p:sp>
      <p:cxnSp>
        <p:nvCxnSpPr>
          <p:cNvPr id="45" name="Straight Arrow Connector 44">
            <a:extLst>
              <a:ext uri="{FF2B5EF4-FFF2-40B4-BE49-F238E27FC236}">
                <a16:creationId xmlns:a16="http://schemas.microsoft.com/office/drawing/2014/main" id="{3C987C0E-9BAD-416B-B3A9-7E29130075B2}"/>
              </a:ext>
            </a:extLst>
          </p:cNvPr>
          <p:cNvCxnSpPr/>
          <p:nvPr/>
        </p:nvCxnSpPr>
        <p:spPr>
          <a:xfrm flipH="1">
            <a:off x="5212918" y="3496181"/>
            <a:ext cx="108326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5C0B151E-65B3-439F-A195-4D0E5BABB0CB}"/>
              </a:ext>
            </a:extLst>
          </p:cNvPr>
          <p:cNvSpPr/>
          <p:nvPr/>
        </p:nvSpPr>
        <p:spPr>
          <a:xfrm>
            <a:off x="366793" y="4905345"/>
            <a:ext cx="8610600" cy="1815882"/>
          </a:xfrm>
          <a:prstGeom prst="rect">
            <a:avLst/>
          </a:prstGeom>
        </p:spPr>
        <p:txBody>
          <a:bodyPr wrap="square">
            <a:spAutoFit/>
          </a:bodyPr>
          <a:lstStyle/>
          <a:p>
            <a:pPr algn="ctr"/>
            <a:r>
              <a:rPr lang="en-US" sz="2400" dirty="0"/>
              <a:t>                                                    </a:t>
            </a:r>
            <a:r>
              <a:rPr lang="en-US" sz="2400" dirty="0" err="1"/>
              <a:t>B</a:t>
            </a:r>
            <a:r>
              <a:rPr lang="en-US" sz="2400" baseline="-25000" dirty="0" err="1"/>
              <a:t>eff</a:t>
            </a:r>
            <a:r>
              <a:rPr lang="en-US" sz="2400" dirty="0"/>
              <a:t>  = (1 - α)B</a:t>
            </a:r>
            <a:r>
              <a:rPr lang="en-US" sz="2400" baseline="-25000" dirty="0"/>
              <a:t>o</a:t>
            </a:r>
            <a:r>
              <a:rPr lang="en-US" sz="2400" dirty="0"/>
              <a:t>  ---------- Shielding effect</a:t>
            </a:r>
          </a:p>
          <a:p>
            <a:pPr algn="ctr"/>
            <a:r>
              <a:rPr lang="en-US" sz="2400" dirty="0"/>
              <a:t>                                                </a:t>
            </a:r>
            <a:r>
              <a:rPr lang="en-US" sz="2400" dirty="0" err="1"/>
              <a:t>B</a:t>
            </a:r>
            <a:r>
              <a:rPr lang="en-US" sz="2400" baseline="-25000" dirty="0" err="1"/>
              <a:t>eff</a:t>
            </a:r>
            <a:r>
              <a:rPr lang="en-US" sz="2400" dirty="0"/>
              <a:t> = (1 + α)B</a:t>
            </a:r>
            <a:r>
              <a:rPr lang="en-US" sz="2400" baseline="-25000" dirty="0"/>
              <a:t>o</a:t>
            </a:r>
            <a:r>
              <a:rPr lang="en-US" sz="2400" dirty="0"/>
              <a:t>  ---------- </a:t>
            </a:r>
            <a:r>
              <a:rPr lang="en-US" sz="2400" dirty="0" err="1"/>
              <a:t>Deshielding</a:t>
            </a:r>
            <a:r>
              <a:rPr lang="en-US" sz="2400" dirty="0"/>
              <a:t> effect</a:t>
            </a:r>
          </a:p>
          <a:p>
            <a:pPr algn="ctr"/>
            <a:endParaRPr lang="en-US" sz="2000" dirty="0"/>
          </a:p>
          <a:p>
            <a:r>
              <a:rPr lang="en-US" sz="2400" b="1" dirty="0"/>
              <a:t>                                       </a:t>
            </a:r>
            <a:r>
              <a:rPr lang="en-US" sz="2000" b="1" dirty="0"/>
              <a:t>where α = shielding/</a:t>
            </a:r>
            <a:r>
              <a:rPr lang="en-US" sz="2000" b="1" dirty="0" err="1"/>
              <a:t>deshielding</a:t>
            </a:r>
            <a:r>
              <a:rPr lang="en-US" sz="2000" b="1" dirty="0"/>
              <a:t> parameter or factor. </a:t>
            </a:r>
          </a:p>
          <a:p>
            <a:r>
              <a:rPr lang="en-US" sz="2000" b="1" dirty="0"/>
              <a:t>                     α is characteristics of a particular proton environment in a molecule.</a:t>
            </a:r>
          </a:p>
        </p:txBody>
      </p:sp>
    </p:spTree>
    <p:extLst>
      <p:ext uri="{BB962C8B-B14F-4D97-AF65-F5344CB8AC3E}">
        <p14:creationId xmlns:p14="http://schemas.microsoft.com/office/powerpoint/2010/main" val="1918373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58943" y="5017879"/>
            <a:ext cx="2095125" cy="369332"/>
          </a:xfrm>
          <a:prstGeom prst="rect">
            <a:avLst/>
          </a:prstGeom>
        </p:spPr>
        <p:txBody>
          <a:bodyPr wrap="none">
            <a:spAutoFit/>
          </a:bodyPr>
          <a:lstStyle/>
          <a:p>
            <a:r>
              <a:rPr lang="en-US" dirty="0"/>
              <a:t> Chemical shift (δ) = </a:t>
            </a:r>
          </a:p>
        </p:txBody>
      </p:sp>
      <p:cxnSp>
        <p:nvCxnSpPr>
          <p:cNvPr id="17" name="Straight Connector 16"/>
          <p:cNvCxnSpPr>
            <a:stCxn id="15" idx="3"/>
          </p:cNvCxnSpPr>
          <p:nvPr/>
        </p:nvCxnSpPr>
        <p:spPr>
          <a:xfrm>
            <a:off x="3054068" y="5202545"/>
            <a:ext cx="318144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464319" y="4694386"/>
            <a:ext cx="1914224" cy="461665"/>
          </a:xfrm>
          <a:prstGeom prst="rect">
            <a:avLst/>
          </a:prstGeom>
        </p:spPr>
        <p:txBody>
          <a:bodyPr wrap="square">
            <a:spAutoFit/>
          </a:bodyPr>
          <a:lstStyle/>
          <a:p>
            <a:pPr algn="ctr"/>
            <a:r>
              <a:rPr lang="en-US" sz="2400" dirty="0" err="1"/>
              <a:t>ν</a:t>
            </a:r>
            <a:r>
              <a:rPr lang="en-US" sz="2400" baseline="-25000" dirty="0" err="1"/>
              <a:t>sample</a:t>
            </a:r>
            <a:r>
              <a:rPr lang="en-US" sz="2400" dirty="0"/>
              <a:t> – </a:t>
            </a:r>
            <a:r>
              <a:rPr lang="en-US" sz="2400" dirty="0" err="1"/>
              <a:t>ν</a:t>
            </a:r>
            <a:r>
              <a:rPr lang="en-US" sz="2400" baseline="-25000" dirty="0" err="1"/>
              <a:t>ref</a:t>
            </a:r>
            <a:endParaRPr lang="en-US" sz="2400" dirty="0"/>
          </a:p>
        </p:txBody>
      </p:sp>
      <p:sp>
        <p:nvSpPr>
          <p:cNvPr id="22" name="Rectangle 21"/>
          <p:cNvSpPr/>
          <p:nvPr/>
        </p:nvSpPr>
        <p:spPr>
          <a:xfrm>
            <a:off x="3054068" y="5254228"/>
            <a:ext cx="3181448" cy="369332"/>
          </a:xfrm>
          <a:prstGeom prst="rect">
            <a:avLst/>
          </a:prstGeom>
        </p:spPr>
        <p:txBody>
          <a:bodyPr wrap="none">
            <a:spAutoFit/>
          </a:bodyPr>
          <a:lstStyle/>
          <a:p>
            <a:r>
              <a:rPr lang="en-US" dirty="0"/>
              <a:t>Spectrometer frequency in MHz</a:t>
            </a:r>
          </a:p>
        </p:txBody>
      </p:sp>
      <p:sp>
        <p:nvSpPr>
          <p:cNvPr id="24" name="Rectangle 23"/>
          <p:cNvSpPr/>
          <p:nvPr/>
        </p:nvSpPr>
        <p:spPr>
          <a:xfrm>
            <a:off x="6369143" y="5007569"/>
            <a:ext cx="1631857" cy="369332"/>
          </a:xfrm>
          <a:prstGeom prst="rect">
            <a:avLst/>
          </a:prstGeom>
        </p:spPr>
        <p:txBody>
          <a:bodyPr wrap="none">
            <a:spAutoFit/>
          </a:bodyPr>
          <a:lstStyle/>
          <a:p>
            <a:r>
              <a:rPr lang="en-US" dirty="0"/>
              <a:t>(at constant B</a:t>
            </a:r>
            <a:r>
              <a:rPr lang="en-US" baseline="-25000" dirty="0"/>
              <a:t>o</a:t>
            </a:r>
            <a:r>
              <a:rPr lang="en-US" dirty="0"/>
              <a:t>)</a:t>
            </a:r>
          </a:p>
        </p:txBody>
      </p:sp>
      <p:sp>
        <p:nvSpPr>
          <p:cNvPr id="25" name="Rectangle 24"/>
          <p:cNvSpPr/>
          <p:nvPr/>
        </p:nvSpPr>
        <p:spPr>
          <a:xfrm>
            <a:off x="3205313" y="4323695"/>
            <a:ext cx="2433487" cy="461665"/>
          </a:xfrm>
          <a:prstGeom prst="rect">
            <a:avLst/>
          </a:prstGeom>
        </p:spPr>
        <p:txBody>
          <a:bodyPr wrap="none">
            <a:spAutoFit/>
          </a:bodyPr>
          <a:lstStyle/>
          <a:p>
            <a:r>
              <a:rPr lang="en-US" sz="2400" b="1" dirty="0"/>
              <a:t>Chemical Shift (</a:t>
            </a:r>
            <a:r>
              <a:rPr lang="el-GR" sz="2400" b="1" dirty="0"/>
              <a:t>δ</a:t>
            </a:r>
            <a:r>
              <a:rPr lang="en-US" sz="2400" b="1" dirty="0"/>
              <a:t>)</a:t>
            </a:r>
          </a:p>
        </p:txBody>
      </p:sp>
      <p:sp>
        <p:nvSpPr>
          <p:cNvPr id="26" name="Rectangle 25"/>
          <p:cNvSpPr/>
          <p:nvPr/>
        </p:nvSpPr>
        <p:spPr>
          <a:xfrm>
            <a:off x="1111343" y="6237079"/>
            <a:ext cx="2095125" cy="369332"/>
          </a:xfrm>
          <a:prstGeom prst="rect">
            <a:avLst/>
          </a:prstGeom>
        </p:spPr>
        <p:txBody>
          <a:bodyPr wrap="none">
            <a:spAutoFit/>
          </a:bodyPr>
          <a:lstStyle/>
          <a:p>
            <a:r>
              <a:rPr lang="en-US" dirty="0"/>
              <a:t> Chemical shift (δ) = </a:t>
            </a:r>
          </a:p>
        </p:txBody>
      </p:sp>
      <p:cxnSp>
        <p:nvCxnSpPr>
          <p:cNvPr id="27" name="Straight Connector 26"/>
          <p:cNvCxnSpPr>
            <a:stCxn id="26" idx="3"/>
          </p:cNvCxnSpPr>
          <p:nvPr/>
        </p:nvCxnSpPr>
        <p:spPr>
          <a:xfrm>
            <a:off x="3206468" y="6421745"/>
            <a:ext cx="3181448"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616719" y="5913586"/>
            <a:ext cx="1914224" cy="461665"/>
          </a:xfrm>
          <a:prstGeom prst="rect">
            <a:avLst/>
          </a:prstGeom>
        </p:spPr>
        <p:txBody>
          <a:bodyPr wrap="square">
            <a:spAutoFit/>
          </a:bodyPr>
          <a:lstStyle/>
          <a:p>
            <a:pPr algn="ctr"/>
            <a:r>
              <a:rPr lang="el-GR" sz="2400" dirty="0"/>
              <a:t>Δ</a:t>
            </a:r>
            <a:r>
              <a:rPr lang="en-US" sz="2400" dirty="0"/>
              <a:t>ν </a:t>
            </a:r>
            <a:r>
              <a:rPr lang="en-US" dirty="0"/>
              <a:t>(in Hz)</a:t>
            </a:r>
          </a:p>
        </p:txBody>
      </p:sp>
      <p:sp>
        <p:nvSpPr>
          <p:cNvPr id="29" name="Rectangle 28"/>
          <p:cNvSpPr/>
          <p:nvPr/>
        </p:nvSpPr>
        <p:spPr>
          <a:xfrm>
            <a:off x="3206468" y="6473428"/>
            <a:ext cx="3181448" cy="369332"/>
          </a:xfrm>
          <a:prstGeom prst="rect">
            <a:avLst/>
          </a:prstGeom>
        </p:spPr>
        <p:txBody>
          <a:bodyPr wrap="none">
            <a:spAutoFit/>
          </a:bodyPr>
          <a:lstStyle/>
          <a:p>
            <a:r>
              <a:rPr lang="en-US" dirty="0"/>
              <a:t>Spectrometer frequency in MHz</a:t>
            </a:r>
          </a:p>
        </p:txBody>
      </p:sp>
      <p:sp>
        <p:nvSpPr>
          <p:cNvPr id="30" name="Rectangle 29"/>
          <p:cNvSpPr/>
          <p:nvPr/>
        </p:nvSpPr>
        <p:spPr>
          <a:xfrm>
            <a:off x="6521543" y="6226769"/>
            <a:ext cx="1631857" cy="369332"/>
          </a:xfrm>
          <a:prstGeom prst="rect">
            <a:avLst/>
          </a:prstGeom>
        </p:spPr>
        <p:txBody>
          <a:bodyPr wrap="none">
            <a:spAutoFit/>
          </a:bodyPr>
          <a:lstStyle/>
          <a:p>
            <a:r>
              <a:rPr lang="en-US" dirty="0"/>
              <a:t>(at constant B</a:t>
            </a:r>
            <a:r>
              <a:rPr lang="en-US" baseline="-25000" dirty="0"/>
              <a:t>o</a:t>
            </a:r>
            <a:r>
              <a:rPr lang="en-US" dirty="0"/>
              <a:t>)</a:t>
            </a:r>
          </a:p>
        </p:txBody>
      </p:sp>
      <p:sp>
        <p:nvSpPr>
          <p:cNvPr id="31" name="Rectangle 30"/>
          <p:cNvSpPr/>
          <p:nvPr/>
        </p:nvSpPr>
        <p:spPr>
          <a:xfrm>
            <a:off x="1401079" y="246503"/>
            <a:ext cx="5298717" cy="461665"/>
          </a:xfrm>
          <a:prstGeom prst="rect">
            <a:avLst/>
          </a:prstGeom>
        </p:spPr>
        <p:txBody>
          <a:bodyPr wrap="square">
            <a:spAutoFit/>
          </a:bodyPr>
          <a:lstStyle/>
          <a:p>
            <a:r>
              <a:rPr lang="en-US" sz="2400" b="1" dirty="0"/>
              <a:t>Most Shielded Reference Compound</a:t>
            </a:r>
          </a:p>
        </p:txBody>
      </p:sp>
      <p:graphicFrame>
        <p:nvGraphicFramePr>
          <p:cNvPr id="32" name="Object 31"/>
          <p:cNvGraphicFramePr>
            <a:graphicFrameLocks noChangeAspect="1"/>
          </p:cNvGraphicFramePr>
          <p:nvPr/>
        </p:nvGraphicFramePr>
        <p:xfrm>
          <a:off x="2564056" y="727625"/>
          <a:ext cx="2814487" cy="1813990"/>
        </p:xfrm>
        <a:graphic>
          <a:graphicData uri="http://schemas.openxmlformats.org/presentationml/2006/ole">
            <mc:AlternateContent xmlns:mc="http://schemas.openxmlformats.org/markup-compatibility/2006">
              <mc:Choice xmlns:v="urn:schemas-microsoft-com:vml" Requires="v">
                <p:oleObj spid="_x0000_s55302" name="CS ChemDraw Drawing" r:id="rId3" imgW="1553760" imgH="1202040" progId="ChemDraw.Document.6.0">
                  <p:embed/>
                </p:oleObj>
              </mc:Choice>
              <mc:Fallback>
                <p:oleObj name="CS ChemDraw Drawing" r:id="rId3" imgW="1553760" imgH="1202040" progId="ChemDraw.Document.6.0">
                  <p:embed/>
                  <p:pic>
                    <p:nvPicPr>
                      <p:cNvPr id="32" name="Object 31"/>
                      <p:cNvPicPr/>
                      <p:nvPr/>
                    </p:nvPicPr>
                    <p:blipFill>
                      <a:blip r:embed="rId4"/>
                      <a:stretch>
                        <a:fillRect/>
                      </a:stretch>
                    </p:blipFill>
                    <p:spPr>
                      <a:xfrm>
                        <a:off x="2564056" y="727625"/>
                        <a:ext cx="2814487" cy="1813990"/>
                      </a:xfrm>
                      <a:prstGeom prst="rect">
                        <a:avLst/>
                      </a:prstGeom>
                    </p:spPr>
                  </p:pic>
                </p:oleObj>
              </mc:Fallback>
            </mc:AlternateContent>
          </a:graphicData>
        </a:graphic>
      </p:graphicFrame>
      <p:graphicFrame>
        <p:nvGraphicFramePr>
          <p:cNvPr id="2" name="Object 1"/>
          <p:cNvGraphicFramePr>
            <a:graphicFrameLocks noChangeAspect="1"/>
          </p:cNvGraphicFramePr>
          <p:nvPr/>
        </p:nvGraphicFramePr>
        <p:xfrm>
          <a:off x="6418396" y="2745896"/>
          <a:ext cx="2133104" cy="1600200"/>
        </p:xfrm>
        <a:graphic>
          <a:graphicData uri="http://schemas.openxmlformats.org/presentationml/2006/ole">
            <mc:AlternateContent xmlns:mc="http://schemas.openxmlformats.org/markup-compatibility/2006">
              <mc:Choice xmlns:v="urn:schemas-microsoft-com:vml" Requires="v">
                <p:oleObj spid="_x0000_s55303" name="CS ChemDraw Drawing" r:id="rId5" imgW="1513080" imgH="1135440" progId="ChemDraw.Document.6.0">
                  <p:embed/>
                </p:oleObj>
              </mc:Choice>
              <mc:Fallback>
                <p:oleObj name="CS ChemDraw Drawing" r:id="rId5" imgW="1513080" imgH="1135440" progId="ChemDraw.Document.6.0">
                  <p:embed/>
                  <p:pic>
                    <p:nvPicPr>
                      <p:cNvPr id="2"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8396" y="2745896"/>
                        <a:ext cx="2133104" cy="1600200"/>
                      </a:xfrm>
                      <a:prstGeom prst="rect">
                        <a:avLst/>
                      </a:prstGeom>
                      <a:noFill/>
                      <a:ln w="15875">
                        <a:solidFill>
                          <a:schemeClr val="tx1"/>
                        </a:solidFill>
                      </a:ln>
                    </p:spPr>
                  </p:pic>
                </p:oleObj>
              </mc:Fallback>
            </mc:AlternateContent>
          </a:graphicData>
        </a:graphic>
      </p:graphicFrame>
    </p:spTree>
    <p:extLst>
      <p:ext uri="{BB962C8B-B14F-4D97-AF65-F5344CB8AC3E}">
        <p14:creationId xmlns:p14="http://schemas.microsoft.com/office/powerpoint/2010/main" val="1040495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A COMPLETE REVIEW ON NUCLEAR MAGNETIC RESONANCE (NMR) | Page 2 ..."/>
          <p:cNvSpPr>
            <a:spLocks noChangeAspect="1" noChangeArrowheads="1"/>
          </p:cNvSpPr>
          <p:nvPr/>
        </p:nvSpPr>
        <p:spPr bwMode="auto">
          <a:xfrm>
            <a:off x="155575" y="-655638"/>
            <a:ext cx="3352800" cy="1371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A COMPLETE REVIEW ON NUCLEAR MAGNETIC RESONANCE (NMR) | Page 2 ..."/>
          <p:cNvSpPr>
            <a:spLocks noChangeAspect="1" noChangeArrowheads="1"/>
          </p:cNvSpPr>
          <p:nvPr/>
        </p:nvSpPr>
        <p:spPr bwMode="auto">
          <a:xfrm>
            <a:off x="1295400" y="-304801"/>
            <a:ext cx="3352800" cy="1371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1" name="Picture 5" descr="C:\Users\comhut\Desktop\pharmatutor-art-2076-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003783"/>
            <a:ext cx="6169025" cy="18247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31911" y="152400"/>
            <a:ext cx="5032578" cy="461665"/>
          </a:xfrm>
          <a:prstGeom prst="rect">
            <a:avLst/>
          </a:prstGeom>
          <a:noFill/>
        </p:spPr>
        <p:txBody>
          <a:bodyPr wrap="square" rtlCol="0">
            <a:spAutoFit/>
          </a:bodyPr>
          <a:lstStyle/>
          <a:p>
            <a:r>
              <a:rPr lang="en-US" dirty="0"/>
              <a:t>Unit of Chemical shift is </a:t>
            </a:r>
            <a:r>
              <a:rPr lang="en-US" sz="2400" b="1" dirty="0"/>
              <a:t>ppm</a:t>
            </a:r>
            <a:r>
              <a:rPr lang="en-US" dirty="0"/>
              <a:t> (Parts per million)</a:t>
            </a:r>
          </a:p>
        </p:txBody>
      </p:sp>
      <p:graphicFrame>
        <p:nvGraphicFramePr>
          <p:cNvPr id="7" name="Object 6"/>
          <p:cNvGraphicFramePr>
            <a:graphicFrameLocks noChangeAspect="1"/>
          </p:cNvGraphicFramePr>
          <p:nvPr/>
        </p:nvGraphicFramePr>
        <p:xfrm>
          <a:off x="3276600" y="3657600"/>
          <a:ext cx="5399087" cy="2667000"/>
        </p:xfrm>
        <a:graphic>
          <a:graphicData uri="http://schemas.openxmlformats.org/presentationml/2006/ole">
            <mc:AlternateContent xmlns:mc="http://schemas.openxmlformats.org/markup-compatibility/2006">
              <mc:Choice xmlns:v="urn:schemas-microsoft-com:vml" Requires="v">
                <p:oleObj spid="_x0000_s56326" name="CS ChemDraw Drawing" r:id="rId4" imgW="5399280" imgH="2666520" progId="ChemDraw.Document.6.0">
                  <p:embed/>
                </p:oleObj>
              </mc:Choice>
              <mc:Fallback>
                <p:oleObj name="CS ChemDraw Drawing" r:id="rId4" imgW="5399280" imgH="2666520" progId="ChemDraw.Document.6.0">
                  <p:embed/>
                  <p:pic>
                    <p:nvPicPr>
                      <p:cNvPr id="7" name="Object 6"/>
                      <p:cNvPicPr/>
                      <p:nvPr/>
                    </p:nvPicPr>
                    <p:blipFill>
                      <a:blip r:embed="rId5"/>
                      <a:stretch>
                        <a:fillRect/>
                      </a:stretch>
                    </p:blipFill>
                    <p:spPr>
                      <a:xfrm>
                        <a:off x="3276600" y="3657600"/>
                        <a:ext cx="5399087" cy="2667000"/>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457200" y="3886200"/>
          <a:ext cx="2226109" cy="1752600"/>
        </p:xfrm>
        <a:graphic>
          <a:graphicData uri="http://schemas.openxmlformats.org/presentationml/2006/ole">
            <mc:AlternateContent xmlns:mc="http://schemas.openxmlformats.org/markup-compatibility/2006">
              <mc:Choice xmlns:v="urn:schemas-microsoft-com:vml" Requires="v">
                <p:oleObj spid="_x0000_s56327" name="CS ChemDraw Drawing" r:id="rId6" imgW="1148760" imgH="904320" progId="ChemDraw.Document.6.0">
                  <p:embed/>
                </p:oleObj>
              </mc:Choice>
              <mc:Fallback>
                <p:oleObj name="CS ChemDraw Drawing" r:id="rId6" imgW="1148760" imgH="904320" progId="ChemDraw.Document.6.0">
                  <p:embed/>
                  <p:pic>
                    <p:nvPicPr>
                      <p:cNvPr id="8" name="Object 7"/>
                      <p:cNvPicPr/>
                      <p:nvPr/>
                    </p:nvPicPr>
                    <p:blipFill>
                      <a:blip r:embed="rId7"/>
                      <a:stretch>
                        <a:fillRect/>
                      </a:stretch>
                    </p:blipFill>
                    <p:spPr>
                      <a:xfrm>
                        <a:off x="457200" y="3886200"/>
                        <a:ext cx="2226109" cy="1752600"/>
                      </a:xfrm>
                      <a:prstGeom prst="rect">
                        <a:avLst/>
                      </a:prstGeom>
                    </p:spPr>
                  </p:pic>
                </p:oleObj>
              </mc:Fallback>
            </mc:AlternateContent>
          </a:graphicData>
        </a:graphic>
      </p:graphicFrame>
      <p:sp>
        <p:nvSpPr>
          <p:cNvPr id="9" name="TextBox 8"/>
          <p:cNvSpPr txBox="1"/>
          <p:nvPr/>
        </p:nvSpPr>
        <p:spPr>
          <a:xfrm>
            <a:off x="6477000" y="1001200"/>
            <a:ext cx="2523832" cy="646331"/>
          </a:xfrm>
          <a:prstGeom prst="rect">
            <a:avLst/>
          </a:prstGeom>
          <a:noFill/>
        </p:spPr>
        <p:txBody>
          <a:bodyPr wrap="none" rtlCol="0">
            <a:spAutoFit/>
          </a:bodyPr>
          <a:lstStyle/>
          <a:p>
            <a:pPr algn="ctr"/>
            <a:r>
              <a:rPr lang="en-US" dirty="0"/>
              <a:t>Relation between  </a:t>
            </a:r>
          </a:p>
          <a:p>
            <a:pPr algn="ctr"/>
            <a:r>
              <a:rPr lang="en-US" dirty="0"/>
              <a:t>delta (</a:t>
            </a:r>
            <a:r>
              <a:rPr lang="el-GR" dirty="0">
                <a:latin typeface="Times New Roman"/>
                <a:cs typeface="Times New Roman"/>
              </a:rPr>
              <a:t>δ</a:t>
            </a:r>
            <a:r>
              <a:rPr lang="en-US" dirty="0">
                <a:latin typeface="Times New Roman"/>
                <a:cs typeface="Times New Roman"/>
              </a:rPr>
              <a:t>) and tau (</a:t>
            </a:r>
            <a:r>
              <a:rPr lang="el-GR" dirty="0">
                <a:latin typeface="Times New Roman"/>
                <a:cs typeface="Times New Roman"/>
              </a:rPr>
              <a:t>τ</a:t>
            </a:r>
            <a:r>
              <a:rPr lang="en-US" dirty="0">
                <a:latin typeface="Times New Roman"/>
                <a:cs typeface="Times New Roman"/>
              </a:rPr>
              <a:t>) scale</a:t>
            </a:r>
            <a:endParaRPr lang="en-US" dirty="0"/>
          </a:p>
        </p:txBody>
      </p:sp>
      <p:sp>
        <p:nvSpPr>
          <p:cNvPr id="10" name="TextBox 9"/>
          <p:cNvSpPr txBox="1"/>
          <p:nvPr/>
        </p:nvSpPr>
        <p:spPr>
          <a:xfrm>
            <a:off x="7028625" y="1690151"/>
            <a:ext cx="1420582" cy="461665"/>
          </a:xfrm>
          <a:prstGeom prst="rect">
            <a:avLst/>
          </a:prstGeom>
          <a:noFill/>
        </p:spPr>
        <p:txBody>
          <a:bodyPr wrap="none" rtlCol="0">
            <a:spAutoFit/>
          </a:bodyPr>
          <a:lstStyle/>
          <a:p>
            <a:r>
              <a:rPr lang="el-GR" sz="2400" dirty="0">
                <a:latin typeface="Times New Roman"/>
                <a:cs typeface="Times New Roman"/>
              </a:rPr>
              <a:t>τ</a:t>
            </a:r>
            <a:r>
              <a:rPr lang="en-US" sz="2400" dirty="0">
                <a:latin typeface="Times New Roman"/>
                <a:cs typeface="Times New Roman"/>
              </a:rPr>
              <a:t> = 10 - </a:t>
            </a:r>
            <a:r>
              <a:rPr lang="el-GR" sz="2400" dirty="0">
                <a:latin typeface="Times New Roman"/>
                <a:cs typeface="Times New Roman"/>
              </a:rPr>
              <a:t>δ</a:t>
            </a:r>
            <a:r>
              <a:rPr lang="en-US" sz="2400" dirty="0">
                <a:latin typeface="Times New Roman"/>
                <a:cs typeface="Times New Roman"/>
              </a:rPr>
              <a:t> </a:t>
            </a:r>
            <a:endParaRPr lang="en-US" sz="2400" dirty="0"/>
          </a:p>
        </p:txBody>
      </p:sp>
      <p:sp>
        <p:nvSpPr>
          <p:cNvPr id="2" name="TextBox 1"/>
          <p:cNvSpPr txBox="1"/>
          <p:nvPr/>
        </p:nvSpPr>
        <p:spPr>
          <a:xfrm>
            <a:off x="2279548" y="3722132"/>
            <a:ext cx="295274" cy="369332"/>
          </a:xfrm>
          <a:prstGeom prst="rect">
            <a:avLst/>
          </a:prstGeom>
          <a:noFill/>
        </p:spPr>
        <p:txBody>
          <a:bodyPr wrap="none" rtlCol="0">
            <a:spAutoFit/>
          </a:bodyPr>
          <a:lstStyle/>
          <a:p>
            <a:r>
              <a:rPr lang="en-US" dirty="0"/>
              <a:t>a</a:t>
            </a:r>
          </a:p>
        </p:txBody>
      </p:sp>
      <p:sp>
        <p:nvSpPr>
          <p:cNvPr id="11" name="TextBox 10"/>
          <p:cNvSpPr txBox="1"/>
          <p:nvPr/>
        </p:nvSpPr>
        <p:spPr>
          <a:xfrm>
            <a:off x="503695" y="3722132"/>
            <a:ext cx="295274" cy="369332"/>
          </a:xfrm>
          <a:prstGeom prst="rect">
            <a:avLst/>
          </a:prstGeom>
          <a:noFill/>
        </p:spPr>
        <p:txBody>
          <a:bodyPr wrap="none" rtlCol="0">
            <a:spAutoFit/>
          </a:bodyPr>
          <a:lstStyle/>
          <a:p>
            <a:r>
              <a:rPr lang="en-US" dirty="0"/>
              <a:t>a</a:t>
            </a:r>
          </a:p>
        </p:txBody>
      </p:sp>
      <p:sp>
        <p:nvSpPr>
          <p:cNvPr id="12" name="TextBox 11"/>
          <p:cNvSpPr txBox="1"/>
          <p:nvPr/>
        </p:nvSpPr>
        <p:spPr>
          <a:xfrm>
            <a:off x="1412530" y="3537466"/>
            <a:ext cx="306494" cy="369332"/>
          </a:xfrm>
          <a:prstGeom prst="rect">
            <a:avLst/>
          </a:prstGeom>
          <a:noFill/>
        </p:spPr>
        <p:txBody>
          <a:bodyPr wrap="none" rtlCol="0">
            <a:spAutoFit/>
          </a:bodyPr>
          <a:lstStyle/>
          <a:p>
            <a:r>
              <a:rPr lang="en-US" dirty="0"/>
              <a:t>b</a:t>
            </a:r>
          </a:p>
        </p:txBody>
      </p:sp>
      <p:sp>
        <p:nvSpPr>
          <p:cNvPr id="13" name="TextBox 12"/>
          <p:cNvSpPr txBox="1"/>
          <p:nvPr/>
        </p:nvSpPr>
        <p:spPr>
          <a:xfrm>
            <a:off x="1611429" y="4982706"/>
            <a:ext cx="282450" cy="369332"/>
          </a:xfrm>
          <a:prstGeom prst="rect">
            <a:avLst/>
          </a:prstGeom>
          <a:noFill/>
        </p:spPr>
        <p:txBody>
          <a:bodyPr wrap="none" rtlCol="0">
            <a:spAutoFit/>
          </a:bodyPr>
          <a:lstStyle/>
          <a:p>
            <a:r>
              <a:rPr lang="en-US" dirty="0"/>
              <a:t>c</a:t>
            </a:r>
          </a:p>
        </p:txBody>
      </p:sp>
      <p:sp>
        <p:nvSpPr>
          <p:cNvPr id="14" name="TextBox 13"/>
          <p:cNvSpPr txBox="1"/>
          <p:nvPr/>
        </p:nvSpPr>
        <p:spPr>
          <a:xfrm>
            <a:off x="7170058" y="3896466"/>
            <a:ext cx="295274" cy="369332"/>
          </a:xfrm>
          <a:prstGeom prst="rect">
            <a:avLst/>
          </a:prstGeom>
          <a:noFill/>
        </p:spPr>
        <p:txBody>
          <a:bodyPr wrap="none" rtlCol="0">
            <a:spAutoFit/>
          </a:bodyPr>
          <a:lstStyle/>
          <a:p>
            <a:r>
              <a:rPr lang="en-US" dirty="0"/>
              <a:t>a</a:t>
            </a:r>
          </a:p>
        </p:txBody>
      </p:sp>
      <p:sp>
        <p:nvSpPr>
          <p:cNvPr id="15" name="TextBox 14"/>
          <p:cNvSpPr txBox="1"/>
          <p:nvPr/>
        </p:nvSpPr>
        <p:spPr>
          <a:xfrm>
            <a:off x="6042248" y="5018869"/>
            <a:ext cx="306494" cy="369332"/>
          </a:xfrm>
          <a:prstGeom prst="rect">
            <a:avLst/>
          </a:prstGeom>
          <a:noFill/>
        </p:spPr>
        <p:txBody>
          <a:bodyPr wrap="none" rtlCol="0">
            <a:spAutoFit/>
          </a:bodyPr>
          <a:lstStyle/>
          <a:p>
            <a:r>
              <a:rPr lang="en-US" dirty="0"/>
              <a:t>b</a:t>
            </a:r>
          </a:p>
        </p:txBody>
      </p:sp>
      <p:sp>
        <p:nvSpPr>
          <p:cNvPr id="16" name="TextBox 15"/>
          <p:cNvSpPr txBox="1"/>
          <p:nvPr/>
        </p:nvSpPr>
        <p:spPr>
          <a:xfrm>
            <a:off x="4191000" y="5167372"/>
            <a:ext cx="282450" cy="369332"/>
          </a:xfrm>
          <a:prstGeom prst="rect">
            <a:avLst/>
          </a:prstGeom>
          <a:noFill/>
        </p:spPr>
        <p:txBody>
          <a:bodyPr wrap="none" rtlCol="0">
            <a:spAutoFit/>
          </a:bodyPr>
          <a:lstStyle/>
          <a:p>
            <a:r>
              <a:rPr lang="en-US" dirty="0"/>
              <a:t>c</a:t>
            </a:r>
          </a:p>
        </p:txBody>
      </p:sp>
    </p:spTree>
    <p:extLst>
      <p:ext uri="{BB962C8B-B14F-4D97-AF65-F5344CB8AC3E}">
        <p14:creationId xmlns:p14="http://schemas.microsoft.com/office/powerpoint/2010/main" val="2106999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8153400" cy="1077218"/>
          </a:xfrm>
          <a:prstGeom prst="rect">
            <a:avLst/>
          </a:prstGeom>
          <a:solidFill>
            <a:schemeClr val="accent1"/>
          </a:solidFill>
        </p:spPr>
        <p:txBody>
          <a:bodyPr wrap="square" rtlCol="0">
            <a:spAutoFit/>
          </a:bodyPr>
          <a:lstStyle/>
          <a:p>
            <a:pPr algn="ctr"/>
            <a:r>
              <a:rPr lang="en-US" sz="3200" b="1" dirty="0"/>
              <a:t>Equivalent Hydrogen </a:t>
            </a:r>
            <a:r>
              <a:rPr lang="en-US" sz="3200" dirty="0"/>
              <a:t>in a organic molecule based on  chemical environment</a:t>
            </a:r>
          </a:p>
        </p:txBody>
      </p:sp>
      <p:sp>
        <p:nvSpPr>
          <p:cNvPr id="3" name="TextBox 2"/>
          <p:cNvSpPr txBox="1"/>
          <p:nvPr/>
        </p:nvSpPr>
        <p:spPr>
          <a:xfrm>
            <a:off x="312905" y="1524000"/>
            <a:ext cx="8373895" cy="430887"/>
          </a:xfrm>
          <a:prstGeom prst="rect">
            <a:avLst/>
          </a:prstGeom>
          <a:noFill/>
        </p:spPr>
        <p:txBody>
          <a:bodyPr wrap="none" rtlCol="0">
            <a:spAutoFit/>
          </a:bodyPr>
          <a:lstStyle/>
          <a:p>
            <a:r>
              <a:rPr lang="en-US" sz="2200" b="1" dirty="0"/>
              <a:t>Number of </a:t>
            </a:r>
            <a:r>
              <a:rPr lang="en-US" sz="2200" b="1" baseline="30000" dirty="0"/>
              <a:t>1</a:t>
            </a:r>
            <a:r>
              <a:rPr lang="en-US" sz="2200" b="1" dirty="0"/>
              <a:t>H-NMR signals   =    Number of equivalent Hydrogen Atom</a:t>
            </a:r>
          </a:p>
        </p:txBody>
      </p:sp>
      <p:graphicFrame>
        <p:nvGraphicFramePr>
          <p:cNvPr id="4" name="Object 3"/>
          <p:cNvGraphicFramePr>
            <a:graphicFrameLocks noChangeAspect="1"/>
          </p:cNvGraphicFramePr>
          <p:nvPr/>
        </p:nvGraphicFramePr>
        <p:xfrm>
          <a:off x="533400" y="2590800"/>
          <a:ext cx="1828800" cy="1818696"/>
        </p:xfrm>
        <a:graphic>
          <a:graphicData uri="http://schemas.openxmlformats.org/presentationml/2006/ole">
            <mc:AlternateContent xmlns:mc="http://schemas.openxmlformats.org/markup-compatibility/2006">
              <mc:Choice xmlns:v="urn:schemas-microsoft-com:vml" Requires="v">
                <p:oleObj spid="_x0000_s57356" name="CS ChemDraw Drawing" r:id="rId3" imgW="1148760" imgH="1142280" progId="ChemDraw.Document.6.0">
                  <p:embed/>
                </p:oleObj>
              </mc:Choice>
              <mc:Fallback>
                <p:oleObj name="CS ChemDraw Drawing" r:id="rId3" imgW="1148760" imgH="1142280" progId="ChemDraw.Document.6.0">
                  <p:embed/>
                  <p:pic>
                    <p:nvPicPr>
                      <p:cNvPr id="4" name="Object 3"/>
                      <p:cNvPicPr/>
                      <p:nvPr/>
                    </p:nvPicPr>
                    <p:blipFill>
                      <a:blip r:embed="rId4"/>
                      <a:stretch>
                        <a:fillRect/>
                      </a:stretch>
                    </p:blipFill>
                    <p:spPr>
                      <a:xfrm>
                        <a:off x="533400" y="2590800"/>
                        <a:ext cx="1828800" cy="1818696"/>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3048000" y="2286000"/>
          <a:ext cx="2362200" cy="2277129"/>
        </p:xfrm>
        <a:graphic>
          <a:graphicData uri="http://schemas.openxmlformats.org/presentationml/2006/ole">
            <mc:AlternateContent xmlns:mc="http://schemas.openxmlformats.org/markup-compatibility/2006">
              <mc:Choice xmlns:v="urn:schemas-microsoft-com:vml" Requires="v">
                <p:oleObj spid="_x0000_s57357" name="CS ChemDraw Drawing" r:id="rId5" imgW="1896120" imgH="1827360" progId="ChemDraw.Document.6.0">
                  <p:embed/>
                </p:oleObj>
              </mc:Choice>
              <mc:Fallback>
                <p:oleObj name="CS ChemDraw Drawing" r:id="rId5" imgW="1896120" imgH="1827360" progId="ChemDraw.Document.6.0">
                  <p:embed/>
                  <p:pic>
                    <p:nvPicPr>
                      <p:cNvPr id="5" name="Object 4"/>
                      <p:cNvPicPr/>
                      <p:nvPr/>
                    </p:nvPicPr>
                    <p:blipFill>
                      <a:blip r:embed="rId6"/>
                      <a:stretch>
                        <a:fillRect/>
                      </a:stretch>
                    </p:blipFill>
                    <p:spPr>
                      <a:xfrm>
                        <a:off x="3048000" y="2286000"/>
                        <a:ext cx="2362200" cy="2277129"/>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6096000" y="2133600"/>
          <a:ext cx="1524000" cy="2728383"/>
        </p:xfrm>
        <a:graphic>
          <a:graphicData uri="http://schemas.openxmlformats.org/presentationml/2006/ole">
            <mc:AlternateContent xmlns:mc="http://schemas.openxmlformats.org/markup-compatibility/2006">
              <mc:Choice xmlns:v="urn:schemas-microsoft-com:vml" Requires="v">
                <p:oleObj spid="_x0000_s57358" name="CS ChemDraw Drawing" r:id="rId7" imgW="831240" imgH="2046600" progId="ChemDraw.Document.6.0">
                  <p:embed/>
                </p:oleObj>
              </mc:Choice>
              <mc:Fallback>
                <p:oleObj name="CS ChemDraw Drawing" r:id="rId7" imgW="831240" imgH="2046600" progId="ChemDraw.Document.6.0">
                  <p:embed/>
                  <p:pic>
                    <p:nvPicPr>
                      <p:cNvPr id="6" name="Object 5"/>
                      <p:cNvPicPr/>
                      <p:nvPr/>
                    </p:nvPicPr>
                    <p:blipFill>
                      <a:blip r:embed="rId8"/>
                      <a:stretch>
                        <a:fillRect/>
                      </a:stretch>
                    </p:blipFill>
                    <p:spPr>
                      <a:xfrm>
                        <a:off x="6096000" y="2133600"/>
                        <a:ext cx="1524000" cy="2728383"/>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2209800" y="4953000"/>
          <a:ext cx="1143000" cy="1507537"/>
        </p:xfrm>
        <a:graphic>
          <a:graphicData uri="http://schemas.openxmlformats.org/presentationml/2006/ole">
            <mc:AlternateContent xmlns:mc="http://schemas.openxmlformats.org/markup-compatibility/2006">
              <mc:Choice xmlns:v="urn:schemas-microsoft-com:vml" Requires="v">
                <p:oleObj spid="_x0000_s57359" name="CS ChemDraw Drawing" r:id="rId9" imgW="771480" imgH="1018080" progId="ChemDraw.Document.6.0">
                  <p:embed/>
                </p:oleObj>
              </mc:Choice>
              <mc:Fallback>
                <p:oleObj name="CS ChemDraw Drawing" r:id="rId9" imgW="771480" imgH="1018080" progId="ChemDraw.Document.6.0">
                  <p:embed/>
                  <p:pic>
                    <p:nvPicPr>
                      <p:cNvPr id="7" name="Object 6"/>
                      <p:cNvPicPr/>
                      <p:nvPr/>
                    </p:nvPicPr>
                    <p:blipFill>
                      <a:blip r:embed="rId10"/>
                      <a:stretch>
                        <a:fillRect/>
                      </a:stretch>
                    </p:blipFill>
                    <p:spPr>
                      <a:xfrm>
                        <a:off x="2209800" y="4953000"/>
                        <a:ext cx="1143000" cy="1507537"/>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4191000" y="5334000"/>
          <a:ext cx="2667000" cy="1394205"/>
        </p:xfrm>
        <a:graphic>
          <a:graphicData uri="http://schemas.openxmlformats.org/presentationml/2006/ole">
            <mc:AlternateContent xmlns:mc="http://schemas.openxmlformats.org/markup-compatibility/2006">
              <mc:Choice xmlns:v="urn:schemas-microsoft-com:vml" Requires="v">
                <p:oleObj spid="_x0000_s57360" name="CS ChemDraw Drawing" r:id="rId11" imgW="2091600" imgH="1094040" progId="ChemDraw.Document.6.0">
                  <p:embed/>
                </p:oleObj>
              </mc:Choice>
              <mc:Fallback>
                <p:oleObj name="CS ChemDraw Drawing" r:id="rId11" imgW="2091600" imgH="1094040" progId="ChemDraw.Document.6.0">
                  <p:embed/>
                  <p:pic>
                    <p:nvPicPr>
                      <p:cNvPr id="8" name="Object 7"/>
                      <p:cNvPicPr/>
                      <p:nvPr/>
                    </p:nvPicPr>
                    <p:blipFill>
                      <a:blip r:embed="rId12"/>
                      <a:stretch>
                        <a:fillRect/>
                      </a:stretch>
                    </p:blipFill>
                    <p:spPr>
                      <a:xfrm>
                        <a:off x="4191000" y="5334000"/>
                        <a:ext cx="2667000" cy="1394205"/>
                      </a:xfrm>
                      <a:prstGeom prst="rect">
                        <a:avLst/>
                      </a:prstGeom>
                    </p:spPr>
                  </p:pic>
                </p:oleObj>
              </mc:Fallback>
            </mc:AlternateContent>
          </a:graphicData>
        </a:graphic>
      </p:graphicFrame>
    </p:spTree>
    <p:extLst>
      <p:ext uri="{BB962C8B-B14F-4D97-AF65-F5344CB8AC3E}">
        <p14:creationId xmlns:p14="http://schemas.microsoft.com/office/powerpoint/2010/main" val="466674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52875" y="4076766"/>
            <a:ext cx="2095125" cy="369332"/>
          </a:xfrm>
          <a:prstGeom prst="rect">
            <a:avLst/>
          </a:prstGeom>
        </p:spPr>
        <p:txBody>
          <a:bodyPr wrap="none">
            <a:spAutoFit/>
          </a:bodyPr>
          <a:lstStyle/>
          <a:p>
            <a:r>
              <a:rPr lang="en-US" dirty="0"/>
              <a:t> Chemical shift (δ) = </a:t>
            </a:r>
          </a:p>
        </p:txBody>
      </p:sp>
      <p:cxnSp>
        <p:nvCxnSpPr>
          <p:cNvPr id="17" name="Straight Connector 16"/>
          <p:cNvCxnSpPr>
            <a:stCxn id="15" idx="3"/>
          </p:cNvCxnSpPr>
          <p:nvPr/>
        </p:nvCxnSpPr>
        <p:spPr>
          <a:xfrm>
            <a:off x="3048000" y="4261432"/>
            <a:ext cx="318144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458251" y="3753273"/>
            <a:ext cx="1914224" cy="461665"/>
          </a:xfrm>
          <a:prstGeom prst="rect">
            <a:avLst/>
          </a:prstGeom>
        </p:spPr>
        <p:txBody>
          <a:bodyPr wrap="square">
            <a:spAutoFit/>
          </a:bodyPr>
          <a:lstStyle/>
          <a:p>
            <a:pPr algn="ctr"/>
            <a:r>
              <a:rPr lang="en-US" sz="2400" dirty="0" err="1"/>
              <a:t>ν</a:t>
            </a:r>
            <a:r>
              <a:rPr lang="en-US" sz="2400" baseline="-25000" dirty="0" err="1"/>
              <a:t>sample</a:t>
            </a:r>
            <a:r>
              <a:rPr lang="en-US" sz="2400" dirty="0"/>
              <a:t> – </a:t>
            </a:r>
            <a:r>
              <a:rPr lang="en-US" sz="2400" dirty="0" err="1"/>
              <a:t>ν</a:t>
            </a:r>
            <a:r>
              <a:rPr lang="en-US" sz="2400" baseline="-25000" dirty="0" err="1"/>
              <a:t>ref</a:t>
            </a:r>
            <a:endParaRPr lang="en-US" sz="2400" dirty="0"/>
          </a:p>
        </p:txBody>
      </p:sp>
      <p:sp>
        <p:nvSpPr>
          <p:cNvPr id="22" name="Rectangle 21"/>
          <p:cNvSpPr/>
          <p:nvPr/>
        </p:nvSpPr>
        <p:spPr>
          <a:xfrm>
            <a:off x="3048000" y="4313115"/>
            <a:ext cx="3181448" cy="369332"/>
          </a:xfrm>
          <a:prstGeom prst="rect">
            <a:avLst/>
          </a:prstGeom>
        </p:spPr>
        <p:txBody>
          <a:bodyPr wrap="none">
            <a:spAutoFit/>
          </a:bodyPr>
          <a:lstStyle/>
          <a:p>
            <a:r>
              <a:rPr lang="en-US" dirty="0"/>
              <a:t>Spectrometer frequency in MHz</a:t>
            </a:r>
          </a:p>
        </p:txBody>
      </p:sp>
      <p:sp>
        <p:nvSpPr>
          <p:cNvPr id="24" name="Rectangle 23"/>
          <p:cNvSpPr/>
          <p:nvPr/>
        </p:nvSpPr>
        <p:spPr>
          <a:xfrm>
            <a:off x="6363075" y="4066456"/>
            <a:ext cx="1631857" cy="369332"/>
          </a:xfrm>
          <a:prstGeom prst="rect">
            <a:avLst/>
          </a:prstGeom>
        </p:spPr>
        <p:txBody>
          <a:bodyPr wrap="none">
            <a:spAutoFit/>
          </a:bodyPr>
          <a:lstStyle/>
          <a:p>
            <a:r>
              <a:rPr lang="en-US" dirty="0"/>
              <a:t>(at constant B</a:t>
            </a:r>
            <a:r>
              <a:rPr lang="en-US" baseline="-25000" dirty="0"/>
              <a:t>o</a:t>
            </a:r>
            <a:r>
              <a:rPr lang="en-US" dirty="0"/>
              <a:t>)</a:t>
            </a:r>
          </a:p>
        </p:txBody>
      </p:sp>
      <p:sp>
        <p:nvSpPr>
          <p:cNvPr id="25" name="Rectangle 24"/>
          <p:cNvSpPr/>
          <p:nvPr/>
        </p:nvSpPr>
        <p:spPr>
          <a:xfrm>
            <a:off x="3199245" y="3382582"/>
            <a:ext cx="2433487" cy="461665"/>
          </a:xfrm>
          <a:prstGeom prst="rect">
            <a:avLst/>
          </a:prstGeom>
        </p:spPr>
        <p:txBody>
          <a:bodyPr wrap="none">
            <a:spAutoFit/>
          </a:bodyPr>
          <a:lstStyle/>
          <a:p>
            <a:r>
              <a:rPr lang="en-US" sz="2400" b="1" dirty="0"/>
              <a:t>Chemical Shift (</a:t>
            </a:r>
            <a:r>
              <a:rPr lang="el-GR" sz="2400" b="1" dirty="0"/>
              <a:t>δ</a:t>
            </a:r>
            <a:r>
              <a:rPr lang="en-US" sz="2400" b="1" dirty="0"/>
              <a:t>)</a:t>
            </a:r>
          </a:p>
        </p:txBody>
      </p:sp>
      <p:sp>
        <p:nvSpPr>
          <p:cNvPr id="26" name="Rectangle 25"/>
          <p:cNvSpPr/>
          <p:nvPr/>
        </p:nvSpPr>
        <p:spPr>
          <a:xfrm>
            <a:off x="1105275" y="5295966"/>
            <a:ext cx="2095125" cy="369332"/>
          </a:xfrm>
          <a:prstGeom prst="rect">
            <a:avLst/>
          </a:prstGeom>
        </p:spPr>
        <p:txBody>
          <a:bodyPr wrap="none">
            <a:spAutoFit/>
          </a:bodyPr>
          <a:lstStyle/>
          <a:p>
            <a:r>
              <a:rPr lang="en-US" dirty="0"/>
              <a:t> Chemical shift (δ) = </a:t>
            </a:r>
          </a:p>
        </p:txBody>
      </p:sp>
      <p:cxnSp>
        <p:nvCxnSpPr>
          <p:cNvPr id="27" name="Straight Connector 26"/>
          <p:cNvCxnSpPr>
            <a:stCxn id="26" idx="3"/>
          </p:cNvCxnSpPr>
          <p:nvPr/>
        </p:nvCxnSpPr>
        <p:spPr>
          <a:xfrm>
            <a:off x="3200400" y="5480632"/>
            <a:ext cx="3181448"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610651" y="4972473"/>
            <a:ext cx="1914224" cy="461665"/>
          </a:xfrm>
          <a:prstGeom prst="rect">
            <a:avLst/>
          </a:prstGeom>
        </p:spPr>
        <p:txBody>
          <a:bodyPr wrap="square">
            <a:spAutoFit/>
          </a:bodyPr>
          <a:lstStyle/>
          <a:p>
            <a:pPr algn="ctr"/>
            <a:r>
              <a:rPr lang="el-GR" sz="2400" dirty="0"/>
              <a:t>Δ</a:t>
            </a:r>
            <a:r>
              <a:rPr lang="en-US" sz="2400" dirty="0"/>
              <a:t>ν </a:t>
            </a:r>
            <a:r>
              <a:rPr lang="en-US" dirty="0"/>
              <a:t>(in Hz)</a:t>
            </a:r>
          </a:p>
        </p:txBody>
      </p:sp>
      <p:sp>
        <p:nvSpPr>
          <p:cNvPr id="29" name="Rectangle 28"/>
          <p:cNvSpPr/>
          <p:nvPr/>
        </p:nvSpPr>
        <p:spPr>
          <a:xfrm>
            <a:off x="3200400" y="5532315"/>
            <a:ext cx="3181448" cy="369332"/>
          </a:xfrm>
          <a:prstGeom prst="rect">
            <a:avLst/>
          </a:prstGeom>
        </p:spPr>
        <p:txBody>
          <a:bodyPr wrap="none">
            <a:spAutoFit/>
          </a:bodyPr>
          <a:lstStyle/>
          <a:p>
            <a:r>
              <a:rPr lang="en-US" dirty="0"/>
              <a:t>Spectrometer frequency in MHz</a:t>
            </a:r>
          </a:p>
        </p:txBody>
      </p:sp>
      <p:sp>
        <p:nvSpPr>
          <p:cNvPr id="30" name="Rectangle 29"/>
          <p:cNvSpPr/>
          <p:nvPr/>
        </p:nvSpPr>
        <p:spPr>
          <a:xfrm>
            <a:off x="6515475" y="5285656"/>
            <a:ext cx="1631857" cy="369332"/>
          </a:xfrm>
          <a:prstGeom prst="rect">
            <a:avLst/>
          </a:prstGeom>
        </p:spPr>
        <p:txBody>
          <a:bodyPr wrap="none">
            <a:spAutoFit/>
          </a:bodyPr>
          <a:lstStyle/>
          <a:p>
            <a:r>
              <a:rPr lang="en-US" dirty="0"/>
              <a:t>(at constant B</a:t>
            </a:r>
            <a:r>
              <a:rPr lang="en-US" baseline="-25000" dirty="0"/>
              <a:t>o</a:t>
            </a:r>
            <a:r>
              <a:rPr lang="en-US" dirty="0"/>
              <a:t>)</a:t>
            </a:r>
          </a:p>
        </p:txBody>
      </p:sp>
      <p:sp>
        <p:nvSpPr>
          <p:cNvPr id="31" name="Rectangle 30"/>
          <p:cNvSpPr/>
          <p:nvPr/>
        </p:nvSpPr>
        <p:spPr>
          <a:xfrm>
            <a:off x="2042335" y="406821"/>
            <a:ext cx="4839979" cy="461665"/>
          </a:xfrm>
          <a:prstGeom prst="rect">
            <a:avLst/>
          </a:prstGeom>
        </p:spPr>
        <p:txBody>
          <a:bodyPr wrap="none">
            <a:spAutoFit/>
          </a:bodyPr>
          <a:lstStyle/>
          <a:p>
            <a:r>
              <a:rPr lang="en-US" sz="2400" b="1" dirty="0"/>
              <a:t>Most Shielded Reference Compound</a:t>
            </a:r>
          </a:p>
        </p:txBody>
      </p:sp>
      <p:graphicFrame>
        <p:nvGraphicFramePr>
          <p:cNvPr id="32" name="Object 31"/>
          <p:cNvGraphicFramePr>
            <a:graphicFrameLocks noChangeAspect="1"/>
          </p:cNvGraphicFramePr>
          <p:nvPr/>
        </p:nvGraphicFramePr>
        <p:xfrm>
          <a:off x="3205313" y="887943"/>
          <a:ext cx="2570822" cy="1656943"/>
        </p:xfrm>
        <a:graphic>
          <a:graphicData uri="http://schemas.openxmlformats.org/presentationml/2006/ole">
            <mc:AlternateContent xmlns:mc="http://schemas.openxmlformats.org/markup-compatibility/2006">
              <mc:Choice xmlns:v="urn:schemas-microsoft-com:vml" Requires="v">
                <p:oleObj spid="_x0000_s58372" name="CS ChemDraw Drawing" r:id="rId3" imgW="1553760" imgH="1202040" progId="ChemDraw.Document.6.0">
                  <p:embed/>
                </p:oleObj>
              </mc:Choice>
              <mc:Fallback>
                <p:oleObj name="CS ChemDraw Drawing" r:id="rId3" imgW="1553760" imgH="1202040" progId="ChemDraw.Document.6.0">
                  <p:embed/>
                  <p:pic>
                    <p:nvPicPr>
                      <p:cNvPr id="32" name="Object 31"/>
                      <p:cNvPicPr/>
                      <p:nvPr/>
                    </p:nvPicPr>
                    <p:blipFill>
                      <a:blip r:embed="rId4"/>
                      <a:stretch>
                        <a:fillRect/>
                      </a:stretch>
                    </p:blipFill>
                    <p:spPr>
                      <a:xfrm>
                        <a:off x="3205313" y="887943"/>
                        <a:ext cx="2570822" cy="1656943"/>
                      </a:xfrm>
                      <a:prstGeom prst="rect">
                        <a:avLst/>
                      </a:prstGeom>
                    </p:spPr>
                  </p:pic>
                </p:oleObj>
              </mc:Fallback>
            </mc:AlternateContent>
          </a:graphicData>
        </a:graphic>
      </p:graphicFrame>
    </p:spTree>
    <p:extLst>
      <p:ext uri="{BB962C8B-B14F-4D97-AF65-F5344CB8AC3E}">
        <p14:creationId xmlns:p14="http://schemas.microsoft.com/office/powerpoint/2010/main" val="1551500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9400" y="120868"/>
            <a:ext cx="3289106" cy="584775"/>
          </a:xfrm>
          <a:prstGeom prst="rect">
            <a:avLst/>
          </a:prstGeom>
          <a:noFill/>
        </p:spPr>
        <p:txBody>
          <a:bodyPr wrap="none" rtlCol="0">
            <a:spAutoFit/>
          </a:bodyPr>
          <a:lstStyle/>
          <a:p>
            <a:r>
              <a:rPr lang="en-US" sz="3200" b="1" dirty="0"/>
              <a:t>Quantum Number</a:t>
            </a:r>
          </a:p>
        </p:txBody>
      </p:sp>
      <p:sp>
        <p:nvSpPr>
          <p:cNvPr id="6" name="Rectangle 5"/>
          <p:cNvSpPr/>
          <p:nvPr/>
        </p:nvSpPr>
        <p:spPr>
          <a:xfrm>
            <a:off x="559676" y="562302"/>
            <a:ext cx="3692357" cy="461665"/>
          </a:xfrm>
          <a:prstGeom prst="rect">
            <a:avLst/>
          </a:prstGeom>
        </p:spPr>
        <p:txBody>
          <a:bodyPr wrap="none">
            <a:spAutoFit/>
          </a:bodyPr>
          <a:lstStyle/>
          <a:p>
            <a:r>
              <a:rPr lang="en-US" sz="2400" b="1" dirty="0"/>
              <a:t>Principal Quantum Number</a:t>
            </a:r>
          </a:p>
        </p:txBody>
      </p:sp>
      <p:sp>
        <p:nvSpPr>
          <p:cNvPr id="7" name="Rectangle 6"/>
          <p:cNvSpPr/>
          <p:nvPr/>
        </p:nvSpPr>
        <p:spPr>
          <a:xfrm>
            <a:off x="457200" y="914400"/>
            <a:ext cx="8153400" cy="2246769"/>
          </a:xfrm>
          <a:prstGeom prst="rect">
            <a:avLst/>
          </a:prstGeom>
        </p:spPr>
        <p:txBody>
          <a:bodyPr wrap="square">
            <a:spAutoFit/>
          </a:bodyPr>
          <a:lstStyle/>
          <a:p>
            <a:pPr marL="342900" indent="-342900" algn="just">
              <a:buFont typeface="Arial" pitchFamily="34" charset="0"/>
              <a:buChar char="•"/>
            </a:pPr>
            <a:r>
              <a:rPr lang="en-US" sz="2000" dirty="0"/>
              <a:t>Principal quantum numbers are denoted by the symbol ‘</a:t>
            </a:r>
            <a:r>
              <a:rPr lang="en-US" sz="2000" i="1" dirty="0"/>
              <a:t>n</a:t>
            </a:r>
            <a:r>
              <a:rPr lang="en-US" sz="2000" dirty="0"/>
              <a:t>’. They designate the principal electron shell of the atom.</a:t>
            </a:r>
          </a:p>
          <a:p>
            <a:pPr marL="342900" indent="-342900" algn="just">
              <a:buFont typeface="Arial" pitchFamily="34" charset="0"/>
              <a:buChar char="•"/>
            </a:pPr>
            <a:r>
              <a:rPr lang="en-US" sz="2000" dirty="0"/>
              <a:t>The value of the principal quantum number can be any integer with a positive value that is equal to or greater than one. The value n=1 denotes the innermost electron shell of an atom, which corresponds to the lowest energy state (or the ground state) of an electron.</a:t>
            </a:r>
          </a:p>
          <a:p>
            <a:pPr marL="342900" indent="-342900" algn="just">
              <a:buFont typeface="Arial" pitchFamily="34" charset="0"/>
              <a:buChar char="•"/>
            </a:pPr>
            <a:endParaRPr lang="en-US" sz="2000" dirty="0"/>
          </a:p>
        </p:txBody>
      </p:sp>
      <p:sp>
        <p:nvSpPr>
          <p:cNvPr id="8" name="Rectangle 7"/>
          <p:cNvSpPr/>
          <p:nvPr/>
        </p:nvSpPr>
        <p:spPr>
          <a:xfrm>
            <a:off x="582441" y="2743200"/>
            <a:ext cx="3881512" cy="461665"/>
          </a:xfrm>
          <a:prstGeom prst="rect">
            <a:avLst/>
          </a:prstGeom>
        </p:spPr>
        <p:txBody>
          <a:bodyPr wrap="none">
            <a:spAutoFit/>
          </a:bodyPr>
          <a:lstStyle/>
          <a:p>
            <a:r>
              <a:rPr lang="en-US" sz="2400" b="1" dirty="0"/>
              <a:t>Azimuthal Quantum Number</a:t>
            </a:r>
          </a:p>
        </p:txBody>
      </p:sp>
      <p:sp>
        <p:nvSpPr>
          <p:cNvPr id="9" name="Rectangle 8"/>
          <p:cNvSpPr/>
          <p:nvPr/>
        </p:nvSpPr>
        <p:spPr>
          <a:xfrm>
            <a:off x="615852" y="3162638"/>
            <a:ext cx="8147147" cy="1323439"/>
          </a:xfrm>
          <a:prstGeom prst="rect">
            <a:avLst/>
          </a:prstGeom>
        </p:spPr>
        <p:txBody>
          <a:bodyPr wrap="square">
            <a:spAutoFit/>
          </a:bodyPr>
          <a:lstStyle/>
          <a:p>
            <a:pPr marL="342900" indent="-342900" algn="just">
              <a:buFont typeface="Arial" pitchFamily="34" charset="0"/>
              <a:buChar char="•"/>
            </a:pPr>
            <a:r>
              <a:rPr lang="en-US" sz="2000" dirty="0"/>
              <a:t>The azimuthal (or orbital angular momentum) quantum number describes the shape of a given orbital. It is denoted by the symbol ‘l’.</a:t>
            </a:r>
          </a:p>
          <a:p>
            <a:pPr marL="342900" indent="-342900" algn="just">
              <a:buFont typeface="Arial" pitchFamily="34" charset="0"/>
              <a:buChar char="•"/>
            </a:pPr>
            <a:r>
              <a:rPr lang="en-US" sz="2000" dirty="0"/>
              <a:t>A value of the azimuthal quantum number can indicate either an s, p, d, or f subshell which vary in shapes.</a:t>
            </a:r>
          </a:p>
        </p:txBody>
      </p:sp>
      <p:sp>
        <p:nvSpPr>
          <p:cNvPr id="10" name="Rectangle 9"/>
          <p:cNvSpPr/>
          <p:nvPr/>
        </p:nvSpPr>
        <p:spPr>
          <a:xfrm>
            <a:off x="596778" y="4841117"/>
            <a:ext cx="8090022" cy="646331"/>
          </a:xfrm>
          <a:prstGeom prst="rect">
            <a:avLst/>
          </a:prstGeom>
        </p:spPr>
        <p:txBody>
          <a:bodyPr wrap="square">
            <a:spAutoFit/>
          </a:bodyPr>
          <a:lstStyle/>
          <a:p>
            <a:pPr algn="just"/>
            <a:r>
              <a:rPr lang="en-US" dirty="0"/>
              <a:t>The total number of orbitals in a subshell and the orientation of these orbitals are determined by the magnetic quantum number. It is denoted by the symbol  ‘</a:t>
            </a:r>
            <a:r>
              <a:rPr lang="en-US" i="1" dirty="0"/>
              <a:t>m’</a:t>
            </a:r>
            <a:r>
              <a:rPr lang="en-US" dirty="0"/>
              <a:t>. </a:t>
            </a:r>
          </a:p>
        </p:txBody>
      </p:sp>
      <p:sp>
        <p:nvSpPr>
          <p:cNvPr id="11" name="Rectangle 10"/>
          <p:cNvSpPr/>
          <p:nvPr/>
        </p:nvSpPr>
        <p:spPr>
          <a:xfrm>
            <a:off x="546854" y="4419600"/>
            <a:ext cx="3780009" cy="461665"/>
          </a:xfrm>
          <a:prstGeom prst="rect">
            <a:avLst/>
          </a:prstGeom>
        </p:spPr>
        <p:txBody>
          <a:bodyPr wrap="none">
            <a:spAutoFit/>
          </a:bodyPr>
          <a:lstStyle/>
          <a:p>
            <a:r>
              <a:rPr lang="en-US" sz="2400" b="1" dirty="0"/>
              <a:t>Magnetic Quantum Number</a:t>
            </a:r>
          </a:p>
        </p:txBody>
      </p:sp>
      <p:sp>
        <p:nvSpPr>
          <p:cNvPr id="12" name="Rectangle 11"/>
          <p:cNvSpPr/>
          <p:nvPr/>
        </p:nvSpPr>
        <p:spPr>
          <a:xfrm>
            <a:off x="596778" y="5411248"/>
            <a:ext cx="3134512" cy="461665"/>
          </a:xfrm>
          <a:prstGeom prst="rect">
            <a:avLst/>
          </a:prstGeom>
        </p:spPr>
        <p:txBody>
          <a:bodyPr wrap="none">
            <a:spAutoFit/>
          </a:bodyPr>
          <a:lstStyle/>
          <a:p>
            <a:r>
              <a:rPr lang="en-US" sz="2400" b="1" dirty="0"/>
              <a:t>Spin Quantum Number</a:t>
            </a:r>
          </a:p>
        </p:txBody>
      </p:sp>
      <p:sp>
        <p:nvSpPr>
          <p:cNvPr id="13" name="Rectangle 12"/>
          <p:cNvSpPr/>
          <p:nvPr/>
        </p:nvSpPr>
        <p:spPr>
          <a:xfrm>
            <a:off x="609600" y="5792248"/>
            <a:ext cx="8153400" cy="923330"/>
          </a:xfrm>
          <a:prstGeom prst="rect">
            <a:avLst/>
          </a:prstGeom>
        </p:spPr>
        <p:txBody>
          <a:bodyPr wrap="square">
            <a:spAutoFit/>
          </a:bodyPr>
          <a:lstStyle/>
          <a:p>
            <a:pPr algn="just"/>
            <a:r>
              <a:rPr lang="en-US" dirty="0"/>
              <a:t>The electron spin quantum number is independent of the values of n, l, and m. The value of this number gives insight into the direction in which the electron is spinning, and is denoted by the symbol ‘s’.</a:t>
            </a:r>
          </a:p>
        </p:txBody>
      </p:sp>
    </p:spTree>
    <p:extLst>
      <p:ext uri="{BB962C8B-B14F-4D97-AF65-F5344CB8AC3E}">
        <p14:creationId xmlns:p14="http://schemas.microsoft.com/office/powerpoint/2010/main" val="2533062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A COMPLETE REVIEW ON NUCLEAR MAGNETIC RESONANCE (NMR) | Page 2 ..."/>
          <p:cNvSpPr>
            <a:spLocks noChangeAspect="1" noChangeArrowheads="1"/>
          </p:cNvSpPr>
          <p:nvPr/>
        </p:nvSpPr>
        <p:spPr bwMode="auto">
          <a:xfrm>
            <a:off x="155575" y="-655638"/>
            <a:ext cx="3352800" cy="1371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A COMPLETE REVIEW ON NUCLEAR MAGNETIC RESONANCE (NMR) | Page 2 ..."/>
          <p:cNvSpPr>
            <a:spLocks noChangeAspect="1" noChangeArrowheads="1"/>
          </p:cNvSpPr>
          <p:nvPr/>
        </p:nvSpPr>
        <p:spPr bwMode="auto">
          <a:xfrm>
            <a:off x="1295400" y="-304801"/>
            <a:ext cx="3352800" cy="1371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1" name="Picture 5" descr="C:\Users\comhut\Desktop\pharmatutor-art-2076-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003783"/>
            <a:ext cx="6169025" cy="18247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31911" y="152400"/>
            <a:ext cx="5032578" cy="461665"/>
          </a:xfrm>
          <a:prstGeom prst="rect">
            <a:avLst/>
          </a:prstGeom>
          <a:noFill/>
        </p:spPr>
        <p:txBody>
          <a:bodyPr wrap="square" rtlCol="0">
            <a:spAutoFit/>
          </a:bodyPr>
          <a:lstStyle/>
          <a:p>
            <a:r>
              <a:rPr lang="en-US" dirty="0"/>
              <a:t>Unit of Chemical shift is </a:t>
            </a:r>
            <a:r>
              <a:rPr lang="en-US" sz="2400" b="1" dirty="0"/>
              <a:t>ppm</a:t>
            </a:r>
            <a:r>
              <a:rPr lang="en-US" dirty="0"/>
              <a:t> (Parts per million)</a:t>
            </a:r>
          </a:p>
        </p:txBody>
      </p:sp>
      <p:graphicFrame>
        <p:nvGraphicFramePr>
          <p:cNvPr id="7" name="Object 6"/>
          <p:cNvGraphicFramePr>
            <a:graphicFrameLocks noChangeAspect="1"/>
          </p:cNvGraphicFramePr>
          <p:nvPr/>
        </p:nvGraphicFramePr>
        <p:xfrm>
          <a:off x="3276600" y="3657600"/>
          <a:ext cx="5399087" cy="2667000"/>
        </p:xfrm>
        <a:graphic>
          <a:graphicData uri="http://schemas.openxmlformats.org/presentationml/2006/ole">
            <mc:AlternateContent xmlns:mc="http://schemas.openxmlformats.org/markup-compatibility/2006">
              <mc:Choice xmlns:v="urn:schemas-microsoft-com:vml" Requires="v">
                <p:oleObj spid="_x0000_s59398" name="CS ChemDraw Drawing" r:id="rId4" imgW="5399280" imgH="2666520" progId="ChemDraw.Document.6.0">
                  <p:embed/>
                </p:oleObj>
              </mc:Choice>
              <mc:Fallback>
                <p:oleObj name="CS ChemDraw Drawing" r:id="rId4" imgW="5399280" imgH="2666520" progId="ChemDraw.Document.6.0">
                  <p:embed/>
                  <p:pic>
                    <p:nvPicPr>
                      <p:cNvPr id="7" name="Object 6"/>
                      <p:cNvPicPr/>
                      <p:nvPr/>
                    </p:nvPicPr>
                    <p:blipFill>
                      <a:blip r:embed="rId5"/>
                      <a:stretch>
                        <a:fillRect/>
                      </a:stretch>
                    </p:blipFill>
                    <p:spPr>
                      <a:xfrm>
                        <a:off x="3276600" y="3657600"/>
                        <a:ext cx="5399087" cy="2667000"/>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457200" y="3886200"/>
          <a:ext cx="2226109" cy="1752600"/>
        </p:xfrm>
        <a:graphic>
          <a:graphicData uri="http://schemas.openxmlformats.org/presentationml/2006/ole">
            <mc:AlternateContent xmlns:mc="http://schemas.openxmlformats.org/markup-compatibility/2006">
              <mc:Choice xmlns:v="urn:schemas-microsoft-com:vml" Requires="v">
                <p:oleObj spid="_x0000_s59399" name="CS ChemDraw Drawing" r:id="rId6" imgW="1148760" imgH="904320" progId="ChemDraw.Document.6.0">
                  <p:embed/>
                </p:oleObj>
              </mc:Choice>
              <mc:Fallback>
                <p:oleObj name="CS ChemDraw Drawing" r:id="rId6" imgW="1148760" imgH="904320" progId="ChemDraw.Document.6.0">
                  <p:embed/>
                  <p:pic>
                    <p:nvPicPr>
                      <p:cNvPr id="8" name="Object 7"/>
                      <p:cNvPicPr/>
                      <p:nvPr/>
                    </p:nvPicPr>
                    <p:blipFill>
                      <a:blip r:embed="rId7"/>
                      <a:stretch>
                        <a:fillRect/>
                      </a:stretch>
                    </p:blipFill>
                    <p:spPr>
                      <a:xfrm>
                        <a:off x="457200" y="3886200"/>
                        <a:ext cx="2226109" cy="1752600"/>
                      </a:xfrm>
                      <a:prstGeom prst="rect">
                        <a:avLst/>
                      </a:prstGeom>
                    </p:spPr>
                  </p:pic>
                </p:oleObj>
              </mc:Fallback>
            </mc:AlternateContent>
          </a:graphicData>
        </a:graphic>
      </p:graphicFrame>
      <p:sp>
        <p:nvSpPr>
          <p:cNvPr id="9" name="TextBox 8"/>
          <p:cNvSpPr txBox="1"/>
          <p:nvPr/>
        </p:nvSpPr>
        <p:spPr>
          <a:xfrm>
            <a:off x="6477000" y="1001200"/>
            <a:ext cx="2523832" cy="646331"/>
          </a:xfrm>
          <a:prstGeom prst="rect">
            <a:avLst/>
          </a:prstGeom>
          <a:noFill/>
        </p:spPr>
        <p:txBody>
          <a:bodyPr wrap="none" rtlCol="0">
            <a:spAutoFit/>
          </a:bodyPr>
          <a:lstStyle/>
          <a:p>
            <a:pPr algn="ctr"/>
            <a:r>
              <a:rPr lang="en-US" dirty="0"/>
              <a:t>Relation between  </a:t>
            </a:r>
          </a:p>
          <a:p>
            <a:pPr algn="ctr"/>
            <a:r>
              <a:rPr lang="en-US" dirty="0"/>
              <a:t>delta (</a:t>
            </a:r>
            <a:r>
              <a:rPr lang="el-GR" dirty="0">
                <a:latin typeface="Times New Roman"/>
                <a:cs typeface="Times New Roman"/>
              </a:rPr>
              <a:t>δ</a:t>
            </a:r>
            <a:r>
              <a:rPr lang="en-US" dirty="0">
                <a:latin typeface="Times New Roman"/>
                <a:cs typeface="Times New Roman"/>
              </a:rPr>
              <a:t>) and tau (</a:t>
            </a:r>
            <a:r>
              <a:rPr lang="el-GR" dirty="0">
                <a:latin typeface="Times New Roman"/>
                <a:cs typeface="Times New Roman"/>
              </a:rPr>
              <a:t>τ</a:t>
            </a:r>
            <a:r>
              <a:rPr lang="en-US" dirty="0">
                <a:latin typeface="Times New Roman"/>
                <a:cs typeface="Times New Roman"/>
              </a:rPr>
              <a:t>) scale</a:t>
            </a:r>
            <a:endParaRPr lang="en-US" dirty="0"/>
          </a:p>
        </p:txBody>
      </p:sp>
      <p:sp>
        <p:nvSpPr>
          <p:cNvPr id="10" name="TextBox 9"/>
          <p:cNvSpPr txBox="1"/>
          <p:nvPr/>
        </p:nvSpPr>
        <p:spPr>
          <a:xfrm>
            <a:off x="7028625" y="1690151"/>
            <a:ext cx="1420582" cy="461665"/>
          </a:xfrm>
          <a:prstGeom prst="rect">
            <a:avLst/>
          </a:prstGeom>
          <a:noFill/>
        </p:spPr>
        <p:txBody>
          <a:bodyPr wrap="none" rtlCol="0">
            <a:spAutoFit/>
          </a:bodyPr>
          <a:lstStyle/>
          <a:p>
            <a:r>
              <a:rPr lang="el-GR" sz="2400" dirty="0">
                <a:latin typeface="Times New Roman"/>
                <a:cs typeface="Times New Roman"/>
              </a:rPr>
              <a:t>τ</a:t>
            </a:r>
            <a:r>
              <a:rPr lang="en-US" sz="2400" dirty="0">
                <a:latin typeface="Times New Roman"/>
                <a:cs typeface="Times New Roman"/>
              </a:rPr>
              <a:t> = 10 - </a:t>
            </a:r>
            <a:r>
              <a:rPr lang="el-GR" sz="2400" dirty="0">
                <a:latin typeface="Times New Roman"/>
                <a:cs typeface="Times New Roman"/>
              </a:rPr>
              <a:t>δ</a:t>
            </a:r>
            <a:r>
              <a:rPr lang="en-US" sz="2400" dirty="0">
                <a:latin typeface="Times New Roman"/>
                <a:cs typeface="Times New Roman"/>
              </a:rPr>
              <a:t> </a:t>
            </a:r>
            <a:endParaRPr lang="en-US" sz="2400" dirty="0"/>
          </a:p>
        </p:txBody>
      </p:sp>
      <p:sp>
        <p:nvSpPr>
          <p:cNvPr id="2" name="TextBox 1"/>
          <p:cNvSpPr txBox="1"/>
          <p:nvPr/>
        </p:nvSpPr>
        <p:spPr>
          <a:xfrm>
            <a:off x="2279548" y="3722132"/>
            <a:ext cx="295274" cy="369332"/>
          </a:xfrm>
          <a:prstGeom prst="rect">
            <a:avLst/>
          </a:prstGeom>
          <a:noFill/>
        </p:spPr>
        <p:txBody>
          <a:bodyPr wrap="none" rtlCol="0">
            <a:spAutoFit/>
          </a:bodyPr>
          <a:lstStyle/>
          <a:p>
            <a:r>
              <a:rPr lang="en-US" dirty="0"/>
              <a:t>a</a:t>
            </a:r>
          </a:p>
        </p:txBody>
      </p:sp>
      <p:sp>
        <p:nvSpPr>
          <p:cNvPr id="11" name="TextBox 10"/>
          <p:cNvSpPr txBox="1"/>
          <p:nvPr/>
        </p:nvSpPr>
        <p:spPr>
          <a:xfrm>
            <a:off x="503695" y="3722132"/>
            <a:ext cx="295274" cy="369332"/>
          </a:xfrm>
          <a:prstGeom prst="rect">
            <a:avLst/>
          </a:prstGeom>
          <a:noFill/>
        </p:spPr>
        <p:txBody>
          <a:bodyPr wrap="none" rtlCol="0">
            <a:spAutoFit/>
          </a:bodyPr>
          <a:lstStyle/>
          <a:p>
            <a:r>
              <a:rPr lang="en-US" dirty="0"/>
              <a:t>a</a:t>
            </a:r>
          </a:p>
        </p:txBody>
      </p:sp>
      <p:sp>
        <p:nvSpPr>
          <p:cNvPr id="12" name="TextBox 11"/>
          <p:cNvSpPr txBox="1"/>
          <p:nvPr/>
        </p:nvSpPr>
        <p:spPr>
          <a:xfrm>
            <a:off x="1412530" y="3537466"/>
            <a:ext cx="306494" cy="369332"/>
          </a:xfrm>
          <a:prstGeom prst="rect">
            <a:avLst/>
          </a:prstGeom>
          <a:noFill/>
        </p:spPr>
        <p:txBody>
          <a:bodyPr wrap="none" rtlCol="0">
            <a:spAutoFit/>
          </a:bodyPr>
          <a:lstStyle/>
          <a:p>
            <a:r>
              <a:rPr lang="en-US" dirty="0"/>
              <a:t>b</a:t>
            </a:r>
          </a:p>
        </p:txBody>
      </p:sp>
      <p:sp>
        <p:nvSpPr>
          <p:cNvPr id="13" name="TextBox 12"/>
          <p:cNvSpPr txBox="1"/>
          <p:nvPr/>
        </p:nvSpPr>
        <p:spPr>
          <a:xfrm>
            <a:off x="1611429" y="4982706"/>
            <a:ext cx="282450" cy="369332"/>
          </a:xfrm>
          <a:prstGeom prst="rect">
            <a:avLst/>
          </a:prstGeom>
          <a:noFill/>
        </p:spPr>
        <p:txBody>
          <a:bodyPr wrap="none" rtlCol="0">
            <a:spAutoFit/>
          </a:bodyPr>
          <a:lstStyle/>
          <a:p>
            <a:r>
              <a:rPr lang="en-US" dirty="0"/>
              <a:t>c</a:t>
            </a:r>
          </a:p>
        </p:txBody>
      </p:sp>
      <p:sp>
        <p:nvSpPr>
          <p:cNvPr id="14" name="TextBox 13"/>
          <p:cNvSpPr txBox="1"/>
          <p:nvPr/>
        </p:nvSpPr>
        <p:spPr>
          <a:xfrm>
            <a:off x="7170058" y="3896466"/>
            <a:ext cx="295274" cy="369332"/>
          </a:xfrm>
          <a:prstGeom prst="rect">
            <a:avLst/>
          </a:prstGeom>
          <a:noFill/>
        </p:spPr>
        <p:txBody>
          <a:bodyPr wrap="none" rtlCol="0">
            <a:spAutoFit/>
          </a:bodyPr>
          <a:lstStyle/>
          <a:p>
            <a:r>
              <a:rPr lang="en-US" dirty="0"/>
              <a:t>a</a:t>
            </a:r>
          </a:p>
        </p:txBody>
      </p:sp>
      <p:sp>
        <p:nvSpPr>
          <p:cNvPr id="15" name="TextBox 14"/>
          <p:cNvSpPr txBox="1"/>
          <p:nvPr/>
        </p:nvSpPr>
        <p:spPr>
          <a:xfrm>
            <a:off x="6042248" y="5018869"/>
            <a:ext cx="306494" cy="369332"/>
          </a:xfrm>
          <a:prstGeom prst="rect">
            <a:avLst/>
          </a:prstGeom>
          <a:noFill/>
        </p:spPr>
        <p:txBody>
          <a:bodyPr wrap="none" rtlCol="0">
            <a:spAutoFit/>
          </a:bodyPr>
          <a:lstStyle/>
          <a:p>
            <a:r>
              <a:rPr lang="en-US" dirty="0"/>
              <a:t>b</a:t>
            </a:r>
          </a:p>
        </p:txBody>
      </p:sp>
      <p:sp>
        <p:nvSpPr>
          <p:cNvPr id="16" name="TextBox 15"/>
          <p:cNvSpPr txBox="1"/>
          <p:nvPr/>
        </p:nvSpPr>
        <p:spPr>
          <a:xfrm>
            <a:off x="4191000" y="5167372"/>
            <a:ext cx="282450" cy="369332"/>
          </a:xfrm>
          <a:prstGeom prst="rect">
            <a:avLst/>
          </a:prstGeom>
          <a:noFill/>
        </p:spPr>
        <p:txBody>
          <a:bodyPr wrap="none" rtlCol="0">
            <a:spAutoFit/>
          </a:bodyPr>
          <a:lstStyle/>
          <a:p>
            <a:r>
              <a:rPr lang="en-US" dirty="0"/>
              <a:t>c</a:t>
            </a:r>
          </a:p>
        </p:txBody>
      </p:sp>
    </p:spTree>
    <p:extLst>
      <p:ext uri="{BB962C8B-B14F-4D97-AF65-F5344CB8AC3E}">
        <p14:creationId xmlns:p14="http://schemas.microsoft.com/office/powerpoint/2010/main" val="4007282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BMB-403\nmr-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78" y="685800"/>
            <a:ext cx="8856516" cy="50004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09800" y="2971800"/>
            <a:ext cx="5943600" cy="1699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1329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8153400" cy="1077218"/>
          </a:xfrm>
          <a:prstGeom prst="rect">
            <a:avLst/>
          </a:prstGeom>
          <a:solidFill>
            <a:schemeClr val="accent1"/>
          </a:solidFill>
        </p:spPr>
        <p:txBody>
          <a:bodyPr wrap="square" rtlCol="0">
            <a:spAutoFit/>
          </a:bodyPr>
          <a:lstStyle/>
          <a:p>
            <a:pPr algn="ctr"/>
            <a:r>
              <a:rPr lang="en-US" sz="3200" b="1" dirty="0"/>
              <a:t>Equivalent Hydrogen </a:t>
            </a:r>
            <a:r>
              <a:rPr lang="en-US" sz="3200" dirty="0"/>
              <a:t>in a organic molecule based on  chemical environment</a:t>
            </a:r>
          </a:p>
        </p:txBody>
      </p:sp>
      <p:sp>
        <p:nvSpPr>
          <p:cNvPr id="3" name="TextBox 2"/>
          <p:cNvSpPr txBox="1"/>
          <p:nvPr/>
        </p:nvSpPr>
        <p:spPr>
          <a:xfrm>
            <a:off x="312905" y="1524000"/>
            <a:ext cx="8373895" cy="430887"/>
          </a:xfrm>
          <a:prstGeom prst="rect">
            <a:avLst/>
          </a:prstGeom>
          <a:noFill/>
        </p:spPr>
        <p:txBody>
          <a:bodyPr wrap="none" rtlCol="0">
            <a:spAutoFit/>
          </a:bodyPr>
          <a:lstStyle/>
          <a:p>
            <a:r>
              <a:rPr lang="en-US" sz="2200" b="1" dirty="0"/>
              <a:t>Number of </a:t>
            </a:r>
            <a:r>
              <a:rPr lang="en-US" sz="2200" b="1" baseline="30000" dirty="0"/>
              <a:t>1</a:t>
            </a:r>
            <a:r>
              <a:rPr lang="en-US" sz="2200" b="1" dirty="0"/>
              <a:t>H-NMR signals   =    Number of equivalent Hydrogen Atom</a:t>
            </a:r>
          </a:p>
        </p:txBody>
      </p:sp>
      <p:graphicFrame>
        <p:nvGraphicFramePr>
          <p:cNvPr id="4" name="Object 3"/>
          <p:cNvGraphicFramePr>
            <a:graphicFrameLocks noChangeAspect="1"/>
          </p:cNvGraphicFramePr>
          <p:nvPr/>
        </p:nvGraphicFramePr>
        <p:xfrm>
          <a:off x="533400" y="2590800"/>
          <a:ext cx="1828800" cy="1818696"/>
        </p:xfrm>
        <a:graphic>
          <a:graphicData uri="http://schemas.openxmlformats.org/presentationml/2006/ole">
            <mc:AlternateContent xmlns:mc="http://schemas.openxmlformats.org/markup-compatibility/2006">
              <mc:Choice xmlns:v="urn:schemas-microsoft-com:vml" Requires="v">
                <p:oleObj spid="_x0000_s60428" name="CS ChemDraw Drawing" r:id="rId3" imgW="1148760" imgH="1142280" progId="ChemDraw.Document.6.0">
                  <p:embed/>
                </p:oleObj>
              </mc:Choice>
              <mc:Fallback>
                <p:oleObj name="CS ChemDraw Drawing" r:id="rId3" imgW="1148760" imgH="1142280" progId="ChemDraw.Document.6.0">
                  <p:embed/>
                  <p:pic>
                    <p:nvPicPr>
                      <p:cNvPr id="4" name="Object 3"/>
                      <p:cNvPicPr/>
                      <p:nvPr/>
                    </p:nvPicPr>
                    <p:blipFill>
                      <a:blip r:embed="rId4"/>
                      <a:stretch>
                        <a:fillRect/>
                      </a:stretch>
                    </p:blipFill>
                    <p:spPr>
                      <a:xfrm>
                        <a:off x="533400" y="2590800"/>
                        <a:ext cx="1828800" cy="1818696"/>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3048000" y="2286000"/>
          <a:ext cx="2362200" cy="2277129"/>
        </p:xfrm>
        <a:graphic>
          <a:graphicData uri="http://schemas.openxmlformats.org/presentationml/2006/ole">
            <mc:AlternateContent xmlns:mc="http://schemas.openxmlformats.org/markup-compatibility/2006">
              <mc:Choice xmlns:v="urn:schemas-microsoft-com:vml" Requires="v">
                <p:oleObj spid="_x0000_s60429" name="CS ChemDraw Drawing" r:id="rId5" imgW="1896120" imgH="1827360" progId="ChemDraw.Document.6.0">
                  <p:embed/>
                </p:oleObj>
              </mc:Choice>
              <mc:Fallback>
                <p:oleObj name="CS ChemDraw Drawing" r:id="rId5" imgW="1896120" imgH="1827360" progId="ChemDraw.Document.6.0">
                  <p:embed/>
                  <p:pic>
                    <p:nvPicPr>
                      <p:cNvPr id="5" name="Object 4"/>
                      <p:cNvPicPr/>
                      <p:nvPr/>
                    </p:nvPicPr>
                    <p:blipFill>
                      <a:blip r:embed="rId6"/>
                      <a:stretch>
                        <a:fillRect/>
                      </a:stretch>
                    </p:blipFill>
                    <p:spPr>
                      <a:xfrm>
                        <a:off x="3048000" y="2286000"/>
                        <a:ext cx="2362200" cy="2277129"/>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6096000" y="2133600"/>
          <a:ext cx="1524000" cy="2728383"/>
        </p:xfrm>
        <a:graphic>
          <a:graphicData uri="http://schemas.openxmlformats.org/presentationml/2006/ole">
            <mc:AlternateContent xmlns:mc="http://schemas.openxmlformats.org/markup-compatibility/2006">
              <mc:Choice xmlns:v="urn:schemas-microsoft-com:vml" Requires="v">
                <p:oleObj spid="_x0000_s60430" name="CS ChemDraw Drawing" r:id="rId7" imgW="831240" imgH="2046600" progId="ChemDraw.Document.6.0">
                  <p:embed/>
                </p:oleObj>
              </mc:Choice>
              <mc:Fallback>
                <p:oleObj name="CS ChemDraw Drawing" r:id="rId7" imgW="831240" imgH="2046600" progId="ChemDraw.Document.6.0">
                  <p:embed/>
                  <p:pic>
                    <p:nvPicPr>
                      <p:cNvPr id="6" name="Object 5"/>
                      <p:cNvPicPr/>
                      <p:nvPr/>
                    </p:nvPicPr>
                    <p:blipFill>
                      <a:blip r:embed="rId8"/>
                      <a:stretch>
                        <a:fillRect/>
                      </a:stretch>
                    </p:blipFill>
                    <p:spPr>
                      <a:xfrm>
                        <a:off x="6096000" y="2133600"/>
                        <a:ext cx="1524000" cy="2728383"/>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2209800" y="4953000"/>
          <a:ext cx="1143000" cy="1507537"/>
        </p:xfrm>
        <a:graphic>
          <a:graphicData uri="http://schemas.openxmlformats.org/presentationml/2006/ole">
            <mc:AlternateContent xmlns:mc="http://schemas.openxmlformats.org/markup-compatibility/2006">
              <mc:Choice xmlns:v="urn:schemas-microsoft-com:vml" Requires="v">
                <p:oleObj spid="_x0000_s60431" name="CS ChemDraw Drawing" r:id="rId9" imgW="771480" imgH="1018080" progId="ChemDraw.Document.6.0">
                  <p:embed/>
                </p:oleObj>
              </mc:Choice>
              <mc:Fallback>
                <p:oleObj name="CS ChemDraw Drawing" r:id="rId9" imgW="771480" imgH="1018080" progId="ChemDraw.Document.6.0">
                  <p:embed/>
                  <p:pic>
                    <p:nvPicPr>
                      <p:cNvPr id="7" name="Object 6"/>
                      <p:cNvPicPr/>
                      <p:nvPr/>
                    </p:nvPicPr>
                    <p:blipFill>
                      <a:blip r:embed="rId10"/>
                      <a:stretch>
                        <a:fillRect/>
                      </a:stretch>
                    </p:blipFill>
                    <p:spPr>
                      <a:xfrm>
                        <a:off x="2209800" y="4953000"/>
                        <a:ext cx="1143000" cy="1507537"/>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4191000" y="5334000"/>
          <a:ext cx="2667000" cy="1394205"/>
        </p:xfrm>
        <a:graphic>
          <a:graphicData uri="http://schemas.openxmlformats.org/presentationml/2006/ole">
            <mc:AlternateContent xmlns:mc="http://schemas.openxmlformats.org/markup-compatibility/2006">
              <mc:Choice xmlns:v="urn:schemas-microsoft-com:vml" Requires="v">
                <p:oleObj spid="_x0000_s60432" name="CS ChemDraw Drawing" r:id="rId11" imgW="2091600" imgH="1094040" progId="ChemDraw.Document.6.0">
                  <p:embed/>
                </p:oleObj>
              </mc:Choice>
              <mc:Fallback>
                <p:oleObj name="CS ChemDraw Drawing" r:id="rId11" imgW="2091600" imgH="1094040" progId="ChemDraw.Document.6.0">
                  <p:embed/>
                  <p:pic>
                    <p:nvPicPr>
                      <p:cNvPr id="8" name="Object 7"/>
                      <p:cNvPicPr/>
                      <p:nvPr/>
                    </p:nvPicPr>
                    <p:blipFill>
                      <a:blip r:embed="rId12"/>
                      <a:stretch>
                        <a:fillRect/>
                      </a:stretch>
                    </p:blipFill>
                    <p:spPr>
                      <a:xfrm>
                        <a:off x="4191000" y="5334000"/>
                        <a:ext cx="2667000" cy="1394205"/>
                      </a:xfrm>
                      <a:prstGeom prst="rect">
                        <a:avLst/>
                      </a:prstGeom>
                    </p:spPr>
                  </p:pic>
                </p:oleObj>
              </mc:Fallback>
            </mc:AlternateContent>
          </a:graphicData>
        </a:graphic>
      </p:graphicFrame>
    </p:spTree>
    <p:extLst>
      <p:ext uri="{BB962C8B-B14F-4D97-AF65-F5344CB8AC3E}">
        <p14:creationId xmlns:p14="http://schemas.microsoft.com/office/powerpoint/2010/main" val="3002918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08DFCF-BA48-485B-827E-362B3F8C5B22}"/>
              </a:ext>
            </a:extLst>
          </p:cNvPr>
          <p:cNvSpPr txBox="1"/>
          <p:nvPr/>
        </p:nvSpPr>
        <p:spPr>
          <a:xfrm>
            <a:off x="457200" y="609600"/>
            <a:ext cx="8458200" cy="2951064"/>
          </a:xfrm>
          <a:prstGeom prst="rect">
            <a:avLst/>
          </a:prstGeom>
          <a:noFill/>
        </p:spPr>
        <p:txBody>
          <a:bodyPr wrap="square">
            <a:spAutoFit/>
          </a:bodyPr>
          <a:lstStyle/>
          <a:p>
            <a:pPr algn="just">
              <a:lnSpc>
                <a:spcPct val="150000"/>
              </a:lnSpc>
            </a:pPr>
            <a:r>
              <a:rPr lang="en-US" sz="1800" b="1" u="sng" dirty="0">
                <a:effectLst/>
                <a:latin typeface="Times New Roman" panose="02020603050405020304" pitchFamily="18" charset="0"/>
                <a:ea typeface="Times New Roman" panose="02020603050405020304" pitchFamily="18" charset="0"/>
              </a:rPr>
              <a:t>Mathematical Problem</a:t>
            </a:r>
          </a:p>
          <a:p>
            <a:pPr marL="342900" indent="-342900" algn="just">
              <a:lnSpc>
                <a:spcPct val="150000"/>
              </a:lnSpc>
              <a:buAutoNum type="arabicParenR"/>
            </a:pPr>
            <a:r>
              <a:rPr lang="en-US" sz="1800" dirty="0">
                <a:effectLst/>
                <a:latin typeface="Times New Roman" panose="02020603050405020304" pitchFamily="18" charset="0"/>
                <a:ea typeface="Times New Roman" panose="02020603050405020304" pitchFamily="18" charset="0"/>
              </a:rPr>
              <a:t>Calculate the chemical shift in ppm (</a:t>
            </a:r>
            <a:r>
              <a:rPr lang="el-GR" sz="1800" dirty="0">
                <a:effectLst/>
                <a:latin typeface="Times New Roman" panose="02020603050405020304" pitchFamily="18" charset="0"/>
                <a:ea typeface="Times New Roman" panose="02020603050405020304" pitchFamily="18" charset="0"/>
              </a:rPr>
              <a:t>δ</a:t>
            </a:r>
            <a:r>
              <a:rPr lang="en-US" sz="1800" dirty="0">
                <a:effectLst/>
                <a:latin typeface="Times New Roman" panose="02020603050405020304" pitchFamily="18" charset="0"/>
                <a:ea typeface="Times New Roman" panose="02020603050405020304" pitchFamily="18" charset="0"/>
              </a:rPr>
              <a:t>) for a proton that has resonance at 126 Hz download from TMS on spectrophotometer that operates at 200 </a:t>
            </a:r>
            <a:r>
              <a:rPr lang="en-US" sz="1800" dirty="0" err="1">
                <a:effectLst/>
                <a:latin typeface="Times New Roman" panose="02020603050405020304" pitchFamily="18" charset="0"/>
                <a:ea typeface="Times New Roman" panose="02020603050405020304" pitchFamily="18" charset="0"/>
              </a:rPr>
              <a:t>MHz.</a:t>
            </a:r>
            <a:r>
              <a:rPr lang="en-US" sz="1800" dirty="0">
                <a:effectLst/>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2900" indent="-342900" algn="just">
              <a:lnSpc>
                <a:spcPct val="150000"/>
              </a:lnSpc>
              <a:buAutoNum type="arabicParenR"/>
            </a:pPr>
            <a:r>
              <a:rPr lang="en-US" sz="1800" dirty="0">
                <a:effectLst/>
                <a:latin typeface="Times New Roman" panose="02020603050405020304" pitchFamily="18" charset="0"/>
                <a:ea typeface="Times New Roman" panose="02020603050405020304" pitchFamily="18" charset="0"/>
              </a:rPr>
              <a:t>Two protons of an organic compound have resonance 50 and 200 Hz downfield from TMS When a 60 MHz NMR instrument is used. What will be their shift in Hz if a NMR instrument of 90 MHz is used? What will the values of these two signals in δ and τ-scales when 90 MHz NMR instrument is used? </a:t>
            </a:r>
            <a:endParaRPr lang="en-US" dirty="0">
              <a:latin typeface="Times New Roman" panose="02020603050405020304" pitchFamily="18" charset="0"/>
            </a:endParaRPr>
          </a:p>
        </p:txBody>
      </p:sp>
      <p:graphicFrame>
        <p:nvGraphicFramePr>
          <p:cNvPr id="6" name="Object 5">
            <a:extLst>
              <a:ext uri="{FF2B5EF4-FFF2-40B4-BE49-F238E27FC236}">
                <a16:creationId xmlns:a16="http://schemas.microsoft.com/office/drawing/2014/main" id="{BE442B93-04AF-4F81-AEFD-307AEE6F8886}"/>
              </a:ext>
            </a:extLst>
          </p:cNvPr>
          <p:cNvGraphicFramePr>
            <a:graphicFrameLocks noChangeAspect="1"/>
          </p:cNvGraphicFramePr>
          <p:nvPr/>
        </p:nvGraphicFramePr>
        <p:xfrm>
          <a:off x="540107" y="4631771"/>
          <a:ext cx="1934688" cy="1143000"/>
        </p:xfrm>
        <a:graphic>
          <a:graphicData uri="http://schemas.openxmlformats.org/presentationml/2006/ole">
            <mc:AlternateContent xmlns:mc="http://schemas.openxmlformats.org/markup-compatibility/2006">
              <mc:Choice xmlns:v="urn:schemas-microsoft-com:vml" Requires="v">
                <p:oleObj spid="_x0000_s61448" name="CS ChemDraw Drawing" r:id="rId3" imgW="1241280" imgH="734040" progId="ChemDraw.Document.6.0">
                  <p:embed/>
                </p:oleObj>
              </mc:Choice>
              <mc:Fallback>
                <p:oleObj name="CS ChemDraw Drawing" r:id="rId3" imgW="1241280" imgH="734040" progId="ChemDraw.Document.6.0">
                  <p:embed/>
                  <p:pic>
                    <p:nvPicPr>
                      <p:cNvPr id="6" name="Object 5">
                        <a:extLst>
                          <a:ext uri="{FF2B5EF4-FFF2-40B4-BE49-F238E27FC236}">
                            <a16:creationId xmlns:a16="http://schemas.microsoft.com/office/drawing/2014/main" id="{BE442B93-04AF-4F81-AEFD-307AEE6F8886}"/>
                          </a:ext>
                        </a:extLst>
                      </p:cNvPr>
                      <p:cNvPicPr/>
                      <p:nvPr/>
                    </p:nvPicPr>
                    <p:blipFill>
                      <a:blip r:embed="rId4"/>
                      <a:stretch>
                        <a:fillRect/>
                      </a:stretch>
                    </p:blipFill>
                    <p:spPr>
                      <a:xfrm>
                        <a:off x="540107" y="4631771"/>
                        <a:ext cx="1934688" cy="11430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7F82E764-04B1-4AB1-B339-B33B5BD50429}"/>
              </a:ext>
            </a:extLst>
          </p:cNvPr>
          <p:cNvSpPr txBox="1"/>
          <p:nvPr/>
        </p:nvSpPr>
        <p:spPr>
          <a:xfrm>
            <a:off x="457200" y="3886200"/>
            <a:ext cx="7719101" cy="369332"/>
          </a:xfrm>
          <a:prstGeom prst="rect">
            <a:avLst/>
          </a:prstGeom>
          <a:noFill/>
        </p:spPr>
        <p:txBody>
          <a:bodyPr wrap="none" rtlCol="0">
            <a:spAutoFit/>
          </a:bodyPr>
          <a:lstStyle/>
          <a:p>
            <a:r>
              <a:rPr lang="en-US" dirty="0"/>
              <a:t>Determine the number of </a:t>
            </a:r>
            <a:r>
              <a:rPr lang="en-US" sz="1800" b="1" dirty="0"/>
              <a:t>Equivalent Hydrogen and number of </a:t>
            </a:r>
            <a:r>
              <a:rPr lang="en-US" sz="1800" b="1" baseline="30000" dirty="0"/>
              <a:t>1</a:t>
            </a:r>
            <a:r>
              <a:rPr lang="en-US" sz="1800" b="1" dirty="0"/>
              <a:t>H-NMR signals</a:t>
            </a:r>
            <a:r>
              <a:rPr lang="en-US" dirty="0"/>
              <a:t> </a:t>
            </a:r>
          </a:p>
        </p:txBody>
      </p:sp>
      <p:graphicFrame>
        <p:nvGraphicFramePr>
          <p:cNvPr id="8" name="Object 7">
            <a:extLst>
              <a:ext uri="{FF2B5EF4-FFF2-40B4-BE49-F238E27FC236}">
                <a16:creationId xmlns:a16="http://schemas.microsoft.com/office/drawing/2014/main" id="{D5FC953A-64B3-4E47-BF64-7727BE82B378}"/>
              </a:ext>
            </a:extLst>
          </p:cNvPr>
          <p:cNvGraphicFramePr>
            <a:graphicFrameLocks noChangeAspect="1"/>
          </p:cNvGraphicFramePr>
          <p:nvPr/>
        </p:nvGraphicFramePr>
        <p:xfrm>
          <a:off x="3276599" y="4419601"/>
          <a:ext cx="2555645" cy="1524000"/>
        </p:xfrm>
        <a:graphic>
          <a:graphicData uri="http://schemas.openxmlformats.org/presentationml/2006/ole">
            <mc:AlternateContent xmlns:mc="http://schemas.openxmlformats.org/markup-compatibility/2006">
              <mc:Choice xmlns:v="urn:schemas-microsoft-com:vml" Requires="v">
                <p:oleObj spid="_x0000_s61449" name="CS ChemDraw Drawing" r:id="rId5" imgW="1639080" imgH="1143720" progId="ChemDraw.Document.6.0">
                  <p:embed/>
                </p:oleObj>
              </mc:Choice>
              <mc:Fallback>
                <p:oleObj name="CS ChemDraw Drawing" r:id="rId5" imgW="1639080" imgH="1143720" progId="ChemDraw.Document.6.0">
                  <p:embed/>
                  <p:pic>
                    <p:nvPicPr>
                      <p:cNvPr id="8" name="Object 7">
                        <a:extLst>
                          <a:ext uri="{FF2B5EF4-FFF2-40B4-BE49-F238E27FC236}">
                            <a16:creationId xmlns:a16="http://schemas.microsoft.com/office/drawing/2014/main" id="{D5FC953A-64B3-4E47-BF64-7727BE82B378}"/>
                          </a:ext>
                        </a:extLst>
                      </p:cNvPr>
                      <p:cNvPicPr/>
                      <p:nvPr/>
                    </p:nvPicPr>
                    <p:blipFill>
                      <a:blip r:embed="rId6"/>
                      <a:stretch>
                        <a:fillRect/>
                      </a:stretch>
                    </p:blipFill>
                    <p:spPr>
                      <a:xfrm>
                        <a:off x="3276599" y="4419601"/>
                        <a:ext cx="2555645" cy="15240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76AE7A0F-E175-4010-BAFC-48DA726FD75D}"/>
              </a:ext>
            </a:extLst>
          </p:cNvPr>
          <p:cNvGraphicFramePr>
            <a:graphicFrameLocks noChangeAspect="1"/>
          </p:cNvGraphicFramePr>
          <p:nvPr/>
        </p:nvGraphicFramePr>
        <p:xfrm>
          <a:off x="6019800" y="4631771"/>
          <a:ext cx="2594253" cy="1132840"/>
        </p:xfrm>
        <a:graphic>
          <a:graphicData uri="http://schemas.openxmlformats.org/presentationml/2006/ole">
            <mc:AlternateContent xmlns:mc="http://schemas.openxmlformats.org/markup-compatibility/2006">
              <mc:Choice xmlns:v="urn:schemas-microsoft-com:vml" Requires="v">
                <p:oleObj spid="_x0000_s61450" name="CS ChemDraw Drawing" r:id="rId7" imgW="1679040" imgH="733320" progId="ChemDraw.Document.6.0">
                  <p:embed/>
                </p:oleObj>
              </mc:Choice>
              <mc:Fallback>
                <p:oleObj name="CS ChemDraw Drawing" r:id="rId7" imgW="1679040" imgH="733320" progId="ChemDraw.Document.6.0">
                  <p:embed/>
                  <p:pic>
                    <p:nvPicPr>
                      <p:cNvPr id="9" name="Object 8">
                        <a:extLst>
                          <a:ext uri="{FF2B5EF4-FFF2-40B4-BE49-F238E27FC236}">
                            <a16:creationId xmlns:a16="http://schemas.microsoft.com/office/drawing/2014/main" id="{76AE7A0F-E175-4010-BAFC-48DA726FD75D}"/>
                          </a:ext>
                        </a:extLst>
                      </p:cNvPr>
                      <p:cNvPicPr/>
                      <p:nvPr/>
                    </p:nvPicPr>
                    <p:blipFill>
                      <a:blip r:embed="rId8"/>
                      <a:stretch>
                        <a:fillRect/>
                      </a:stretch>
                    </p:blipFill>
                    <p:spPr>
                      <a:xfrm>
                        <a:off x="6019800" y="4631771"/>
                        <a:ext cx="2594253" cy="1132840"/>
                      </a:xfrm>
                      <a:prstGeom prst="rect">
                        <a:avLst/>
                      </a:prstGeom>
                    </p:spPr>
                  </p:pic>
                </p:oleObj>
              </mc:Fallback>
            </mc:AlternateContent>
          </a:graphicData>
        </a:graphic>
      </p:graphicFrame>
    </p:spTree>
    <p:extLst>
      <p:ext uri="{BB962C8B-B14F-4D97-AF65-F5344CB8AC3E}">
        <p14:creationId xmlns:p14="http://schemas.microsoft.com/office/powerpoint/2010/main" val="2750534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ED347B06-E5F9-4A4E-8F72-11555F91D001}"/>
              </a:ext>
            </a:extLst>
          </p:cNvPr>
          <p:cNvGraphicFramePr>
            <a:graphicFrameLocks noChangeAspect="1"/>
          </p:cNvGraphicFramePr>
          <p:nvPr/>
        </p:nvGraphicFramePr>
        <p:xfrm>
          <a:off x="381000" y="228600"/>
          <a:ext cx="2691757" cy="1905000"/>
        </p:xfrm>
        <a:graphic>
          <a:graphicData uri="http://schemas.openxmlformats.org/presentationml/2006/ole">
            <mc:AlternateContent xmlns:mc="http://schemas.openxmlformats.org/markup-compatibility/2006">
              <mc:Choice xmlns:v="urn:schemas-microsoft-com:vml" Requires="v">
                <p:oleObj spid="_x0000_s62482" name="CS ChemDraw Drawing" r:id="rId3" imgW="2036520" imgH="1440720" progId="ChemDraw.Document.6.0">
                  <p:embed/>
                </p:oleObj>
              </mc:Choice>
              <mc:Fallback>
                <p:oleObj name="CS ChemDraw Drawing" r:id="rId3" imgW="2036520" imgH="1440720" progId="ChemDraw.Document.6.0">
                  <p:embed/>
                  <p:pic>
                    <p:nvPicPr>
                      <p:cNvPr id="4" name="Object 3">
                        <a:extLst>
                          <a:ext uri="{FF2B5EF4-FFF2-40B4-BE49-F238E27FC236}">
                            <a16:creationId xmlns:a16="http://schemas.microsoft.com/office/drawing/2014/main" id="{ED347B06-E5F9-4A4E-8F72-11555F91D001}"/>
                          </a:ext>
                        </a:extLst>
                      </p:cNvPr>
                      <p:cNvPicPr/>
                      <p:nvPr/>
                    </p:nvPicPr>
                    <p:blipFill>
                      <a:blip r:embed="rId4"/>
                      <a:stretch>
                        <a:fillRect/>
                      </a:stretch>
                    </p:blipFill>
                    <p:spPr>
                      <a:xfrm>
                        <a:off x="381000" y="228600"/>
                        <a:ext cx="2691757" cy="19050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2842210E-1BD5-483D-8C21-71507EF19D91}"/>
              </a:ext>
            </a:extLst>
          </p:cNvPr>
          <p:cNvGraphicFramePr>
            <a:graphicFrameLocks noChangeAspect="1"/>
          </p:cNvGraphicFramePr>
          <p:nvPr/>
        </p:nvGraphicFramePr>
        <p:xfrm>
          <a:off x="3581400" y="218440"/>
          <a:ext cx="2651375" cy="1762760"/>
        </p:xfrm>
        <a:graphic>
          <a:graphicData uri="http://schemas.openxmlformats.org/presentationml/2006/ole">
            <mc:AlternateContent xmlns:mc="http://schemas.openxmlformats.org/markup-compatibility/2006">
              <mc:Choice xmlns:v="urn:schemas-microsoft-com:vml" Requires="v">
                <p:oleObj spid="_x0000_s62483" name="CS ChemDraw Drawing" r:id="rId5" imgW="2036520" imgH="1354320" progId="ChemDraw.Document.6.0">
                  <p:embed/>
                </p:oleObj>
              </mc:Choice>
              <mc:Fallback>
                <p:oleObj name="CS ChemDraw Drawing" r:id="rId5" imgW="2036520" imgH="1354320" progId="ChemDraw.Document.6.0">
                  <p:embed/>
                  <p:pic>
                    <p:nvPicPr>
                      <p:cNvPr id="5" name="Object 4">
                        <a:extLst>
                          <a:ext uri="{FF2B5EF4-FFF2-40B4-BE49-F238E27FC236}">
                            <a16:creationId xmlns:a16="http://schemas.microsoft.com/office/drawing/2014/main" id="{2842210E-1BD5-483D-8C21-71507EF19D91}"/>
                          </a:ext>
                        </a:extLst>
                      </p:cNvPr>
                      <p:cNvPicPr/>
                      <p:nvPr/>
                    </p:nvPicPr>
                    <p:blipFill>
                      <a:blip r:embed="rId6"/>
                      <a:stretch>
                        <a:fillRect/>
                      </a:stretch>
                    </p:blipFill>
                    <p:spPr>
                      <a:xfrm>
                        <a:off x="3581400" y="218440"/>
                        <a:ext cx="2651375" cy="176276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ECD5785-2F5B-4E61-BF8A-6B86883D3D0B}"/>
              </a:ext>
            </a:extLst>
          </p:cNvPr>
          <p:cNvGraphicFramePr>
            <a:graphicFrameLocks noChangeAspect="1"/>
          </p:cNvGraphicFramePr>
          <p:nvPr/>
        </p:nvGraphicFramePr>
        <p:xfrm>
          <a:off x="6857999" y="76200"/>
          <a:ext cx="1787519" cy="2209800"/>
        </p:xfrm>
        <a:graphic>
          <a:graphicData uri="http://schemas.openxmlformats.org/presentationml/2006/ole">
            <mc:AlternateContent xmlns:mc="http://schemas.openxmlformats.org/markup-compatibility/2006">
              <mc:Choice xmlns:v="urn:schemas-microsoft-com:vml" Requires="v">
                <p:oleObj spid="_x0000_s62484" name="CS ChemDraw Drawing" r:id="rId7" imgW="1384920" imgH="1711800" progId="ChemDraw.Document.6.0">
                  <p:embed/>
                </p:oleObj>
              </mc:Choice>
              <mc:Fallback>
                <p:oleObj name="CS ChemDraw Drawing" r:id="rId7" imgW="1384920" imgH="1711800" progId="ChemDraw.Document.6.0">
                  <p:embed/>
                  <p:pic>
                    <p:nvPicPr>
                      <p:cNvPr id="6" name="Object 5">
                        <a:extLst>
                          <a:ext uri="{FF2B5EF4-FFF2-40B4-BE49-F238E27FC236}">
                            <a16:creationId xmlns:a16="http://schemas.microsoft.com/office/drawing/2014/main" id="{4ECD5785-2F5B-4E61-BF8A-6B86883D3D0B}"/>
                          </a:ext>
                        </a:extLst>
                      </p:cNvPr>
                      <p:cNvPicPr/>
                      <p:nvPr/>
                    </p:nvPicPr>
                    <p:blipFill>
                      <a:blip r:embed="rId8"/>
                      <a:stretch>
                        <a:fillRect/>
                      </a:stretch>
                    </p:blipFill>
                    <p:spPr>
                      <a:xfrm>
                        <a:off x="6857999" y="76200"/>
                        <a:ext cx="1787519" cy="22098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3FA4F0E9-E5CF-4F29-B69E-9597816CD059}"/>
              </a:ext>
            </a:extLst>
          </p:cNvPr>
          <p:cNvGraphicFramePr>
            <a:graphicFrameLocks noChangeAspect="1"/>
          </p:cNvGraphicFramePr>
          <p:nvPr/>
        </p:nvGraphicFramePr>
        <p:xfrm>
          <a:off x="634357" y="2743200"/>
          <a:ext cx="2185043" cy="1914707"/>
        </p:xfrm>
        <a:graphic>
          <a:graphicData uri="http://schemas.openxmlformats.org/presentationml/2006/ole">
            <mc:AlternateContent xmlns:mc="http://schemas.openxmlformats.org/markup-compatibility/2006">
              <mc:Choice xmlns:v="urn:schemas-microsoft-com:vml" Requires="v">
                <p:oleObj spid="_x0000_s62485" name="CS ChemDraw Drawing" r:id="rId9" imgW="1706760" imgH="1496160" progId="ChemDraw.Document.6.0">
                  <p:embed/>
                </p:oleObj>
              </mc:Choice>
              <mc:Fallback>
                <p:oleObj name="CS ChemDraw Drawing" r:id="rId9" imgW="1706760" imgH="1496160" progId="ChemDraw.Document.6.0">
                  <p:embed/>
                  <p:pic>
                    <p:nvPicPr>
                      <p:cNvPr id="7" name="Object 6">
                        <a:extLst>
                          <a:ext uri="{FF2B5EF4-FFF2-40B4-BE49-F238E27FC236}">
                            <a16:creationId xmlns:a16="http://schemas.microsoft.com/office/drawing/2014/main" id="{3FA4F0E9-E5CF-4F29-B69E-9597816CD059}"/>
                          </a:ext>
                        </a:extLst>
                      </p:cNvPr>
                      <p:cNvPicPr/>
                      <p:nvPr/>
                    </p:nvPicPr>
                    <p:blipFill>
                      <a:blip r:embed="rId10"/>
                      <a:stretch>
                        <a:fillRect/>
                      </a:stretch>
                    </p:blipFill>
                    <p:spPr>
                      <a:xfrm>
                        <a:off x="634357" y="2743200"/>
                        <a:ext cx="2185043" cy="191470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3ECEEDC-E51D-4FCA-BEA2-EE81705B4133}"/>
              </a:ext>
            </a:extLst>
          </p:cNvPr>
          <p:cNvGraphicFramePr>
            <a:graphicFrameLocks noChangeAspect="1"/>
          </p:cNvGraphicFramePr>
          <p:nvPr/>
        </p:nvGraphicFramePr>
        <p:xfrm>
          <a:off x="3072757" y="2667000"/>
          <a:ext cx="4324688" cy="1745013"/>
        </p:xfrm>
        <a:graphic>
          <a:graphicData uri="http://schemas.openxmlformats.org/presentationml/2006/ole">
            <mc:AlternateContent xmlns:mc="http://schemas.openxmlformats.org/markup-compatibility/2006">
              <mc:Choice xmlns:v="urn:schemas-microsoft-com:vml" Requires="v">
                <p:oleObj spid="_x0000_s62486" name="CS ChemDraw Drawing" r:id="rId11" imgW="3356640" imgH="1353960" progId="ChemDraw.Document.6.0">
                  <p:embed/>
                </p:oleObj>
              </mc:Choice>
              <mc:Fallback>
                <p:oleObj name="CS ChemDraw Drawing" r:id="rId11" imgW="3356640" imgH="1353960" progId="ChemDraw.Document.6.0">
                  <p:embed/>
                  <p:pic>
                    <p:nvPicPr>
                      <p:cNvPr id="8" name="Object 7">
                        <a:extLst>
                          <a:ext uri="{FF2B5EF4-FFF2-40B4-BE49-F238E27FC236}">
                            <a16:creationId xmlns:a16="http://schemas.microsoft.com/office/drawing/2014/main" id="{E3ECEEDC-E51D-4FCA-BEA2-EE81705B4133}"/>
                          </a:ext>
                        </a:extLst>
                      </p:cNvPr>
                      <p:cNvPicPr/>
                      <p:nvPr/>
                    </p:nvPicPr>
                    <p:blipFill>
                      <a:blip r:embed="rId12"/>
                      <a:stretch>
                        <a:fillRect/>
                      </a:stretch>
                    </p:blipFill>
                    <p:spPr>
                      <a:xfrm>
                        <a:off x="3072757" y="2667000"/>
                        <a:ext cx="4324688" cy="174501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C4C6C9B-9CF4-4F7F-8C15-9F4A3CDED0F2}"/>
              </a:ext>
            </a:extLst>
          </p:cNvPr>
          <p:cNvGraphicFramePr>
            <a:graphicFrameLocks noChangeAspect="1"/>
          </p:cNvGraphicFramePr>
          <p:nvPr/>
        </p:nvGraphicFramePr>
        <p:xfrm>
          <a:off x="652983" y="5181600"/>
          <a:ext cx="2348888" cy="1295400"/>
        </p:xfrm>
        <a:graphic>
          <a:graphicData uri="http://schemas.openxmlformats.org/presentationml/2006/ole">
            <mc:AlternateContent xmlns:mc="http://schemas.openxmlformats.org/markup-compatibility/2006">
              <mc:Choice xmlns:v="urn:schemas-microsoft-com:vml" Requires="v">
                <p:oleObj spid="_x0000_s62487" name="CS ChemDraw Drawing" r:id="rId13" imgW="1910880" imgH="1054080" progId="ChemDraw.Document.6.0">
                  <p:embed/>
                </p:oleObj>
              </mc:Choice>
              <mc:Fallback>
                <p:oleObj name="CS ChemDraw Drawing" r:id="rId13" imgW="1910880" imgH="1054080" progId="ChemDraw.Document.6.0">
                  <p:embed/>
                  <p:pic>
                    <p:nvPicPr>
                      <p:cNvPr id="10" name="Object 9">
                        <a:extLst>
                          <a:ext uri="{FF2B5EF4-FFF2-40B4-BE49-F238E27FC236}">
                            <a16:creationId xmlns:a16="http://schemas.microsoft.com/office/drawing/2014/main" id="{6C4C6C9B-9CF4-4F7F-8C15-9F4A3CDED0F2}"/>
                          </a:ext>
                        </a:extLst>
                      </p:cNvPr>
                      <p:cNvPicPr/>
                      <p:nvPr/>
                    </p:nvPicPr>
                    <p:blipFill>
                      <a:blip r:embed="rId14"/>
                      <a:stretch>
                        <a:fillRect/>
                      </a:stretch>
                    </p:blipFill>
                    <p:spPr>
                      <a:xfrm>
                        <a:off x="652983" y="5181600"/>
                        <a:ext cx="2348888" cy="12954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02D032C8-CD2F-4F0B-9F5B-0A77DE1DF5F0}"/>
              </a:ext>
            </a:extLst>
          </p:cNvPr>
          <p:cNvGraphicFramePr>
            <a:graphicFrameLocks noChangeAspect="1"/>
          </p:cNvGraphicFramePr>
          <p:nvPr/>
        </p:nvGraphicFramePr>
        <p:xfrm>
          <a:off x="3575603" y="5092733"/>
          <a:ext cx="2520397" cy="1295400"/>
        </p:xfrm>
        <a:graphic>
          <a:graphicData uri="http://schemas.openxmlformats.org/presentationml/2006/ole">
            <mc:AlternateContent xmlns:mc="http://schemas.openxmlformats.org/markup-compatibility/2006">
              <mc:Choice xmlns:v="urn:schemas-microsoft-com:vml" Requires="v">
                <p:oleObj spid="_x0000_s62488" name="CS ChemDraw Drawing" r:id="rId15" imgW="1989000" imgH="1021680" progId="ChemDraw.Document.6.0">
                  <p:embed/>
                </p:oleObj>
              </mc:Choice>
              <mc:Fallback>
                <p:oleObj name="CS ChemDraw Drawing" r:id="rId15" imgW="1989000" imgH="1021680" progId="ChemDraw.Document.6.0">
                  <p:embed/>
                  <p:pic>
                    <p:nvPicPr>
                      <p:cNvPr id="11" name="Object 10">
                        <a:extLst>
                          <a:ext uri="{FF2B5EF4-FFF2-40B4-BE49-F238E27FC236}">
                            <a16:creationId xmlns:a16="http://schemas.microsoft.com/office/drawing/2014/main" id="{02D032C8-CD2F-4F0B-9F5B-0A77DE1DF5F0}"/>
                          </a:ext>
                        </a:extLst>
                      </p:cNvPr>
                      <p:cNvPicPr/>
                      <p:nvPr/>
                    </p:nvPicPr>
                    <p:blipFill>
                      <a:blip r:embed="rId16"/>
                      <a:stretch>
                        <a:fillRect/>
                      </a:stretch>
                    </p:blipFill>
                    <p:spPr>
                      <a:xfrm>
                        <a:off x="3575603" y="5092733"/>
                        <a:ext cx="2520397" cy="12954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A556D7C8-6DC8-40B8-9E9B-2687F772FD04}"/>
              </a:ext>
            </a:extLst>
          </p:cNvPr>
          <p:cNvGraphicFramePr>
            <a:graphicFrameLocks noChangeAspect="1"/>
          </p:cNvGraphicFramePr>
          <p:nvPr/>
        </p:nvGraphicFramePr>
        <p:xfrm>
          <a:off x="6483705" y="4178334"/>
          <a:ext cx="2536106" cy="2209799"/>
        </p:xfrm>
        <a:graphic>
          <a:graphicData uri="http://schemas.openxmlformats.org/presentationml/2006/ole">
            <mc:AlternateContent xmlns:mc="http://schemas.openxmlformats.org/markup-compatibility/2006">
              <mc:Choice xmlns:v="urn:schemas-microsoft-com:vml" Requires="v">
                <p:oleObj spid="_x0000_s62489" name="CS ChemDraw Drawing" r:id="rId17" imgW="1950120" imgH="1698480" progId="ChemDraw.Document.6.0">
                  <p:embed/>
                </p:oleObj>
              </mc:Choice>
              <mc:Fallback>
                <p:oleObj name="CS ChemDraw Drawing" r:id="rId17" imgW="1950120" imgH="1698480" progId="ChemDraw.Document.6.0">
                  <p:embed/>
                  <p:pic>
                    <p:nvPicPr>
                      <p:cNvPr id="12" name="Object 11">
                        <a:extLst>
                          <a:ext uri="{FF2B5EF4-FFF2-40B4-BE49-F238E27FC236}">
                            <a16:creationId xmlns:a16="http://schemas.microsoft.com/office/drawing/2014/main" id="{A556D7C8-6DC8-40B8-9E9B-2687F772FD04}"/>
                          </a:ext>
                        </a:extLst>
                      </p:cNvPr>
                      <p:cNvPicPr/>
                      <p:nvPr/>
                    </p:nvPicPr>
                    <p:blipFill>
                      <a:blip r:embed="rId18"/>
                      <a:stretch>
                        <a:fillRect/>
                      </a:stretch>
                    </p:blipFill>
                    <p:spPr>
                      <a:xfrm>
                        <a:off x="6483705" y="4178334"/>
                        <a:ext cx="2536106" cy="2209799"/>
                      </a:xfrm>
                      <a:prstGeom prst="rect">
                        <a:avLst/>
                      </a:prstGeom>
                    </p:spPr>
                  </p:pic>
                </p:oleObj>
              </mc:Fallback>
            </mc:AlternateContent>
          </a:graphicData>
        </a:graphic>
      </p:graphicFrame>
    </p:spTree>
    <p:extLst>
      <p:ext uri="{BB962C8B-B14F-4D97-AF65-F5344CB8AC3E}">
        <p14:creationId xmlns:p14="http://schemas.microsoft.com/office/powerpoint/2010/main" val="178284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2090" y="177640"/>
            <a:ext cx="3886200" cy="461665"/>
          </a:xfrm>
          <a:prstGeom prst="rect">
            <a:avLst/>
          </a:prstGeom>
          <a:solidFill>
            <a:schemeClr val="bg1">
              <a:lumMod val="65000"/>
            </a:schemeClr>
          </a:solidFill>
        </p:spPr>
        <p:txBody>
          <a:bodyPr wrap="square" rtlCol="0">
            <a:spAutoFit/>
          </a:bodyPr>
          <a:lstStyle/>
          <a:p>
            <a:pPr algn="ctr"/>
            <a:r>
              <a:rPr lang="en-US" sz="2400" u="sng" dirty="0"/>
              <a:t>Instrumentation of NMR</a:t>
            </a:r>
          </a:p>
        </p:txBody>
      </p:sp>
      <p:sp>
        <p:nvSpPr>
          <p:cNvPr id="6" name="TextBox 5"/>
          <p:cNvSpPr txBox="1"/>
          <p:nvPr/>
        </p:nvSpPr>
        <p:spPr>
          <a:xfrm>
            <a:off x="608292" y="1322568"/>
            <a:ext cx="221956" cy="400110"/>
          </a:xfrm>
          <a:prstGeom prst="rect">
            <a:avLst/>
          </a:prstGeom>
          <a:noFill/>
        </p:spPr>
        <p:txBody>
          <a:bodyPr wrap="square" rtlCol="0">
            <a:spAutoFit/>
          </a:bodyPr>
          <a:lstStyle/>
          <a:p>
            <a:r>
              <a:rPr lang="en-US" sz="2000" dirty="0"/>
              <a:t>a</a:t>
            </a:r>
          </a:p>
        </p:txBody>
      </p:sp>
      <p:sp>
        <p:nvSpPr>
          <p:cNvPr id="7" name="TextBox 6"/>
          <p:cNvSpPr txBox="1"/>
          <p:nvPr/>
        </p:nvSpPr>
        <p:spPr>
          <a:xfrm>
            <a:off x="1608472" y="1322568"/>
            <a:ext cx="230038" cy="400110"/>
          </a:xfrm>
          <a:prstGeom prst="rect">
            <a:avLst/>
          </a:prstGeom>
          <a:noFill/>
        </p:spPr>
        <p:txBody>
          <a:bodyPr wrap="square" rtlCol="0">
            <a:spAutoFit/>
          </a:bodyPr>
          <a:lstStyle/>
          <a:p>
            <a:r>
              <a:rPr lang="en-US" sz="2000" dirty="0"/>
              <a:t>b</a:t>
            </a:r>
          </a:p>
        </p:txBody>
      </p:sp>
      <p:sp>
        <p:nvSpPr>
          <p:cNvPr id="8" name="TextBox 7"/>
          <p:cNvSpPr txBox="1"/>
          <p:nvPr/>
        </p:nvSpPr>
        <p:spPr>
          <a:xfrm>
            <a:off x="1600200" y="639305"/>
            <a:ext cx="211562" cy="400110"/>
          </a:xfrm>
          <a:prstGeom prst="rect">
            <a:avLst/>
          </a:prstGeom>
          <a:noFill/>
        </p:spPr>
        <p:txBody>
          <a:bodyPr wrap="square" rtlCol="0">
            <a:spAutoFit/>
          </a:bodyPr>
          <a:lstStyle/>
          <a:p>
            <a:r>
              <a:rPr lang="en-US" sz="2000" dirty="0"/>
              <a:t>c</a:t>
            </a:r>
          </a:p>
        </p:txBody>
      </p:sp>
      <p:sp>
        <p:nvSpPr>
          <p:cNvPr id="9" name="TextBox 8"/>
          <p:cNvSpPr txBox="1"/>
          <p:nvPr/>
        </p:nvSpPr>
        <p:spPr>
          <a:xfrm>
            <a:off x="5229930" y="1108444"/>
            <a:ext cx="3581400" cy="1200329"/>
          </a:xfrm>
          <a:prstGeom prst="rect">
            <a:avLst/>
          </a:prstGeom>
          <a:noFill/>
        </p:spPr>
        <p:txBody>
          <a:bodyPr wrap="square" rtlCol="0">
            <a:spAutoFit/>
          </a:bodyPr>
          <a:lstStyle/>
          <a:p>
            <a:r>
              <a:rPr lang="en-US" sz="2400" b="1" dirty="0"/>
              <a:t>a =  59999460.7 Hz</a:t>
            </a:r>
          </a:p>
          <a:p>
            <a:r>
              <a:rPr lang="en-US" sz="2400" b="1" dirty="0"/>
              <a:t>b =  60000599.5 Hz</a:t>
            </a:r>
          </a:p>
          <a:p>
            <a:r>
              <a:rPr lang="en-US" sz="2400" b="1" dirty="0"/>
              <a:t>c =  60000896.0 Hz</a:t>
            </a:r>
          </a:p>
        </p:txBody>
      </p:sp>
      <p:graphicFrame>
        <p:nvGraphicFramePr>
          <p:cNvPr id="11" name="Object 10"/>
          <p:cNvGraphicFramePr>
            <a:graphicFrameLocks noChangeAspect="1"/>
          </p:cNvGraphicFramePr>
          <p:nvPr/>
        </p:nvGraphicFramePr>
        <p:xfrm>
          <a:off x="580816" y="976103"/>
          <a:ext cx="2183220" cy="1465010"/>
        </p:xfrm>
        <a:graphic>
          <a:graphicData uri="http://schemas.openxmlformats.org/presentationml/2006/ole">
            <mc:AlternateContent xmlns:mc="http://schemas.openxmlformats.org/markup-compatibility/2006">
              <mc:Choice xmlns:v="urn:schemas-microsoft-com:vml" Requires="v">
                <p:oleObj spid="_x0000_s63494" name="CS ChemDraw Drawing" r:id="rId3" imgW="1239480" imgH="734040" progId="ChemDraw.Document.6.0">
                  <p:embed/>
                </p:oleObj>
              </mc:Choice>
              <mc:Fallback>
                <p:oleObj name="CS ChemDraw Drawing" r:id="rId3" imgW="1239480" imgH="734040" progId="ChemDraw.Document.6.0">
                  <p:embed/>
                  <p:pic>
                    <p:nvPicPr>
                      <p:cNvPr id="11" name="Object 10"/>
                      <p:cNvPicPr/>
                      <p:nvPr/>
                    </p:nvPicPr>
                    <p:blipFill>
                      <a:blip r:embed="rId4"/>
                      <a:stretch>
                        <a:fillRect/>
                      </a:stretch>
                    </p:blipFill>
                    <p:spPr>
                      <a:xfrm>
                        <a:off x="580816" y="976103"/>
                        <a:ext cx="2183220" cy="1465010"/>
                      </a:xfrm>
                      <a:prstGeom prst="rect">
                        <a:avLst/>
                      </a:prstGeom>
                    </p:spPr>
                  </p:pic>
                </p:oleObj>
              </mc:Fallback>
            </mc:AlternateContent>
          </a:graphicData>
        </a:graphic>
      </p:graphicFrame>
      <p:sp>
        <p:nvSpPr>
          <p:cNvPr id="12" name="TextBox 11"/>
          <p:cNvSpPr txBox="1"/>
          <p:nvPr/>
        </p:nvSpPr>
        <p:spPr>
          <a:xfrm>
            <a:off x="2542080" y="1310790"/>
            <a:ext cx="221956" cy="400110"/>
          </a:xfrm>
          <a:prstGeom prst="rect">
            <a:avLst/>
          </a:prstGeom>
          <a:noFill/>
        </p:spPr>
        <p:txBody>
          <a:bodyPr wrap="square" rtlCol="0">
            <a:spAutoFit/>
          </a:bodyPr>
          <a:lstStyle/>
          <a:p>
            <a:r>
              <a:rPr lang="en-US" sz="2000" dirty="0"/>
              <a:t>a</a:t>
            </a:r>
          </a:p>
        </p:txBody>
      </p:sp>
      <p:graphicFrame>
        <p:nvGraphicFramePr>
          <p:cNvPr id="13" name="Object 12"/>
          <p:cNvGraphicFramePr>
            <a:graphicFrameLocks noChangeAspect="1"/>
          </p:cNvGraphicFramePr>
          <p:nvPr/>
        </p:nvGraphicFramePr>
        <p:xfrm>
          <a:off x="2009750" y="2514600"/>
          <a:ext cx="4282095" cy="2115237"/>
        </p:xfrm>
        <a:graphic>
          <a:graphicData uri="http://schemas.openxmlformats.org/presentationml/2006/ole">
            <mc:AlternateContent xmlns:mc="http://schemas.openxmlformats.org/markup-compatibility/2006">
              <mc:Choice xmlns:v="urn:schemas-microsoft-com:vml" Requires="v">
                <p:oleObj spid="_x0000_s63495" name="CS ChemDraw Drawing" r:id="rId5" imgW="5399280" imgH="2666520" progId="ChemDraw.Document.6.0">
                  <p:embed/>
                </p:oleObj>
              </mc:Choice>
              <mc:Fallback>
                <p:oleObj name="CS ChemDraw Drawing" r:id="rId5" imgW="5399280" imgH="2666520" progId="ChemDraw.Document.6.0">
                  <p:embed/>
                  <p:pic>
                    <p:nvPicPr>
                      <p:cNvPr id="13" name="Object 12"/>
                      <p:cNvPicPr/>
                      <p:nvPr/>
                    </p:nvPicPr>
                    <p:blipFill>
                      <a:blip r:embed="rId6"/>
                      <a:stretch>
                        <a:fillRect/>
                      </a:stretch>
                    </p:blipFill>
                    <p:spPr>
                      <a:xfrm>
                        <a:off x="2009750" y="2514600"/>
                        <a:ext cx="4282095" cy="2115237"/>
                      </a:xfrm>
                      <a:prstGeom prst="rect">
                        <a:avLst/>
                      </a:prstGeom>
                    </p:spPr>
                  </p:pic>
                </p:oleObj>
              </mc:Fallback>
            </mc:AlternateContent>
          </a:graphicData>
        </a:graphic>
      </p:graphicFrame>
      <p:sp>
        <p:nvSpPr>
          <p:cNvPr id="14" name="TextBox 13"/>
          <p:cNvSpPr txBox="1"/>
          <p:nvPr/>
        </p:nvSpPr>
        <p:spPr>
          <a:xfrm>
            <a:off x="2764036" y="3576020"/>
            <a:ext cx="239440" cy="400110"/>
          </a:xfrm>
          <a:prstGeom prst="rect">
            <a:avLst/>
          </a:prstGeom>
          <a:noFill/>
        </p:spPr>
        <p:txBody>
          <a:bodyPr wrap="square" rtlCol="0">
            <a:spAutoFit/>
          </a:bodyPr>
          <a:lstStyle/>
          <a:p>
            <a:r>
              <a:rPr lang="en-US" sz="2000" dirty="0"/>
              <a:t>c</a:t>
            </a:r>
          </a:p>
        </p:txBody>
      </p:sp>
      <p:sp>
        <p:nvSpPr>
          <p:cNvPr id="15" name="TextBox 14"/>
          <p:cNvSpPr txBox="1"/>
          <p:nvPr/>
        </p:nvSpPr>
        <p:spPr>
          <a:xfrm>
            <a:off x="4249393" y="3543022"/>
            <a:ext cx="239440" cy="400110"/>
          </a:xfrm>
          <a:prstGeom prst="rect">
            <a:avLst/>
          </a:prstGeom>
          <a:noFill/>
        </p:spPr>
        <p:txBody>
          <a:bodyPr wrap="square" rtlCol="0">
            <a:spAutoFit/>
          </a:bodyPr>
          <a:lstStyle/>
          <a:p>
            <a:r>
              <a:rPr lang="en-US" sz="2000" dirty="0"/>
              <a:t>b</a:t>
            </a:r>
          </a:p>
        </p:txBody>
      </p:sp>
      <p:sp>
        <p:nvSpPr>
          <p:cNvPr id="16" name="TextBox 15"/>
          <p:cNvSpPr txBox="1"/>
          <p:nvPr/>
        </p:nvSpPr>
        <p:spPr>
          <a:xfrm>
            <a:off x="5139372" y="3048000"/>
            <a:ext cx="239440" cy="400110"/>
          </a:xfrm>
          <a:prstGeom prst="rect">
            <a:avLst/>
          </a:prstGeom>
          <a:noFill/>
        </p:spPr>
        <p:txBody>
          <a:bodyPr wrap="square" rtlCol="0">
            <a:spAutoFit/>
          </a:bodyPr>
          <a:lstStyle/>
          <a:p>
            <a:r>
              <a:rPr lang="en-US" sz="2000" dirty="0"/>
              <a:t>a</a:t>
            </a:r>
          </a:p>
        </p:txBody>
      </p:sp>
      <p:sp>
        <p:nvSpPr>
          <p:cNvPr id="17" name="TextBox 16"/>
          <p:cNvSpPr txBox="1"/>
          <p:nvPr/>
        </p:nvSpPr>
        <p:spPr>
          <a:xfrm>
            <a:off x="228600" y="5257800"/>
            <a:ext cx="8763000" cy="1323439"/>
          </a:xfrm>
          <a:prstGeom prst="rect">
            <a:avLst/>
          </a:prstGeom>
          <a:noFill/>
        </p:spPr>
        <p:txBody>
          <a:bodyPr wrap="square" rtlCol="0">
            <a:spAutoFit/>
          </a:bodyPr>
          <a:lstStyle/>
          <a:p>
            <a:r>
              <a:rPr lang="en-US" sz="2000" dirty="0"/>
              <a:t>Two types of NMR Instruments:</a:t>
            </a:r>
          </a:p>
          <a:p>
            <a:pPr marL="342900" indent="-342900">
              <a:buFont typeface="Wingdings" pitchFamily="2" charset="2"/>
              <a:buChar char="Ø"/>
            </a:pPr>
            <a:r>
              <a:rPr lang="en-US" sz="2000" b="1" dirty="0"/>
              <a:t>The Continuous-Wave (CW) NMR instruments (1 MHz  ------- 100 MHZ)</a:t>
            </a:r>
          </a:p>
          <a:p>
            <a:endParaRPr lang="en-US" sz="2000" b="1" dirty="0"/>
          </a:p>
          <a:p>
            <a:pPr marL="342900" indent="-342900">
              <a:buFont typeface="Wingdings" pitchFamily="2" charset="2"/>
              <a:buChar char="Ø"/>
            </a:pPr>
            <a:r>
              <a:rPr lang="en-US" sz="2000" b="1" dirty="0"/>
              <a:t>The Pulsed Fourier Transform (FT) NMR instruments (1 MHz --------  100 MHZ)</a:t>
            </a:r>
          </a:p>
        </p:txBody>
      </p:sp>
      <p:sp>
        <p:nvSpPr>
          <p:cNvPr id="18" name="TextBox 17"/>
          <p:cNvSpPr txBox="1"/>
          <p:nvPr/>
        </p:nvSpPr>
        <p:spPr>
          <a:xfrm>
            <a:off x="6291845" y="5396299"/>
            <a:ext cx="642355" cy="369332"/>
          </a:xfrm>
          <a:prstGeom prst="rect">
            <a:avLst/>
          </a:prstGeom>
          <a:noFill/>
        </p:spPr>
        <p:txBody>
          <a:bodyPr wrap="none" rtlCol="0">
            <a:spAutoFit/>
          </a:bodyPr>
          <a:lstStyle/>
          <a:p>
            <a:r>
              <a:rPr lang="en-US" dirty="0"/>
              <a:t>4 </a:t>
            </a:r>
            <a:r>
              <a:rPr lang="en-US" dirty="0" err="1"/>
              <a:t>hrs</a:t>
            </a:r>
            <a:endParaRPr lang="en-US" dirty="0"/>
          </a:p>
        </p:txBody>
      </p:sp>
      <p:sp>
        <p:nvSpPr>
          <p:cNvPr id="19" name="TextBox 18"/>
          <p:cNvSpPr txBox="1"/>
          <p:nvPr/>
        </p:nvSpPr>
        <p:spPr>
          <a:xfrm>
            <a:off x="6925159" y="5966320"/>
            <a:ext cx="657552" cy="369332"/>
          </a:xfrm>
          <a:prstGeom prst="rect">
            <a:avLst/>
          </a:prstGeom>
          <a:noFill/>
        </p:spPr>
        <p:txBody>
          <a:bodyPr wrap="none" rtlCol="0">
            <a:spAutoFit/>
          </a:bodyPr>
          <a:lstStyle/>
          <a:p>
            <a:r>
              <a:rPr lang="en-US" dirty="0"/>
              <a:t>1 sec</a:t>
            </a:r>
          </a:p>
        </p:txBody>
      </p:sp>
      <p:sp>
        <p:nvSpPr>
          <p:cNvPr id="20" name="TextBox 19"/>
          <p:cNvSpPr txBox="1"/>
          <p:nvPr/>
        </p:nvSpPr>
        <p:spPr>
          <a:xfrm>
            <a:off x="2542080" y="4572000"/>
            <a:ext cx="3334054" cy="369332"/>
          </a:xfrm>
          <a:prstGeom prst="rect">
            <a:avLst/>
          </a:prstGeom>
          <a:noFill/>
        </p:spPr>
        <p:txBody>
          <a:bodyPr wrap="none" rtlCol="0">
            <a:spAutoFit/>
          </a:bodyPr>
          <a:lstStyle/>
          <a:p>
            <a:r>
              <a:rPr lang="en-US" b="1" baseline="30000" dirty="0"/>
              <a:t>1</a:t>
            </a:r>
            <a:r>
              <a:rPr lang="en-US" b="1" dirty="0"/>
              <a:t>H-NMR spectrum of propan-2-ol</a:t>
            </a:r>
          </a:p>
        </p:txBody>
      </p:sp>
      <p:sp>
        <p:nvSpPr>
          <p:cNvPr id="21" name="TextBox 20"/>
          <p:cNvSpPr txBox="1"/>
          <p:nvPr/>
        </p:nvSpPr>
        <p:spPr>
          <a:xfrm>
            <a:off x="6178423" y="2981274"/>
            <a:ext cx="599733" cy="307777"/>
          </a:xfrm>
          <a:prstGeom prst="rect">
            <a:avLst/>
          </a:prstGeom>
          <a:noFill/>
        </p:spPr>
        <p:txBody>
          <a:bodyPr wrap="square" rtlCol="0">
            <a:spAutoFit/>
          </a:bodyPr>
          <a:lstStyle/>
          <a:p>
            <a:r>
              <a:rPr lang="en-US" sz="1400" dirty="0"/>
              <a:t>TMS</a:t>
            </a:r>
          </a:p>
        </p:txBody>
      </p:sp>
    </p:spTree>
    <p:extLst>
      <p:ext uri="{BB962C8B-B14F-4D97-AF65-F5344CB8AC3E}">
        <p14:creationId xmlns:p14="http://schemas.microsoft.com/office/powerpoint/2010/main" val="571065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NMR Spectros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601790" cy="4648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29200" y="2595025"/>
            <a:ext cx="357790" cy="461665"/>
          </a:xfrm>
          <a:prstGeom prst="rect">
            <a:avLst/>
          </a:prstGeom>
          <a:noFill/>
        </p:spPr>
        <p:txBody>
          <a:bodyPr wrap="none" rtlCol="0">
            <a:spAutoFit/>
          </a:bodyPr>
          <a:lstStyle/>
          <a:p>
            <a:r>
              <a:rPr lang="en-US" sz="2400" b="1" dirty="0"/>
              <a:t>B</a:t>
            </a:r>
          </a:p>
        </p:txBody>
      </p:sp>
      <p:sp>
        <p:nvSpPr>
          <p:cNvPr id="7" name="TextBox 6"/>
          <p:cNvSpPr txBox="1"/>
          <p:nvPr/>
        </p:nvSpPr>
        <p:spPr>
          <a:xfrm>
            <a:off x="1447800" y="2588567"/>
            <a:ext cx="357790" cy="461665"/>
          </a:xfrm>
          <a:prstGeom prst="rect">
            <a:avLst/>
          </a:prstGeom>
          <a:noFill/>
        </p:spPr>
        <p:txBody>
          <a:bodyPr wrap="none" rtlCol="0">
            <a:spAutoFit/>
          </a:bodyPr>
          <a:lstStyle/>
          <a:p>
            <a:r>
              <a:rPr lang="en-US" sz="2400" b="1" dirty="0"/>
              <a:t>B</a:t>
            </a:r>
          </a:p>
        </p:txBody>
      </p:sp>
      <p:sp>
        <p:nvSpPr>
          <p:cNvPr id="8" name="TextBox 7"/>
          <p:cNvSpPr txBox="1"/>
          <p:nvPr/>
        </p:nvSpPr>
        <p:spPr>
          <a:xfrm>
            <a:off x="2292546" y="2687358"/>
            <a:ext cx="330540" cy="369332"/>
          </a:xfrm>
          <a:prstGeom prst="rect">
            <a:avLst/>
          </a:prstGeom>
          <a:noFill/>
        </p:spPr>
        <p:txBody>
          <a:bodyPr wrap="none" rtlCol="0">
            <a:spAutoFit/>
          </a:bodyPr>
          <a:lstStyle/>
          <a:p>
            <a:r>
              <a:rPr lang="en-US" b="1" dirty="0"/>
              <a:t>D</a:t>
            </a:r>
          </a:p>
        </p:txBody>
      </p:sp>
      <p:sp>
        <p:nvSpPr>
          <p:cNvPr id="9" name="TextBox 8"/>
          <p:cNvSpPr txBox="1"/>
          <p:nvPr/>
        </p:nvSpPr>
        <p:spPr>
          <a:xfrm>
            <a:off x="4204650" y="2687358"/>
            <a:ext cx="330540" cy="369332"/>
          </a:xfrm>
          <a:prstGeom prst="rect">
            <a:avLst/>
          </a:prstGeom>
          <a:noFill/>
        </p:spPr>
        <p:txBody>
          <a:bodyPr wrap="none" rtlCol="0">
            <a:spAutoFit/>
          </a:bodyPr>
          <a:lstStyle/>
          <a:p>
            <a:r>
              <a:rPr lang="en-US" b="1" dirty="0"/>
              <a:t>D</a:t>
            </a:r>
          </a:p>
        </p:txBody>
      </p:sp>
      <p:sp>
        <p:nvSpPr>
          <p:cNvPr id="10" name="TextBox 9"/>
          <p:cNvSpPr txBox="1"/>
          <p:nvPr/>
        </p:nvSpPr>
        <p:spPr>
          <a:xfrm>
            <a:off x="3276600" y="1600200"/>
            <a:ext cx="309700" cy="338554"/>
          </a:xfrm>
          <a:prstGeom prst="rect">
            <a:avLst/>
          </a:prstGeom>
          <a:noFill/>
        </p:spPr>
        <p:txBody>
          <a:bodyPr wrap="none" rtlCol="0">
            <a:spAutoFit/>
          </a:bodyPr>
          <a:lstStyle/>
          <a:p>
            <a:r>
              <a:rPr lang="en-US" sz="1600" b="1" dirty="0"/>
              <a:t>A</a:t>
            </a:r>
          </a:p>
        </p:txBody>
      </p:sp>
      <p:sp>
        <p:nvSpPr>
          <p:cNvPr id="6" name="TextBox 5"/>
          <p:cNvSpPr txBox="1"/>
          <p:nvPr/>
        </p:nvSpPr>
        <p:spPr>
          <a:xfrm>
            <a:off x="304800" y="5197098"/>
            <a:ext cx="8601789" cy="1200329"/>
          </a:xfrm>
          <a:prstGeom prst="rect">
            <a:avLst/>
          </a:prstGeom>
          <a:noFill/>
        </p:spPr>
        <p:txBody>
          <a:bodyPr wrap="square" rtlCol="0">
            <a:spAutoFit/>
          </a:bodyPr>
          <a:lstStyle/>
          <a:p>
            <a:r>
              <a:rPr lang="en-US" b="1" dirty="0"/>
              <a:t>A</a:t>
            </a:r>
            <a:r>
              <a:rPr lang="en-US" dirty="0"/>
              <a:t>: Sample Holder      </a:t>
            </a:r>
            <a:r>
              <a:rPr lang="en-US" b="1" dirty="0"/>
              <a:t>B</a:t>
            </a:r>
            <a:r>
              <a:rPr lang="en-US" dirty="0"/>
              <a:t>: Two powerful electromagnets      </a:t>
            </a:r>
            <a:r>
              <a:rPr lang="en-US" b="1" dirty="0"/>
              <a:t>D</a:t>
            </a:r>
            <a:r>
              <a:rPr lang="en-US" dirty="0"/>
              <a:t>: Two additional electromagnets</a:t>
            </a:r>
          </a:p>
          <a:p>
            <a:r>
              <a:rPr lang="en-US" b="1" dirty="0"/>
              <a:t>C</a:t>
            </a:r>
            <a:r>
              <a:rPr lang="en-US" dirty="0"/>
              <a:t>: Coil through which radiofrequency transmitter feeds energy to the sample</a:t>
            </a:r>
          </a:p>
          <a:p>
            <a:r>
              <a:rPr lang="en-US" dirty="0"/>
              <a:t>in the form of radiofrequency</a:t>
            </a:r>
          </a:p>
          <a:p>
            <a:r>
              <a:rPr lang="en-US" b="1" dirty="0"/>
              <a:t>E</a:t>
            </a:r>
            <a:r>
              <a:rPr lang="en-US" dirty="0"/>
              <a:t>: Receiving coil  receive radio frequency and amplify</a:t>
            </a:r>
          </a:p>
        </p:txBody>
      </p:sp>
      <p:sp>
        <p:nvSpPr>
          <p:cNvPr id="12" name="TextBox 11"/>
          <p:cNvSpPr txBox="1"/>
          <p:nvPr/>
        </p:nvSpPr>
        <p:spPr>
          <a:xfrm>
            <a:off x="2514600" y="990600"/>
            <a:ext cx="306494" cy="369332"/>
          </a:xfrm>
          <a:prstGeom prst="rect">
            <a:avLst/>
          </a:prstGeom>
          <a:noFill/>
        </p:spPr>
        <p:txBody>
          <a:bodyPr wrap="none" rtlCol="0">
            <a:spAutoFit/>
          </a:bodyPr>
          <a:lstStyle/>
          <a:p>
            <a:r>
              <a:rPr lang="en-US" b="1" dirty="0"/>
              <a:t>C</a:t>
            </a:r>
          </a:p>
        </p:txBody>
      </p:sp>
      <p:sp>
        <p:nvSpPr>
          <p:cNvPr id="13" name="TextBox 12"/>
          <p:cNvSpPr txBox="1"/>
          <p:nvPr/>
        </p:nvSpPr>
        <p:spPr>
          <a:xfrm>
            <a:off x="4160044" y="743962"/>
            <a:ext cx="296876" cy="369332"/>
          </a:xfrm>
          <a:prstGeom prst="rect">
            <a:avLst/>
          </a:prstGeom>
          <a:noFill/>
        </p:spPr>
        <p:txBody>
          <a:bodyPr wrap="none" rtlCol="0">
            <a:spAutoFit/>
          </a:bodyPr>
          <a:lstStyle/>
          <a:p>
            <a:r>
              <a:rPr lang="en-US" b="1" dirty="0"/>
              <a:t>E</a:t>
            </a:r>
          </a:p>
        </p:txBody>
      </p:sp>
    </p:spTree>
    <p:extLst>
      <p:ext uri="{BB962C8B-B14F-4D97-AF65-F5344CB8AC3E}">
        <p14:creationId xmlns:p14="http://schemas.microsoft.com/office/powerpoint/2010/main" val="2179168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ruker Corporation - Bruker Introduces New Analytical Solutions and  Scientific Instruments at Pittcon 2016"/>
          <p:cNvSpPr>
            <a:spLocks noChangeAspect="1" noChangeArrowheads="1"/>
          </p:cNvSpPr>
          <p:nvPr/>
        </p:nvSpPr>
        <p:spPr bwMode="auto">
          <a:xfrm>
            <a:off x="155575" y="-1042988"/>
            <a:ext cx="1600200" cy="2181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435" name="Picture 3" descr="C:\Users\comhut\Desktop\index-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02678"/>
            <a:ext cx="4463610" cy="4917122"/>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Users\comhut\Desktop\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102678"/>
            <a:ext cx="3801759" cy="491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104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Users\comhut\Desktop\er.jpg">
            <a:extLst>
              <a:ext uri="{FF2B5EF4-FFF2-40B4-BE49-F238E27FC236}">
                <a16:creationId xmlns:a16="http://schemas.microsoft.com/office/drawing/2014/main" id="{A2E1005C-3A87-4D26-A37D-C2A955EF4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457" y="762000"/>
            <a:ext cx="836908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251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09385"/>
            <a:ext cx="8763000" cy="4662815"/>
          </a:xfrm>
          <a:prstGeom prst="rect">
            <a:avLst/>
          </a:prstGeom>
        </p:spPr>
        <p:txBody>
          <a:bodyPr wrap="square">
            <a:spAutoFit/>
          </a:bodyPr>
          <a:lstStyle/>
          <a:p>
            <a:pPr>
              <a:lnSpc>
                <a:spcPct val="150000"/>
              </a:lnSpc>
            </a:pPr>
            <a:r>
              <a:rPr lang="en-US" sz="2200" dirty="0"/>
              <a:t>TMS was proposed as a reference at the time due to the following facts:</a:t>
            </a:r>
          </a:p>
          <a:p>
            <a:pPr marL="285750" indent="-285750">
              <a:lnSpc>
                <a:spcPct val="150000"/>
              </a:lnSpc>
              <a:buFont typeface="Wingdings" pitchFamily="2" charset="2"/>
              <a:buChar char="§"/>
            </a:pPr>
            <a:r>
              <a:rPr lang="en-US" sz="2200" dirty="0"/>
              <a:t>It is chemically inert and miscible with a large range of solvents.</a:t>
            </a:r>
          </a:p>
          <a:p>
            <a:pPr marL="285750" indent="-285750">
              <a:lnSpc>
                <a:spcPct val="150000"/>
              </a:lnSpc>
              <a:buFont typeface="Wingdings" pitchFamily="2" charset="2"/>
              <a:buChar char="§"/>
            </a:pPr>
            <a:r>
              <a:rPr lang="en-US" sz="2200" dirty="0"/>
              <a:t>Its twelve protons are all magnetically equivalent.</a:t>
            </a:r>
          </a:p>
          <a:p>
            <a:pPr marL="285750" indent="-285750">
              <a:lnSpc>
                <a:spcPct val="150000"/>
              </a:lnSpc>
              <a:buFont typeface="Wingdings" pitchFamily="2" charset="2"/>
              <a:buChar char="§"/>
            </a:pPr>
            <a:r>
              <a:rPr lang="en-US" sz="2200" dirty="0"/>
              <a:t>Its resonance position is far away from absorptions due to protons in most organic compounds because it contain most shielded protons.</a:t>
            </a:r>
          </a:p>
          <a:p>
            <a:pPr marL="285750" indent="-285750">
              <a:lnSpc>
                <a:spcPct val="150000"/>
              </a:lnSpc>
              <a:buFont typeface="Wingdings" pitchFamily="2" charset="2"/>
              <a:buChar char="§"/>
            </a:pPr>
            <a:r>
              <a:rPr lang="en-US" sz="2200" dirty="0"/>
              <a:t>It is highly volatile and can be easily removed to get back the sample.</a:t>
            </a:r>
          </a:p>
          <a:p>
            <a:pPr marL="285750" indent="-285750">
              <a:lnSpc>
                <a:spcPct val="150000"/>
              </a:lnSpc>
              <a:buFont typeface="Wingdings" pitchFamily="2" charset="2"/>
              <a:buChar char="§"/>
            </a:pPr>
            <a:r>
              <a:rPr lang="en-US" sz="2200" dirty="0"/>
              <a:t>It does not take part in intermolecular associations with the sample.</a:t>
            </a:r>
          </a:p>
          <a:p>
            <a:pPr marL="285750" indent="-285750">
              <a:lnSpc>
                <a:spcPct val="150000"/>
              </a:lnSpc>
              <a:buFont typeface="Wingdings" pitchFamily="2" charset="2"/>
              <a:buChar char="§"/>
            </a:pPr>
            <a:r>
              <a:rPr lang="en-US" sz="2200" dirty="0"/>
              <a:t>Its chemical shifts are largely temperature and concentration independent</a:t>
            </a:r>
          </a:p>
        </p:txBody>
      </p:sp>
      <p:sp>
        <p:nvSpPr>
          <p:cNvPr id="3" name="TextBox 2"/>
          <p:cNvSpPr txBox="1"/>
          <p:nvPr/>
        </p:nvSpPr>
        <p:spPr>
          <a:xfrm>
            <a:off x="1600200" y="370600"/>
            <a:ext cx="5713487" cy="954107"/>
          </a:xfrm>
          <a:prstGeom prst="rect">
            <a:avLst/>
          </a:prstGeom>
          <a:noFill/>
        </p:spPr>
        <p:txBody>
          <a:bodyPr wrap="none" rtlCol="0">
            <a:spAutoFit/>
          </a:bodyPr>
          <a:lstStyle/>
          <a:p>
            <a:r>
              <a:rPr lang="en-US" sz="2800" dirty="0"/>
              <a:t>Why is TMS used as internal standard </a:t>
            </a:r>
          </a:p>
          <a:p>
            <a:pPr algn="ctr"/>
            <a:r>
              <a:rPr lang="en-US" sz="2800" dirty="0"/>
              <a:t>or reference compound in </a:t>
            </a:r>
            <a:r>
              <a:rPr lang="en-US" sz="2800" baseline="30000" dirty="0"/>
              <a:t>1</a:t>
            </a:r>
            <a:r>
              <a:rPr lang="en-US" sz="2800" dirty="0"/>
              <a:t>H-NMR</a:t>
            </a:r>
          </a:p>
        </p:txBody>
      </p:sp>
    </p:spTree>
    <p:extLst>
      <p:ext uri="{BB962C8B-B14F-4D97-AF65-F5344CB8AC3E}">
        <p14:creationId xmlns:p14="http://schemas.microsoft.com/office/powerpoint/2010/main" val="1343868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s3-us-west-2.amazonaws.com/courses-images/wp-content/uploads/sites/752/2016/09/26194451/OrbitalsByQuantumNumb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6106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313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8610" y="-76200"/>
            <a:ext cx="4569200" cy="707886"/>
          </a:xfrm>
          <a:prstGeom prst="rect">
            <a:avLst/>
          </a:prstGeom>
          <a:noFill/>
        </p:spPr>
        <p:txBody>
          <a:bodyPr wrap="none" rtlCol="0">
            <a:spAutoFit/>
          </a:bodyPr>
          <a:lstStyle/>
          <a:p>
            <a:r>
              <a:rPr lang="en-US" sz="2000" b="1" dirty="0"/>
              <a:t>The characteristics required for a solvent </a:t>
            </a:r>
          </a:p>
          <a:p>
            <a:pPr algn="ctr"/>
            <a:r>
              <a:rPr lang="en-US" sz="2000" b="1" dirty="0"/>
              <a:t>to be used in NMR spectrometer</a:t>
            </a:r>
          </a:p>
        </p:txBody>
      </p:sp>
      <p:sp>
        <p:nvSpPr>
          <p:cNvPr id="3" name="TextBox 2"/>
          <p:cNvSpPr txBox="1"/>
          <p:nvPr/>
        </p:nvSpPr>
        <p:spPr>
          <a:xfrm>
            <a:off x="290811" y="596685"/>
            <a:ext cx="6380208" cy="1015663"/>
          </a:xfrm>
          <a:prstGeom prst="rect">
            <a:avLst/>
          </a:prstGeom>
          <a:noFill/>
        </p:spPr>
        <p:txBody>
          <a:bodyPr wrap="none" rtlCol="0">
            <a:spAutoFit/>
          </a:bodyPr>
          <a:lstStyle/>
          <a:p>
            <a:pPr marL="457200" indent="-457200">
              <a:buFont typeface="Arial" pitchFamily="34" charset="0"/>
              <a:buChar char="•"/>
            </a:pPr>
            <a:r>
              <a:rPr lang="en-US" sz="2000" dirty="0"/>
              <a:t>It should be chemically inert and magnetically isotropic</a:t>
            </a:r>
          </a:p>
          <a:p>
            <a:pPr marL="457200" indent="-457200">
              <a:buFont typeface="Arial" pitchFamily="34" charset="0"/>
              <a:buChar char="•"/>
            </a:pPr>
            <a:r>
              <a:rPr lang="en-US" sz="2000" dirty="0"/>
              <a:t>It should be devoid of hydrogen atom</a:t>
            </a:r>
          </a:p>
          <a:p>
            <a:pPr marL="457200" indent="-457200">
              <a:buFont typeface="Arial" pitchFamily="34" charset="0"/>
              <a:buChar char="•"/>
            </a:pPr>
            <a:r>
              <a:rPr lang="en-US" sz="2000" dirty="0"/>
              <a:t>It should dissolve the sample to a reasonable extent</a:t>
            </a:r>
          </a:p>
        </p:txBody>
      </p:sp>
      <p:sp>
        <p:nvSpPr>
          <p:cNvPr id="6" name="Rectangle 5"/>
          <p:cNvSpPr/>
          <p:nvPr/>
        </p:nvSpPr>
        <p:spPr>
          <a:xfrm>
            <a:off x="62210" y="1959865"/>
            <a:ext cx="8991601" cy="2339102"/>
          </a:xfrm>
          <a:prstGeom prst="rect">
            <a:avLst/>
          </a:prstGeom>
          <a:ln>
            <a:solidFill>
              <a:schemeClr val="tx1"/>
            </a:solidFill>
          </a:ln>
        </p:spPr>
        <p:txBody>
          <a:bodyPr wrap="square">
            <a:spAutoFit/>
          </a:bodyPr>
          <a:lstStyle/>
          <a:p>
            <a:pPr algn="just"/>
            <a:r>
              <a:rPr lang="en-US" b="1" dirty="0"/>
              <a:t>Reason 1: To avoid swamping by the solvent signal.</a:t>
            </a:r>
          </a:p>
          <a:p>
            <a:pPr algn="just"/>
            <a:r>
              <a:rPr lang="en-US" dirty="0"/>
              <a:t>There is usually much more solvent than sample in an NMR tube.</a:t>
            </a:r>
          </a:p>
          <a:p>
            <a:pPr algn="just"/>
            <a:r>
              <a:rPr lang="en-US" dirty="0"/>
              <a:t>An ordinary proton-containing solvent would give a huge solvent absorption that would dominate the </a:t>
            </a:r>
            <a:r>
              <a:rPr lang="en-US" baseline="30000" dirty="0"/>
              <a:t>1</a:t>
            </a:r>
            <a:r>
              <a:rPr lang="en-US" dirty="0"/>
              <a:t>H-NMR spectrum.</a:t>
            </a:r>
          </a:p>
          <a:p>
            <a:pPr algn="just"/>
            <a:r>
              <a:rPr lang="en-US" dirty="0"/>
              <a:t>Most </a:t>
            </a:r>
            <a:r>
              <a:rPr lang="en-US" baseline="30000" dirty="0"/>
              <a:t>1</a:t>
            </a:r>
            <a:r>
              <a:rPr lang="en-US" dirty="0"/>
              <a:t>H- NMR spectra are therefore recorded in a </a:t>
            </a:r>
            <a:r>
              <a:rPr lang="en-US" dirty="0" err="1"/>
              <a:t>deuterated</a:t>
            </a:r>
            <a:r>
              <a:rPr lang="en-US" dirty="0"/>
              <a:t> solvent, because deuterium atoms absorb at a completely different frequency.</a:t>
            </a:r>
          </a:p>
          <a:p>
            <a:pPr algn="just"/>
            <a:r>
              <a:rPr lang="en-US" dirty="0"/>
              <a:t>But </a:t>
            </a:r>
            <a:r>
              <a:rPr lang="en-US" dirty="0" err="1"/>
              <a:t>deuteration</a:t>
            </a:r>
            <a:r>
              <a:rPr lang="en-US" dirty="0"/>
              <a:t> is never complete, so in CDCl</a:t>
            </a:r>
            <a:r>
              <a:rPr lang="en-US" baseline="-25000" dirty="0"/>
              <a:t>3</a:t>
            </a:r>
            <a:r>
              <a:rPr lang="en-US" dirty="0"/>
              <a:t>, for example, there is always some residual CHCl</a:t>
            </a:r>
            <a:r>
              <a:rPr lang="en-US" baseline="-25000" dirty="0"/>
              <a:t>3</a:t>
            </a:r>
            <a:r>
              <a:rPr lang="en-US" dirty="0"/>
              <a:t>. You always get a solvent signal from CHCl</a:t>
            </a:r>
            <a:r>
              <a:rPr lang="en-US" baseline="-25000" dirty="0"/>
              <a:t>3</a:t>
            </a:r>
            <a:r>
              <a:rPr lang="en-US" dirty="0"/>
              <a:t> at 7.26 ppm.</a:t>
            </a:r>
          </a:p>
        </p:txBody>
      </p:sp>
      <p:sp>
        <p:nvSpPr>
          <p:cNvPr id="7" name="Rectangle 6"/>
          <p:cNvSpPr/>
          <p:nvPr/>
        </p:nvSpPr>
        <p:spPr>
          <a:xfrm>
            <a:off x="62210" y="4264559"/>
            <a:ext cx="8991601" cy="1231106"/>
          </a:xfrm>
          <a:prstGeom prst="rect">
            <a:avLst/>
          </a:prstGeom>
          <a:ln>
            <a:solidFill>
              <a:schemeClr val="tx1"/>
            </a:solidFill>
          </a:ln>
        </p:spPr>
        <p:txBody>
          <a:bodyPr wrap="square">
            <a:spAutoFit/>
          </a:bodyPr>
          <a:lstStyle/>
          <a:p>
            <a:pPr algn="just"/>
            <a:r>
              <a:rPr lang="en-US" b="1" dirty="0"/>
              <a:t>Reason 2: To stabilize the magnetic field strength.</a:t>
            </a:r>
          </a:p>
          <a:p>
            <a:pPr algn="just"/>
            <a:r>
              <a:rPr lang="en-US" dirty="0"/>
              <a:t>The field strength of superconducting magnets tends to drift slowly.</a:t>
            </a:r>
          </a:p>
          <a:p>
            <a:pPr algn="just"/>
            <a:r>
              <a:rPr lang="en-US" dirty="0"/>
              <a:t>Modern NMR spectrometers measure the deuterium absorption of the solvent and adjust the field strength to keep the resonance frequency (field strength) constant.</a:t>
            </a:r>
          </a:p>
        </p:txBody>
      </p:sp>
      <p:sp>
        <p:nvSpPr>
          <p:cNvPr id="8" name="Rectangle 7"/>
          <p:cNvSpPr/>
          <p:nvPr/>
        </p:nvSpPr>
        <p:spPr>
          <a:xfrm>
            <a:off x="62210" y="5537779"/>
            <a:ext cx="8991601" cy="1231106"/>
          </a:xfrm>
          <a:prstGeom prst="rect">
            <a:avLst/>
          </a:prstGeom>
          <a:ln>
            <a:solidFill>
              <a:schemeClr val="tx1"/>
            </a:solidFill>
          </a:ln>
        </p:spPr>
        <p:txBody>
          <a:bodyPr wrap="square">
            <a:spAutoFit/>
          </a:bodyPr>
          <a:lstStyle/>
          <a:p>
            <a:pPr algn="just"/>
            <a:r>
              <a:rPr lang="en-US" b="1" dirty="0"/>
              <a:t>Reason 3: To accurately define 0 ppm.</a:t>
            </a:r>
          </a:p>
          <a:p>
            <a:pPr algn="just"/>
            <a:r>
              <a:rPr lang="en-US" dirty="0"/>
              <a:t>The difference between the deuterium frequency and 0 ppm (TMS) is well known.</a:t>
            </a:r>
          </a:p>
          <a:p>
            <a:pPr algn="just"/>
            <a:r>
              <a:rPr lang="en-US" dirty="0"/>
              <a:t>Modern spectrometers can "lock" onto the deuterium signal, so the addition of an internal reference like TMS is not usually required.</a:t>
            </a:r>
          </a:p>
        </p:txBody>
      </p:sp>
      <p:sp>
        <p:nvSpPr>
          <p:cNvPr id="9" name="Rectangle 8"/>
          <p:cNvSpPr/>
          <p:nvPr/>
        </p:nvSpPr>
        <p:spPr>
          <a:xfrm>
            <a:off x="77983" y="1610796"/>
            <a:ext cx="6094217" cy="400110"/>
          </a:xfrm>
          <a:prstGeom prst="rect">
            <a:avLst/>
          </a:prstGeom>
        </p:spPr>
        <p:txBody>
          <a:bodyPr wrap="square">
            <a:spAutoFit/>
          </a:bodyPr>
          <a:lstStyle/>
          <a:p>
            <a:r>
              <a:rPr lang="en-US" sz="2000" b="1" dirty="0"/>
              <a:t>Why does NMR use </a:t>
            </a:r>
            <a:r>
              <a:rPr lang="en-US" sz="2000" b="1" dirty="0" err="1"/>
              <a:t>deuterated</a:t>
            </a:r>
            <a:r>
              <a:rPr lang="en-US" sz="2000" b="1" dirty="0"/>
              <a:t> solvents?</a:t>
            </a:r>
          </a:p>
        </p:txBody>
      </p:sp>
      <p:sp>
        <p:nvSpPr>
          <p:cNvPr id="10" name="TextBox 9"/>
          <p:cNvSpPr txBox="1"/>
          <p:nvPr/>
        </p:nvSpPr>
        <p:spPr>
          <a:xfrm>
            <a:off x="6671019" y="416246"/>
            <a:ext cx="2057400" cy="1323439"/>
          </a:xfrm>
          <a:prstGeom prst="rect">
            <a:avLst/>
          </a:prstGeom>
          <a:noFill/>
          <a:ln>
            <a:solidFill>
              <a:schemeClr val="tx1"/>
            </a:solidFill>
          </a:ln>
        </p:spPr>
        <p:txBody>
          <a:bodyPr wrap="square" rtlCol="0">
            <a:spAutoFit/>
          </a:bodyPr>
          <a:lstStyle/>
          <a:p>
            <a:r>
              <a:rPr lang="en-US" sz="1600" b="1" dirty="0"/>
              <a:t>Example:</a:t>
            </a:r>
            <a:r>
              <a:rPr lang="en-US" sz="1600" dirty="0"/>
              <a:t> </a:t>
            </a:r>
          </a:p>
          <a:p>
            <a:r>
              <a:rPr lang="en-US" sz="1600" dirty="0"/>
              <a:t>CDCl</a:t>
            </a:r>
            <a:r>
              <a:rPr lang="en-US" sz="1600" baseline="-25000" dirty="0"/>
              <a:t>3</a:t>
            </a:r>
            <a:r>
              <a:rPr lang="en-US" sz="1600" dirty="0"/>
              <a:t> (Chloroform) CD</a:t>
            </a:r>
            <a:r>
              <a:rPr lang="en-US" sz="1600" baseline="-25000" dirty="0"/>
              <a:t>3</a:t>
            </a:r>
            <a:r>
              <a:rPr lang="en-US" sz="1600" dirty="0"/>
              <a:t>-OD (Methanol)</a:t>
            </a:r>
          </a:p>
          <a:p>
            <a:r>
              <a:rPr lang="en-US" sz="1600" dirty="0"/>
              <a:t>D</a:t>
            </a:r>
            <a:r>
              <a:rPr lang="en-US" sz="1600" baseline="-25000" dirty="0"/>
              <a:t>2</a:t>
            </a:r>
            <a:r>
              <a:rPr lang="en-US" sz="1600" dirty="0"/>
              <a:t>O (Water)</a:t>
            </a:r>
          </a:p>
          <a:p>
            <a:r>
              <a:rPr lang="en-US" sz="1600" dirty="0"/>
              <a:t>C</a:t>
            </a:r>
            <a:r>
              <a:rPr lang="en-US" sz="1600" baseline="-25000" dirty="0"/>
              <a:t>6</a:t>
            </a:r>
            <a:r>
              <a:rPr lang="en-US" sz="1600" dirty="0"/>
              <a:t>D</a:t>
            </a:r>
            <a:r>
              <a:rPr lang="en-US" sz="1600" baseline="-25000" dirty="0"/>
              <a:t>6</a:t>
            </a:r>
            <a:r>
              <a:rPr lang="en-US" sz="1600" dirty="0"/>
              <a:t> (Benzene)  etc.</a:t>
            </a:r>
          </a:p>
        </p:txBody>
      </p:sp>
    </p:spTree>
    <p:extLst>
      <p:ext uri="{BB962C8B-B14F-4D97-AF65-F5344CB8AC3E}">
        <p14:creationId xmlns:p14="http://schemas.microsoft.com/office/powerpoint/2010/main" val="356920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2352FB-58F0-49C8-BF11-7CE488CB7653}"/>
              </a:ext>
            </a:extLst>
          </p:cNvPr>
          <p:cNvSpPr txBox="1"/>
          <p:nvPr/>
        </p:nvSpPr>
        <p:spPr>
          <a:xfrm>
            <a:off x="457200" y="516395"/>
            <a:ext cx="8534400" cy="707886"/>
          </a:xfrm>
          <a:prstGeom prst="rect">
            <a:avLst/>
          </a:prstGeom>
          <a:noFill/>
        </p:spPr>
        <p:txBody>
          <a:bodyPr wrap="square">
            <a:spAutoFit/>
          </a:bodyPr>
          <a:lstStyle/>
          <a:p>
            <a:pPr algn="ctr"/>
            <a:r>
              <a:rPr lang="en-US" sz="4000" b="1" dirty="0">
                <a:latin typeface="Times New Roman" panose="02020603050405020304" pitchFamily="18" charset="0"/>
                <a:cs typeface="Times New Roman" panose="02020603050405020304" pitchFamily="18" charset="0"/>
              </a:rPr>
              <a:t>Factors influencing chemical Shift (</a:t>
            </a:r>
            <a:r>
              <a:rPr lang="el-GR" sz="4000" b="1" dirty="0">
                <a:latin typeface="Times New Roman" panose="02020603050405020304" pitchFamily="18" charset="0"/>
                <a:cs typeface="Times New Roman" panose="02020603050405020304" pitchFamily="18" charset="0"/>
              </a:rPr>
              <a:t>δ</a:t>
            </a:r>
            <a:r>
              <a:rPr lang="en-US" sz="4000" b="1" dirty="0">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58196611-34E8-4B39-83B9-AD82608C50EC}"/>
              </a:ext>
            </a:extLst>
          </p:cNvPr>
          <p:cNvSpPr txBox="1"/>
          <p:nvPr/>
        </p:nvSpPr>
        <p:spPr>
          <a:xfrm>
            <a:off x="762000" y="1447800"/>
            <a:ext cx="8077200" cy="4175759"/>
          </a:xfrm>
          <a:prstGeom prst="rect">
            <a:avLst/>
          </a:prstGeom>
          <a:noFill/>
        </p:spPr>
        <p:txBody>
          <a:bodyPr wrap="square" rtlCol="0">
            <a:spAutoFit/>
          </a:bodyPr>
          <a:lstStyle/>
          <a:p>
            <a:pPr marL="514350" indent="-514350">
              <a:lnSpc>
                <a:spcPct val="150000"/>
              </a:lnSpc>
              <a:buAutoNum type="arabicPeriod"/>
            </a:pPr>
            <a:r>
              <a:rPr lang="en-US" sz="3000" b="1" dirty="0">
                <a:latin typeface="Times New Roman" panose="02020603050405020304" pitchFamily="18" charset="0"/>
                <a:cs typeface="Times New Roman" panose="02020603050405020304" pitchFamily="18" charset="0"/>
              </a:rPr>
              <a:t>Inductive effects</a:t>
            </a:r>
          </a:p>
          <a:p>
            <a:pPr marL="514350" indent="-514350">
              <a:lnSpc>
                <a:spcPct val="150000"/>
              </a:lnSpc>
              <a:buAutoNum type="arabicPeriod"/>
            </a:pPr>
            <a:r>
              <a:rPr lang="en-US" sz="3000" b="1" dirty="0">
                <a:latin typeface="Times New Roman" panose="02020603050405020304" pitchFamily="18" charset="0"/>
                <a:cs typeface="Times New Roman" panose="02020603050405020304" pitchFamily="18" charset="0"/>
              </a:rPr>
              <a:t>Van der Waal’s </a:t>
            </a:r>
            <a:r>
              <a:rPr lang="en-US" sz="3000" b="1" dirty="0" err="1">
                <a:latin typeface="Times New Roman" panose="02020603050405020304" pitchFamily="18" charset="0"/>
                <a:cs typeface="Times New Roman" panose="02020603050405020304" pitchFamily="18" charset="0"/>
              </a:rPr>
              <a:t>deshielding</a:t>
            </a:r>
            <a:r>
              <a:rPr lang="en-US" sz="3000" b="1" dirty="0">
                <a:latin typeface="Times New Roman" panose="02020603050405020304" pitchFamily="18" charset="0"/>
                <a:cs typeface="Times New Roman" panose="02020603050405020304" pitchFamily="18" charset="0"/>
              </a:rPr>
              <a:t> effects</a:t>
            </a:r>
          </a:p>
          <a:p>
            <a:pPr marL="514350" indent="-514350">
              <a:lnSpc>
                <a:spcPct val="150000"/>
              </a:lnSpc>
              <a:buAutoNum type="arabicPeriod"/>
            </a:pPr>
            <a:r>
              <a:rPr lang="en-US" sz="3000" b="1" dirty="0">
                <a:latin typeface="Times New Roman" panose="02020603050405020304" pitchFamily="18" charset="0"/>
                <a:cs typeface="Times New Roman" panose="02020603050405020304" pitchFamily="18" charset="0"/>
              </a:rPr>
              <a:t>Anisotropic effects/Space effect</a:t>
            </a:r>
          </a:p>
          <a:p>
            <a:pPr marL="514350" indent="-514350">
              <a:lnSpc>
                <a:spcPct val="150000"/>
              </a:lnSpc>
              <a:buAutoNum type="arabicPeriod"/>
            </a:pPr>
            <a:r>
              <a:rPr lang="en-US" sz="3000" b="1" dirty="0">
                <a:latin typeface="Times New Roman" panose="02020603050405020304" pitchFamily="18" charset="0"/>
                <a:cs typeface="Times New Roman" panose="02020603050405020304" pitchFamily="18" charset="0"/>
              </a:rPr>
              <a:t>Hydrogen Bonding effect</a:t>
            </a:r>
          </a:p>
          <a:p>
            <a:pPr marL="514350" indent="-514350">
              <a:lnSpc>
                <a:spcPct val="150000"/>
              </a:lnSpc>
              <a:buAutoNum type="arabicPeriod"/>
            </a:pPr>
            <a:r>
              <a:rPr lang="en-US" sz="3000" b="1" dirty="0">
                <a:latin typeface="Times New Roman" panose="02020603050405020304" pitchFamily="18" charset="0"/>
                <a:cs typeface="Times New Roman" panose="02020603050405020304" pitchFamily="18" charset="0"/>
              </a:rPr>
              <a:t>Effect of concentration and temperature</a:t>
            </a:r>
          </a:p>
          <a:p>
            <a:pPr marL="514350" indent="-514350">
              <a:lnSpc>
                <a:spcPct val="150000"/>
              </a:lnSpc>
              <a:buAutoNum type="arabicPeriod"/>
            </a:pPr>
            <a:r>
              <a:rPr lang="en-US" sz="3000" b="1" dirty="0">
                <a:latin typeface="Times New Roman" panose="02020603050405020304" pitchFamily="18" charset="0"/>
                <a:cs typeface="Times New Roman" panose="02020603050405020304" pitchFamily="18" charset="0"/>
              </a:rPr>
              <a:t>Effect of solvent</a:t>
            </a:r>
          </a:p>
        </p:txBody>
      </p:sp>
    </p:spTree>
    <p:extLst>
      <p:ext uri="{BB962C8B-B14F-4D97-AF65-F5344CB8AC3E}">
        <p14:creationId xmlns:p14="http://schemas.microsoft.com/office/powerpoint/2010/main" val="214838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5819" y="304800"/>
            <a:ext cx="3408690" cy="584775"/>
          </a:xfrm>
          <a:prstGeom prst="rect">
            <a:avLst/>
          </a:prstGeom>
          <a:noFill/>
        </p:spPr>
        <p:txBody>
          <a:bodyPr wrap="none" rtlCol="0">
            <a:spAutoFit/>
          </a:bodyPr>
          <a:lstStyle/>
          <a:p>
            <a:r>
              <a:rPr lang="en-US" sz="3200" b="1" dirty="0">
                <a:solidFill>
                  <a:schemeClr val="tx2">
                    <a:lumMod val="60000"/>
                    <a:lumOff val="40000"/>
                  </a:schemeClr>
                </a:solidFill>
              </a:rPr>
              <a:t>1. Inductive effects</a:t>
            </a:r>
          </a:p>
        </p:txBody>
      </p:sp>
      <p:graphicFrame>
        <p:nvGraphicFramePr>
          <p:cNvPr id="2" name="Table 1"/>
          <p:cNvGraphicFramePr>
            <a:graphicFrameLocks noGrp="1"/>
          </p:cNvGraphicFramePr>
          <p:nvPr/>
        </p:nvGraphicFramePr>
        <p:xfrm>
          <a:off x="254666" y="3019357"/>
          <a:ext cx="8801102" cy="2522220"/>
        </p:xfrm>
        <a:graphic>
          <a:graphicData uri="http://schemas.openxmlformats.org/drawingml/2006/table">
            <a:tbl>
              <a:tblPr/>
              <a:tblGrid>
                <a:gridCol w="2057404">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gridCol w="1028698">
                  <a:extLst>
                    <a:ext uri="{9D8B030D-6E8A-4147-A177-3AD203B41FA5}">
                      <a16:colId xmlns:a16="http://schemas.microsoft.com/office/drawing/2014/main" val="20007"/>
                    </a:ext>
                  </a:extLst>
                </a:gridCol>
              </a:tblGrid>
              <a:tr h="0">
                <a:tc>
                  <a:txBody>
                    <a:bodyPr/>
                    <a:lstStyle/>
                    <a:p>
                      <a:pPr algn="l"/>
                      <a:r>
                        <a:rPr lang="en-US" sz="2400" b="1" dirty="0">
                          <a:effectLst/>
                        </a:rPr>
                        <a:t>Compound, CH</a:t>
                      </a:r>
                      <a:r>
                        <a:rPr lang="en-US" sz="2400" b="1" baseline="-25000" dirty="0">
                          <a:effectLst/>
                        </a:rPr>
                        <a:t>3</a:t>
                      </a:r>
                      <a:r>
                        <a:rPr lang="en-US" sz="2400" b="1" dirty="0">
                          <a:effectLst/>
                        </a:rPr>
                        <a:t>X</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a:t>CH</a:t>
                      </a:r>
                      <a:r>
                        <a:rPr lang="en-US" sz="2000" baseline="-25000"/>
                        <a:t>3</a:t>
                      </a:r>
                      <a:r>
                        <a:rPr lang="en-US" sz="2000"/>
                        <a:t>F</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a:t>CH</a:t>
                      </a:r>
                      <a:r>
                        <a:rPr lang="en-US" sz="2000" baseline="-25000"/>
                        <a:t>3</a:t>
                      </a:r>
                      <a:r>
                        <a:rPr lang="en-US" sz="2000"/>
                        <a:t>OH</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a:t>CH</a:t>
                      </a:r>
                      <a:r>
                        <a:rPr lang="en-US" sz="2000" baseline="-25000"/>
                        <a:t>3</a:t>
                      </a:r>
                      <a:r>
                        <a:rPr lang="en-US" sz="2000"/>
                        <a:t>Cl</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a:t>CH</a:t>
                      </a:r>
                      <a:r>
                        <a:rPr lang="en-US" sz="2000" baseline="-25000"/>
                        <a:t>3</a:t>
                      </a:r>
                      <a:r>
                        <a:rPr lang="en-US" sz="2000"/>
                        <a:t>Br</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a:t>CH</a:t>
                      </a:r>
                      <a:r>
                        <a:rPr lang="en-US" sz="2000" baseline="-25000"/>
                        <a:t>3</a:t>
                      </a:r>
                      <a:r>
                        <a:rPr lang="en-US" sz="2000"/>
                        <a:t>I</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a:t>CH</a:t>
                      </a:r>
                      <a:r>
                        <a:rPr lang="en-US" sz="2000" baseline="-25000"/>
                        <a:t>4</a:t>
                      </a:r>
                      <a:endParaRPr lang="en-US" sz="2000"/>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a:t>(CH</a:t>
                      </a:r>
                      <a:r>
                        <a:rPr lang="en-US" sz="2000" baseline="-25000"/>
                        <a:t>3</a:t>
                      </a:r>
                      <a:r>
                        <a:rPr lang="en-US" sz="2000"/>
                        <a:t>)</a:t>
                      </a:r>
                      <a:r>
                        <a:rPr lang="en-US" sz="2000" baseline="-25000"/>
                        <a:t>4</a:t>
                      </a:r>
                      <a:r>
                        <a:rPr lang="en-US" sz="2000"/>
                        <a:t>Si</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0">
                <a:tc>
                  <a:txBody>
                    <a:bodyPr/>
                    <a:lstStyle/>
                    <a:p>
                      <a:pPr algn="l"/>
                      <a:r>
                        <a:rPr lang="en-US" sz="2000" b="0" dirty="0">
                          <a:effectLst/>
                        </a:rPr>
                        <a:t>Electronegativity of X</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dirty="0"/>
                        <a:t>4.0</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dirty="0"/>
                        <a:t>3.5</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dirty="0"/>
                        <a:t>3.1</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a:t>2.8</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a:t>2.5</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a:t>2.1</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a:t>1.8</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0">
                <a:tc>
                  <a:txBody>
                    <a:bodyPr/>
                    <a:lstStyle/>
                    <a:p>
                      <a:pPr algn="l"/>
                      <a:r>
                        <a:rPr lang="en-US" sz="2000" b="0" dirty="0">
                          <a:effectLst/>
                        </a:rPr>
                        <a:t>Chemical shift </a:t>
                      </a:r>
                      <a:r>
                        <a:rPr lang="el-GR" sz="2000" b="0" dirty="0">
                          <a:effectLst/>
                        </a:rPr>
                        <a:t>δ (</a:t>
                      </a:r>
                      <a:r>
                        <a:rPr lang="en-US" sz="2000" b="0" dirty="0">
                          <a:effectLst/>
                        </a:rPr>
                        <a:t>ppm)</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dirty="0"/>
                        <a:t>4.26</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dirty="0"/>
                        <a:t>3.4</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a:t>3.05</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dirty="0"/>
                        <a:t>2.68</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a:t>2.16</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a:t>0.23</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dirty="0"/>
                        <a:t>0</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bl>
          </a:graphicData>
        </a:graphic>
      </p:graphicFrame>
      <p:sp>
        <p:nvSpPr>
          <p:cNvPr id="3" name="Rectangle 1"/>
          <p:cNvSpPr>
            <a:spLocks noChangeArrowheads="1"/>
          </p:cNvSpPr>
          <p:nvPr/>
        </p:nvSpPr>
        <p:spPr bwMode="auto">
          <a:xfrm>
            <a:off x="457200" y="182093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6" name="Rectangle 5"/>
          <p:cNvSpPr/>
          <p:nvPr/>
        </p:nvSpPr>
        <p:spPr>
          <a:xfrm>
            <a:off x="1498752" y="1000781"/>
            <a:ext cx="4433762" cy="707886"/>
          </a:xfrm>
          <a:prstGeom prst="rect">
            <a:avLst/>
          </a:prstGeom>
        </p:spPr>
        <p:txBody>
          <a:bodyPr wrap="square">
            <a:spAutoFit/>
          </a:bodyPr>
          <a:lstStyle/>
          <a:p>
            <a:r>
              <a:rPr lang="en-US" sz="4000" dirty="0"/>
              <a:t>  CH</a:t>
            </a:r>
            <a:r>
              <a:rPr lang="en-US" sz="4000" baseline="-25000" dirty="0"/>
              <a:t>3</a:t>
            </a:r>
            <a:r>
              <a:rPr lang="en-US" sz="4000" dirty="0"/>
              <a:t>-CH</a:t>
            </a:r>
            <a:r>
              <a:rPr lang="en-US" sz="4000" baseline="-25000" dirty="0"/>
              <a:t>2</a:t>
            </a:r>
            <a:r>
              <a:rPr lang="en-US" sz="4000" dirty="0"/>
              <a:t>-CH</a:t>
            </a:r>
            <a:r>
              <a:rPr lang="en-US" sz="4000" baseline="-25000" dirty="0"/>
              <a:t>2</a:t>
            </a:r>
            <a:r>
              <a:rPr lang="en-US" sz="4000" dirty="0"/>
              <a:t>Br</a:t>
            </a:r>
          </a:p>
        </p:txBody>
      </p:sp>
      <p:sp>
        <p:nvSpPr>
          <p:cNvPr id="7" name="TextBox 6"/>
          <p:cNvSpPr txBox="1"/>
          <p:nvPr/>
        </p:nvSpPr>
        <p:spPr>
          <a:xfrm>
            <a:off x="2132255" y="1612920"/>
            <a:ext cx="295274" cy="369332"/>
          </a:xfrm>
          <a:prstGeom prst="rect">
            <a:avLst/>
          </a:prstGeom>
          <a:noFill/>
        </p:spPr>
        <p:txBody>
          <a:bodyPr wrap="none" rtlCol="0">
            <a:spAutoFit/>
          </a:bodyPr>
          <a:lstStyle/>
          <a:p>
            <a:r>
              <a:rPr lang="en-US" dirty="0"/>
              <a:t>a</a:t>
            </a:r>
          </a:p>
        </p:txBody>
      </p:sp>
      <p:sp>
        <p:nvSpPr>
          <p:cNvPr id="8" name="TextBox 7"/>
          <p:cNvSpPr txBox="1"/>
          <p:nvPr/>
        </p:nvSpPr>
        <p:spPr>
          <a:xfrm>
            <a:off x="3006861" y="1625835"/>
            <a:ext cx="306494" cy="369332"/>
          </a:xfrm>
          <a:prstGeom prst="rect">
            <a:avLst/>
          </a:prstGeom>
          <a:noFill/>
        </p:spPr>
        <p:txBody>
          <a:bodyPr wrap="none" rtlCol="0">
            <a:spAutoFit/>
          </a:bodyPr>
          <a:lstStyle/>
          <a:p>
            <a:r>
              <a:rPr lang="en-US" dirty="0"/>
              <a:t>b</a:t>
            </a:r>
          </a:p>
        </p:txBody>
      </p:sp>
      <p:sp>
        <p:nvSpPr>
          <p:cNvPr id="9" name="TextBox 8"/>
          <p:cNvSpPr txBox="1"/>
          <p:nvPr/>
        </p:nvSpPr>
        <p:spPr>
          <a:xfrm>
            <a:off x="3961902" y="1610381"/>
            <a:ext cx="282450" cy="369332"/>
          </a:xfrm>
          <a:prstGeom prst="rect">
            <a:avLst/>
          </a:prstGeom>
          <a:noFill/>
        </p:spPr>
        <p:txBody>
          <a:bodyPr wrap="none" rtlCol="0">
            <a:spAutoFit/>
          </a:bodyPr>
          <a:lstStyle/>
          <a:p>
            <a:r>
              <a:rPr lang="en-US" dirty="0"/>
              <a:t>c</a:t>
            </a:r>
          </a:p>
        </p:txBody>
      </p:sp>
      <p:cxnSp>
        <p:nvCxnSpPr>
          <p:cNvPr id="11" name="Straight Arrow Connector 10"/>
          <p:cNvCxnSpPr/>
          <p:nvPr/>
        </p:nvCxnSpPr>
        <p:spPr>
          <a:xfrm flipV="1">
            <a:off x="1859963" y="1775738"/>
            <a:ext cx="272292" cy="4351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8" idx="2"/>
          </p:cNvCxnSpPr>
          <p:nvPr/>
        </p:nvCxnSpPr>
        <p:spPr>
          <a:xfrm flipV="1">
            <a:off x="3160108" y="1995167"/>
            <a:ext cx="0" cy="4442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268396" y="1775738"/>
            <a:ext cx="226059" cy="4351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269096" y="2225999"/>
            <a:ext cx="1181734" cy="461665"/>
          </a:xfrm>
          <a:prstGeom prst="rect">
            <a:avLst/>
          </a:prstGeom>
          <a:noFill/>
        </p:spPr>
        <p:txBody>
          <a:bodyPr wrap="none" rtlCol="0">
            <a:spAutoFit/>
          </a:bodyPr>
          <a:lstStyle/>
          <a:p>
            <a:r>
              <a:rPr lang="el-GR" sz="2400" dirty="0"/>
              <a:t>δ </a:t>
            </a:r>
            <a:r>
              <a:rPr lang="en-US" sz="2400" dirty="0"/>
              <a:t>= 1.26</a:t>
            </a:r>
          </a:p>
        </p:txBody>
      </p:sp>
      <p:sp>
        <p:nvSpPr>
          <p:cNvPr id="17" name="TextBox 16"/>
          <p:cNvSpPr txBox="1"/>
          <p:nvPr/>
        </p:nvSpPr>
        <p:spPr>
          <a:xfrm>
            <a:off x="4109140" y="2165885"/>
            <a:ext cx="1181734" cy="461665"/>
          </a:xfrm>
          <a:prstGeom prst="rect">
            <a:avLst/>
          </a:prstGeom>
          <a:noFill/>
        </p:spPr>
        <p:txBody>
          <a:bodyPr wrap="none" rtlCol="0">
            <a:spAutoFit/>
          </a:bodyPr>
          <a:lstStyle/>
          <a:p>
            <a:r>
              <a:rPr lang="el-GR" sz="2400" dirty="0"/>
              <a:t>δ </a:t>
            </a:r>
            <a:r>
              <a:rPr lang="en-US" sz="2400" dirty="0"/>
              <a:t>= 3.30</a:t>
            </a:r>
          </a:p>
        </p:txBody>
      </p:sp>
      <p:sp>
        <p:nvSpPr>
          <p:cNvPr id="18" name="TextBox 17"/>
          <p:cNvSpPr txBox="1"/>
          <p:nvPr/>
        </p:nvSpPr>
        <p:spPr>
          <a:xfrm>
            <a:off x="2903302" y="2570485"/>
            <a:ext cx="1181734" cy="461665"/>
          </a:xfrm>
          <a:prstGeom prst="rect">
            <a:avLst/>
          </a:prstGeom>
          <a:noFill/>
        </p:spPr>
        <p:txBody>
          <a:bodyPr wrap="none" rtlCol="0">
            <a:spAutoFit/>
          </a:bodyPr>
          <a:lstStyle/>
          <a:p>
            <a:r>
              <a:rPr lang="el-GR" sz="2400" dirty="0"/>
              <a:t>δ </a:t>
            </a:r>
            <a:r>
              <a:rPr lang="en-US" sz="2400" dirty="0"/>
              <a:t>= 1.69</a:t>
            </a:r>
          </a:p>
        </p:txBody>
      </p:sp>
      <p:sp>
        <p:nvSpPr>
          <p:cNvPr id="19" name="TextBox 18"/>
          <p:cNvSpPr txBox="1"/>
          <p:nvPr/>
        </p:nvSpPr>
        <p:spPr>
          <a:xfrm>
            <a:off x="5519474" y="939225"/>
            <a:ext cx="2633926" cy="830997"/>
          </a:xfrm>
          <a:prstGeom prst="rect">
            <a:avLst/>
          </a:prstGeom>
          <a:noFill/>
        </p:spPr>
        <p:txBody>
          <a:bodyPr wrap="none" rtlCol="0">
            <a:spAutoFit/>
          </a:bodyPr>
          <a:lstStyle/>
          <a:p>
            <a:r>
              <a:rPr lang="en-US" sz="2400" dirty="0"/>
              <a:t>1-Bromopropane  </a:t>
            </a:r>
          </a:p>
          <a:p>
            <a:r>
              <a:rPr lang="en-US" sz="2400" dirty="0"/>
              <a:t>or n-</a:t>
            </a:r>
            <a:r>
              <a:rPr lang="en-US" sz="2400" dirty="0" err="1"/>
              <a:t>propylbromide</a:t>
            </a:r>
            <a:endParaRPr lang="en-US" sz="2400" dirty="0"/>
          </a:p>
        </p:txBody>
      </p:sp>
      <p:sp>
        <p:nvSpPr>
          <p:cNvPr id="20" name="TextBox 19"/>
          <p:cNvSpPr txBox="1"/>
          <p:nvPr/>
        </p:nvSpPr>
        <p:spPr>
          <a:xfrm>
            <a:off x="76200" y="5707559"/>
            <a:ext cx="2854461" cy="400110"/>
          </a:xfrm>
          <a:prstGeom prst="rect">
            <a:avLst/>
          </a:prstGeom>
          <a:noFill/>
          <a:ln>
            <a:solidFill>
              <a:schemeClr val="tx1"/>
            </a:solidFill>
          </a:ln>
        </p:spPr>
        <p:txBody>
          <a:bodyPr wrap="square" rtlCol="0">
            <a:spAutoFit/>
          </a:bodyPr>
          <a:lstStyle/>
          <a:p>
            <a:r>
              <a:rPr lang="en-US" sz="2000" b="1" dirty="0"/>
              <a:t>Greater electronegativity  </a:t>
            </a:r>
          </a:p>
        </p:txBody>
      </p:sp>
      <p:sp>
        <p:nvSpPr>
          <p:cNvPr id="23" name="TextBox 22"/>
          <p:cNvSpPr txBox="1"/>
          <p:nvPr/>
        </p:nvSpPr>
        <p:spPr>
          <a:xfrm>
            <a:off x="3292642" y="5731075"/>
            <a:ext cx="2916312" cy="400110"/>
          </a:xfrm>
          <a:prstGeom prst="rect">
            <a:avLst/>
          </a:prstGeom>
          <a:noFill/>
          <a:ln>
            <a:solidFill>
              <a:schemeClr val="tx1"/>
            </a:solidFill>
          </a:ln>
        </p:spPr>
        <p:txBody>
          <a:bodyPr wrap="square" rtlCol="0">
            <a:spAutoFit/>
          </a:bodyPr>
          <a:lstStyle/>
          <a:p>
            <a:r>
              <a:rPr lang="en-US" sz="2000" b="1" dirty="0"/>
              <a:t>Greater is the </a:t>
            </a:r>
            <a:r>
              <a:rPr lang="en-US" sz="2000" b="1" dirty="0" err="1"/>
              <a:t>Deshielding</a:t>
            </a:r>
            <a:r>
              <a:rPr lang="en-US" sz="2000" b="1" dirty="0"/>
              <a:t>  </a:t>
            </a:r>
          </a:p>
        </p:txBody>
      </p:sp>
      <p:cxnSp>
        <p:nvCxnSpPr>
          <p:cNvPr id="24" name="Straight Arrow Connector 23"/>
          <p:cNvCxnSpPr/>
          <p:nvPr/>
        </p:nvCxnSpPr>
        <p:spPr>
          <a:xfrm flipV="1">
            <a:off x="2965421" y="5939698"/>
            <a:ext cx="274320"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593306" y="5722872"/>
            <a:ext cx="2401821" cy="400110"/>
          </a:xfrm>
          <a:prstGeom prst="rect">
            <a:avLst/>
          </a:prstGeom>
          <a:noFill/>
          <a:ln>
            <a:solidFill>
              <a:schemeClr val="tx1"/>
            </a:solidFill>
          </a:ln>
        </p:spPr>
        <p:txBody>
          <a:bodyPr wrap="square" rtlCol="0">
            <a:spAutoFit/>
          </a:bodyPr>
          <a:lstStyle/>
          <a:p>
            <a:r>
              <a:rPr lang="el-GR" sz="2000" b="1" dirty="0">
                <a:latin typeface="Times New Roman"/>
                <a:cs typeface="Times New Roman"/>
              </a:rPr>
              <a:t>δ</a:t>
            </a:r>
            <a:r>
              <a:rPr lang="en-US" sz="2000" b="1" dirty="0">
                <a:latin typeface="Times New Roman"/>
                <a:cs typeface="Times New Roman"/>
              </a:rPr>
              <a:t> value will be more</a:t>
            </a:r>
            <a:endParaRPr lang="en-US" sz="2000" b="1" dirty="0"/>
          </a:p>
        </p:txBody>
      </p:sp>
      <p:cxnSp>
        <p:nvCxnSpPr>
          <p:cNvPr id="27" name="Straight Arrow Connector 26"/>
          <p:cNvCxnSpPr/>
          <p:nvPr/>
        </p:nvCxnSpPr>
        <p:spPr>
          <a:xfrm flipV="1">
            <a:off x="6280484" y="5930006"/>
            <a:ext cx="274320"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328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5819" y="152400"/>
            <a:ext cx="6381683" cy="584775"/>
          </a:xfrm>
          <a:prstGeom prst="rect">
            <a:avLst/>
          </a:prstGeom>
          <a:noFill/>
        </p:spPr>
        <p:txBody>
          <a:bodyPr wrap="none" rtlCol="0">
            <a:spAutoFit/>
          </a:bodyPr>
          <a:lstStyle/>
          <a:p>
            <a:r>
              <a:rPr lang="en-US" sz="3200" b="1" dirty="0">
                <a:solidFill>
                  <a:schemeClr val="tx2">
                    <a:lumMod val="60000"/>
                    <a:lumOff val="40000"/>
                  </a:schemeClr>
                </a:solidFill>
              </a:rPr>
              <a:t>2. Van der Waal’s </a:t>
            </a:r>
            <a:r>
              <a:rPr lang="en-US" sz="3200" b="1" dirty="0" err="1">
                <a:solidFill>
                  <a:schemeClr val="tx2">
                    <a:lumMod val="60000"/>
                    <a:lumOff val="40000"/>
                  </a:schemeClr>
                </a:solidFill>
              </a:rPr>
              <a:t>deshielding</a:t>
            </a:r>
            <a:r>
              <a:rPr lang="en-US" sz="3200" b="1" dirty="0">
                <a:solidFill>
                  <a:schemeClr val="tx2">
                    <a:lumMod val="60000"/>
                    <a:lumOff val="40000"/>
                  </a:schemeClr>
                </a:solidFill>
              </a:rPr>
              <a:t> effects</a:t>
            </a:r>
          </a:p>
        </p:txBody>
      </p:sp>
      <p:sp>
        <p:nvSpPr>
          <p:cNvPr id="5" name="TextBox 4"/>
          <p:cNvSpPr txBox="1"/>
          <p:nvPr/>
        </p:nvSpPr>
        <p:spPr>
          <a:xfrm>
            <a:off x="425116" y="914400"/>
            <a:ext cx="8382000" cy="1938992"/>
          </a:xfrm>
          <a:prstGeom prst="rect">
            <a:avLst/>
          </a:prstGeom>
          <a:noFill/>
        </p:spPr>
        <p:txBody>
          <a:bodyPr wrap="square" rtlCol="0">
            <a:spAutoFit/>
          </a:bodyPr>
          <a:lstStyle/>
          <a:p>
            <a:pPr marL="457200" indent="-457200" algn="just">
              <a:buFont typeface="Wingdings" pitchFamily="2" charset="2"/>
              <a:buChar char="v"/>
            </a:pPr>
            <a:r>
              <a:rPr lang="en-US" sz="2400" dirty="0">
                <a:latin typeface="+mj-lt"/>
              </a:rPr>
              <a:t>Electron cloud of a bulky group (hindering group) will tend to repel the electron cloud surrounding the proton.</a:t>
            </a:r>
          </a:p>
          <a:p>
            <a:pPr marL="457200" indent="-457200" algn="just">
              <a:buFont typeface="Wingdings" pitchFamily="2" charset="2"/>
              <a:buChar char="v"/>
            </a:pPr>
            <a:r>
              <a:rPr lang="en-US" sz="2400" dirty="0">
                <a:latin typeface="+mj-lt"/>
              </a:rPr>
              <a:t>Thus Such a proton will be </a:t>
            </a:r>
            <a:r>
              <a:rPr lang="en-US" sz="2400" dirty="0" err="1">
                <a:latin typeface="+mj-lt"/>
              </a:rPr>
              <a:t>deshielded</a:t>
            </a:r>
            <a:endParaRPr lang="en-US" sz="2400" dirty="0">
              <a:latin typeface="+mj-lt"/>
            </a:endParaRPr>
          </a:p>
          <a:p>
            <a:pPr marL="457200" indent="-457200" algn="just">
              <a:buFont typeface="Wingdings" pitchFamily="2" charset="2"/>
              <a:buChar char="v"/>
            </a:pPr>
            <a:r>
              <a:rPr lang="en-US" sz="2400" dirty="0">
                <a:latin typeface="+mj-lt"/>
              </a:rPr>
              <a:t>Proton will resonate at slightly higher value of </a:t>
            </a:r>
            <a:r>
              <a:rPr lang="el-GR" sz="2400" dirty="0">
                <a:latin typeface="+mj-lt"/>
                <a:cs typeface="Times New Roman"/>
              </a:rPr>
              <a:t>δ</a:t>
            </a:r>
            <a:r>
              <a:rPr lang="en-US" sz="2400" dirty="0">
                <a:latin typeface="+mj-lt"/>
                <a:cs typeface="Times New Roman"/>
              </a:rPr>
              <a:t> than expected in the absence of this effect</a:t>
            </a:r>
            <a:endParaRPr lang="en-US" sz="2400" dirty="0">
              <a:latin typeface="+mj-lt"/>
            </a:endParaRPr>
          </a:p>
        </p:txBody>
      </p:sp>
      <p:graphicFrame>
        <p:nvGraphicFramePr>
          <p:cNvPr id="6" name="Object 5"/>
          <p:cNvGraphicFramePr>
            <a:graphicFrameLocks noChangeAspect="1"/>
          </p:cNvGraphicFramePr>
          <p:nvPr/>
        </p:nvGraphicFramePr>
        <p:xfrm>
          <a:off x="609600" y="3048000"/>
          <a:ext cx="2895600" cy="3579046"/>
        </p:xfrm>
        <a:graphic>
          <a:graphicData uri="http://schemas.openxmlformats.org/presentationml/2006/ole">
            <mc:AlternateContent xmlns:mc="http://schemas.openxmlformats.org/markup-compatibility/2006">
              <mc:Choice xmlns:v="urn:schemas-microsoft-com:vml" Requires="v">
                <p:oleObj spid="_x0000_s64515" name="CS ChemDraw Drawing" r:id="rId3" imgW="2414160" imgH="2984400" progId="ChemDraw.Document.6.0">
                  <p:embed/>
                </p:oleObj>
              </mc:Choice>
              <mc:Fallback>
                <p:oleObj name="CS ChemDraw Drawing" r:id="rId3" imgW="2414160" imgH="2984400" progId="ChemDraw.Document.6.0">
                  <p:embed/>
                  <p:pic>
                    <p:nvPicPr>
                      <p:cNvPr id="6" name="Object 5"/>
                      <p:cNvPicPr/>
                      <p:nvPr/>
                    </p:nvPicPr>
                    <p:blipFill>
                      <a:blip r:embed="rId4"/>
                      <a:stretch>
                        <a:fillRect/>
                      </a:stretch>
                    </p:blipFill>
                    <p:spPr>
                      <a:xfrm>
                        <a:off x="609600" y="3048000"/>
                        <a:ext cx="2895600" cy="3579046"/>
                      </a:xfrm>
                      <a:prstGeom prst="rect">
                        <a:avLst/>
                      </a:prstGeom>
                    </p:spPr>
                  </p:pic>
                </p:oleObj>
              </mc:Fallback>
            </mc:AlternateContent>
          </a:graphicData>
        </a:graphic>
      </p:graphicFrame>
      <p:sp>
        <p:nvSpPr>
          <p:cNvPr id="7" name="Rectangle 6"/>
          <p:cNvSpPr/>
          <p:nvPr/>
        </p:nvSpPr>
        <p:spPr>
          <a:xfrm>
            <a:off x="3886200" y="4724400"/>
            <a:ext cx="4920916" cy="923330"/>
          </a:xfrm>
          <a:prstGeom prst="rect">
            <a:avLst/>
          </a:prstGeom>
        </p:spPr>
        <p:txBody>
          <a:bodyPr wrap="square">
            <a:spAutoFit/>
          </a:bodyPr>
          <a:lstStyle/>
          <a:p>
            <a:r>
              <a:rPr lang="en-US" dirty="0"/>
              <a:t>5-Amino-2-(3-amino-2-hydroxy-4-methyl-phenyl)-3-hydroxy-8-(5-methyl-1H-pyrrol-2-yl)-naphthalene-1-carboxylic acid</a:t>
            </a:r>
          </a:p>
        </p:txBody>
      </p:sp>
      <p:sp>
        <p:nvSpPr>
          <p:cNvPr id="8" name="Oval 7"/>
          <p:cNvSpPr/>
          <p:nvPr/>
        </p:nvSpPr>
        <p:spPr>
          <a:xfrm>
            <a:off x="2197768" y="5035897"/>
            <a:ext cx="304800" cy="300335"/>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223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5819" y="177225"/>
            <a:ext cx="6112699" cy="584775"/>
          </a:xfrm>
          <a:prstGeom prst="rect">
            <a:avLst/>
          </a:prstGeom>
          <a:noFill/>
        </p:spPr>
        <p:txBody>
          <a:bodyPr wrap="none" rtlCol="0">
            <a:spAutoFit/>
          </a:bodyPr>
          <a:lstStyle/>
          <a:p>
            <a:r>
              <a:rPr lang="en-US" sz="3200" b="1" dirty="0">
                <a:solidFill>
                  <a:schemeClr val="tx2">
                    <a:lumMod val="60000"/>
                    <a:lumOff val="40000"/>
                  </a:schemeClr>
                </a:solidFill>
              </a:rPr>
              <a:t>3. Anisotropic effects/ Space effect</a:t>
            </a:r>
          </a:p>
        </p:txBody>
      </p:sp>
      <p:pic>
        <p:nvPicPr>
          <p:cNvPr id="14338" name="Picture 2" descr="D:\BMB-403\nmr-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3" y="761999"/>
            <a:ext cx="5183440" cy="27432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p:cNvGraphicFramePr>
            <a:graphicFrameLocks noChangeAspect="1"/>
          </p:cNvGraphicFramePr>
          <p:nvPr/>
        </p:nvGraphicFramePr>
        <p:xfrm>
          <a:off x="6781800" y="1219200"/>
          <a:ext cx="1066800" cy="1226820"/>
        </p:xfrm>
        <a:graphic>
          <a:graphicData uri="http://schemas.openxmlformats.org/presentationml/2006/ole">
            <mc:AlternateContent xmlns:mc="http://schemas.openxmlformats.org/markup-compatibility/2006">
              <mc:Choice xmlns:v="urn:schemas-microsoft-com:vml" Requires="v">
                <p:oleObj spid="_x0000_s65539" name="CS ChemDraw Drawing" r:id="rId4" imgW="699120" imgH="803160" progId="ChemDraw.Document.6.0">
                  <p:embed/>
                </p:oleObj>
              </mc:Choice>
              <mc:Fallback>
                <p:oleObj name="CS ChemDraw Drawing" r:id="rId4" imgW="699120" imgH="803160" progId="ChemDraw.Document.6.0">
                  <p:embed/>
                  <p:pic>
                    <p:nvPicPr>
                      <p:cNvPr id="5" name="Object 4"/>
                      <p:cNvPicPr/>
                      <p:nvPr/>
                    </p:nvPicPr>
                    <p:blipFill>
                      <a:blip r:embed="rId5"/>
                      <a:stretch>
                        <a:fillRect/>
                      </a:stretch>
                    </p:blipFill>
                    <p:spPr>
                      <a:xfrm>
                        <a:off x="6781800" y="1219200"/>
                        <a:ext cx="1066800" cy="1226820"/>
                      </a:xfrm>
                      <a:prstGeom prst="rect">
                        <a:avLst/>
                      </a:prstGeom>
                    </p:spPr>
                  </p:pic>
                </p:oleObj>
              </mc:Fallback>
            </mc:AlternateContent>
          </a:graphicData>
        </a:graphic>
      </p:graphicFrame>
      <p:sp>
        <p:nvSpPr>
          <p:cNvPr id="8" name="TextBox 7"/>
          <p:cNvSpPr txBox="1"/>
          <p:nvPr/>
        </p:nvSpPr>
        <p:spPr>
          <a:xfrm>
            <a:off x="6781800" y="2544349"/>
            <a:ext cx="985783" cy="369332"/>
          </a:xfrm>
          <a:prstGeom prst="rect">
            <a:avLst/>
          </a:prstGeom>
          <a:noFill/>
        </p:spPr>
        <p:txBody>
          <a:bodyPr wrap="none" rtlCol="0">
            <a:spAutoFit/>
          </a:bodyPr>
          <a:lstStyle/>
          <a:p>
            <a:r>
              <a:rPr lang="en-US" dirty="0"/>
              <a:t>Benzene</a:t>
            </a:r>
          </a:p>
        </p:txBody>
      </p:sp>
      <p:pic>
        <p:nvPicPr>
          <p:cNvPr id="10" name="Picture 2" descr="D:\BMB-403\anisotropy.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124200"/>
            <a:ext cx="7669300" cy="336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3933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685800" y="304800"/>
          <a:ext cx="7848600" cy="3246120"/>
        </p:xfrm>
        <a:graphic>
          <a:graphicData uri="http://schemas.openxmlformats.org/drawingml/2006/table">
            <a:tbl>
              <a:tblPr/>
              <a:tblGrid>
                <a:gridCol w="26162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0">
                <a:tc>
                  <a:txBody>
                    <a:bodyPr/>
                    <a:lstStyle/>
                    <a:p>
                      <a:pPr algn="ctr"/>
                      <a:r>
                        <a:rPr lang="en-US" sz="2000" b="1" dirty="0">
                          <a:effectLst/>
                        </a:rPr>
                        <a:t>Proton Type</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Effect</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Chemical shift (ppm)</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lang="en-US" sz="2000" dirty="0">
                          <a:solidFill>
                            <a:schemeClr val="tx1"/>
                          </a:solidFill>
                          <a:latin typeface="Arial" pitchFamily="34" charset="0"/>
                          <a:cs typeface="Arial" pitchFamily="34" charset="0"/>
                        </a:rPr>
                        <a:t>C</a:t>
                      </a:r>
                      <a:r>
                        <a:rPr lang="en-US" sz="2000" baseline="-25000" dirty="0">
                          <a:solidFill>
                            <a:schemeClr val="tx1"/>
                          </a:solidFill>
                          <a:latin typeface="Arial" pitchFamily="34" charset="0"/>
                          <a:cs typeface="Arial" pitchFamily="34" charset="0"/>
                        </a:rPr>
                        <a:t>6</a:t>
                      </a:r>
                      <a:r>
                        <a:rPr lang="en-US" sz="2000" dirty="0">
                          <a:solidFill>
                            <a:schemeClr val="tx1"/>
                          </a:solidFill>
                          <a:latin typeface="Arial" pitchFamily="34" charset="0"/>
                          <a:cs typeface="Arial" pitchFamily="34" charset="0"/>
                        </a:rPr>
                        <a:t>H</a:t>
                      </a:r>
                      <a:r>
                        <a:rPr lang="en-US" sz="2000" baseline="-25000" dirty="0">
                          <a:solidFill>
                            <a:schemeClr val="tx1"/>
                          </a:solidFill>
                          <a:latin typeface="Arial" pitchFamily="34" charset="0"/>
                          <a:cs typeface="Arial" pitchFamily="34" charset="0"/>
                        </a:rPr>
                        <a:t>5</a:t>
                      </a:r>
                      <a:r>
                        <a:rPr lang="en-US" sz="2000" dirty="0">
                          <a:solidFill>
                            <a:schemeClr val="tx1"/>
                          </a:solidFill>
                          <a:latin typeface="Arial" pitchFamily="34" charset="0"/>
                          <a:cs typeface="Arial" pitchFamily="34" charset="0"/>
                        </a:rPr>
                        <a:t>-</a:t>
                      </a:r>
                      <a:r>
                        <a:rPr lang="en-US" sz="2000" dirty="0">
                          <a:solidFill>
                            <a:schemeClr val="tx1"/>
                          </a:solidFill>
                          <a:effectLst/>
                          <a:latin typeface="Arial" pitchFamily="34" charset="0"/>
                          <a:cs typeface="Arial" pitchFamily="34" charset="0"/>
                        </a:rPr>
                        <a:t>H</a:t>
                      </a:r>
                      <a:endParaRPr lang="en-US" sz="2000" dirty="0">
                        <a:solidFill>
                          <a:schemeClr val="tx1"/>
                        </a:solidFill>
                        <a:latin typeface="Arial" pitchFamily="34" charset="0"/>
                        <a:cs typeface="Arial" pitchFamily="34" charset="0"/>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latin typeface="Arial" pitchFamily="34" charset="0"/>
                          <a:cs typeface="Arial" pitchFamily="34" charset="0"/>
                        </a:rPr>
                        <a:t>highly </a:t>
                      </a:r>
                      <a:r>
                        <a:rPr lang="en-US" sz="2000" dirty="0" err="1">
                          <a:solidFill>
                            <a:schemeClr val="tx1"/>
                          </a:solidFill>
                          <a:latin typeface="Arial" pitchFamily="34" charset="0"/>
                          <a:cs typeface="Arial" pitchFamily="34" charset="0"/>
                        </a:rPr>
                        <a:t>deshielded</a:t>
                      </a:r>
                      <a:endParaRPr lang="en-US" sz="2000" dirty="0">
                        <a:solidFill>
                          <a:schemeClr val="tx1"/>
                        </a:solidFill>
                        <a:latin typeface="Arial" pitchFamily="34" charset="0"/>
                        <a:cs typeface="Arial" pitchFamily="34" charset="0"/>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solidFill>
                            <a:schemeClr val="tx1"/>
                          </a:solidFill>
                          <a:latin typeface="Arial" pitchFamily="34" charset="0"/>
                          <a:cs typeface="Arial" pitchFamily="34" charset="0"/>
                        </a:rPr>
                        <a:t>6.5 - 8</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r>
                        <a:rPr lang="en-US" sz="2000" dirty="0">
                          <a:solidFill>
                            <a:schemeClr val="tx1"/>
                          </a:solidFill>
                          <a:latin typeface="Arial" pitchFamily="34" charset="0"/>
                          <a:cs typeface="Arial" pitchFamily="34" charset="0"/>
                        </a:rPr>
                        <a:t>C=C-</a:t>
                      </a:r>
                      <a:r>
                        <a:rPr lang="en-US" sz="2000" dirty="0">
                          <a:solidFill>
                            <a:schemeClr val="tx1"/>
                          </a:solidFill>
                          <a:effectLst/>
                          <a:latin typeface="Arial" pitchFamily="34" charset="0"/>
                          <a:cs typeface="Arial" pitchFamily="34" charset="0"/>
                        </a:rPr>
                        <a:t>H</a:t>
                      </a:r>
                      <a:endParaRPr lang="en-US" sz="2000" dirty="0">
                        <a:solidFill>
                          <a:schemeClr val="tx1"/>
                        </a:solidFill>
                        <a:latin typeface="Arial" pitchFamily="34" charset="0"/>
                        <a:cs typeface="Arial" pitchFamily="34" charset="0"/>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err="1">
                          <a:solidFill>
                            <a:schemeClr val="tx1"/>
                          </a:solidFill>
                          <a:latin typeface="Arial" pitchFamily="34" charset="0"/>
                          <a:cs typeface="Arial" pitchFamily="34" charset="0"/>
                        </a:rPr>
                        <a:t>deshielded</a:t>
                      </a:r>
                      <a:endParaRPr lang="en-US" sz="2000" dirty="0">
                        <a:solidFill>
                          <a:schemeClr val="tx1"/>
                        </a:solidFill>
                        <a:latin typeface="Arial" pitchFamily="34" charset="0"/>
                        <a:cs typeface="Arial" pitchFamily="34" charset="0"/>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latin typeface="Arial" pitchFamily="34" charset="0"/>
                          <a:cs typeface="Arial" pitchFamily="34" charset="0"/>
                        </a:rPr>
                        <a:t>4.5 - 6</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r>
                        <a:rPr lang="en-US" sz="2000">
                          <a:solidFill>
                            <a:schemeClr val="tx1"/>
                          </a:solidFill>
                          <a:latin typeface="Arial" pitchFamily="34" charset="0"/>
                          <a:cs typeface="Arial" pitchFamily="34" charset="0"/>
                        </a:rPr>
                        <a:t>C≡C-</a:t>
                      </a:r>
                      <a:r>
                        <a:rPr lang="en-US" sz="2000">
                          <a:solidFill>
                            <a:schemeClr val="tx1"/>
                          </a:solidFill>
                          <a:effectLst/>
                          <a:latin typeface="Arial" pitchFamily="34" charset="0"/>
                          <a:cs typeface="Arial" pitchFamily="34" charset="0"/>
                        </a:rPr>
                        <a:t>H</a:t>
                      </a:r>
                      <a:endParaRPr lang="en-US" sz="2000">
                        <a:solidFill>
                          <a:schemeClr val="tx1"/>
                        </a:solidFill>
                        <a:latin typeface="Arial" pitchFamily="34" charset="0"/>
                        <a:cs typeface="Arial" pitchFamily="34" charset="0"/>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latin typeface="Arial" pitchFamily="34" charset="0"/>
                          <a:cs typeface="Arial" pitchFamily="34" charset="0"/>
                        </a:rPr>
                        <a:t>shielded</a:t>
                      </a:r>
                      <a:r>
                        <a:rPr lang="en-US" sz="2000" baseline="30000" dirty="0">
                          <a:solidFill>
                            <a:schemeClr val="tx1"/>
                          </a:solidFill>
                          <a:latin typeface="Arial" pitchFamily="34" charset="0"/>
                          <a:cs typeface="Arial" pitchFamily="34" charset="0"/>
                        </a:rPr>
                        <a:t>*</a:t>
                      </a:r>
                      <a:endParaRPr lang="en-US" sz="2000" dirty="0">
                        <a:solidFill>
                          <a:schemeClr val="tx1"/>
                        </a:solidFill>
                        <a:latin typeface="Arial" pitchFamily="34" charset="0"/>
                        <a:cs typeface="Arial" pitchFamily="34" charset="0"/>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latin typeface="Arial" pitchFamily="34" charset="0"/>
                          <a:cs typeface="Arial" pitchFamily="34" charset="0"/>
                        </a:rPr>
                        <a:t>~2.5</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r>
                        <a:rPr lang="en-US" sz="2000">
                          <a:solidFill>
                            <a:schemeClr val="tx1"/>
                          </a:solidFill>
                          <a:latin typeface="Arial" pitchFamily="34" charset="0"/>
                          <a:cs typeface="Arial" pitchFamily="34" charset="0"/>
                        </a:rPr>
                        <a:t>O=C-</a:t>
                      </a:r>
                      <a:r>
                        <a:rPr lang="en-US" sz="2000">
                          <a:solidFill>
                            <a:schemeClr val="tx1"/>
                          </a:solidFill>
                          <a:effectLst/>
                          <a:latin typeface="Arial" pitchFamily="34" charset="0"/>
                          <a:cs typeface="Arial" pitchFamily="34" charset="0"/>
                        </a:rPr>
                        <a:t>H</a:t>
                      </a:r>
                      <a:endParaRPr lang="en-US" sz="2000">
                        <a:solidFill>
                          <a:schemeClr val="tx1"/>
                        </a:solidFill>
                        <a:latin typeface="Arial" pitchFamily="34" charset="0"/>
                        <a:cs typeface="Arial" pitchFamily="34" charset="0"/>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solidFill>
                            <a:schemeClr val="tx1"/>
                          </a:solidFill>
                          <a:latin typeface="Arial" pitchFamily="34" charset="0"/>
                          <a:cs typeface="Arial" pitchFamily="34" charset="0"/>
                        </a:rPr>
                        <a:t>very highly deshielded</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latin typeface="Arial" pitchFamily="34" charset="0"/>
                          <a:cs typeface="Arial" pitchFamily="34" charset="0"/>
                        </a:rPr>
                        <a:t>9 - 10</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gridSpan="3">
                  <a:txBody>
                    <a:bodyPr/>
                    <a:lstStyle/>
                    <a:p>
                      <a:pPr algn="ctr"/>
                      <a:r>
                        <a:rPr lang="en-US" b="1" dirty="0">
                          <a:solidFill>
                            <a:schemeClr val="tx1"/>
                          </a:solidFill>
                        </a:rPr>
                        <a:t>* the acetylene H is shielded due to its location relative to the π system</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6" name="TextBox 5"/>
          <p:cNvSpPr txBox="1"/>
          <p:nvPr/>
        </p:nvSpPr>
        <p:spPr>
          <a:xfrm>
            <a:off x="150653" y="3733800"/>
            <a:ext cx="4810676" cy="584775"/>
          </a:xfrm>
          <a:prstGeom prst="rect">
            <a:avLst/>
          </a:prstGeom>
          <a:noFill/>
        </p:spPr>
        <p:txBody>
          <a:bodyPr wrap="none" rtlCol="0">
            <a:spAutoFit/>
          </a:bodyPr>
          <a:lstStyle/>
          <a:p>
            <a:r>
              <a:rPr lang="en-US" sz="3200" b="1" dirty="0">
                <a:solidFill>
                  <a:schemeClr val="tx2">
                    <a:lumMod val="60000"/>
                    <a:lumOff val="40000"/>
                  </a:schemeClr>
                </a:solidFill>
              </a:rPr>
              <a:t>4. Hydrogen Bonding effect</a:t>
            </a:r>
          </a:p>
        </p:txBody>
      </p:sp>
      <p:graphicFrame>
        <p:nvGraphicFramePr>
          <p:cNvPr id="4" name="Object 3"/>
          <p:cNvGraphicFramePr>
            <a:graphicFrameLocks noChangeAspect="1"/>
          </p:cNvGraphicFramePr>
          <p:nvPr/>
        </p:nvGraphicFramePr>
        <p:xfrm>
          <a:off x="1388069" y="4318575"/>
          <a:ext cx="7146520" cy="2057400"/>
        </p:xfrm>
        <a:graphic>
          <a:graphicData uri="http://schemas.openxmlformats.org/presentationml/2006/ole">
            <mc:AlternateContent xmlns:mc="http://schemas.openxmlformats.org/markup-compatibility/2006">
              <mc:Choice xmlns:v="urn:schemas-microsoft-com:vml" Requires="v">
                <p:oleObj spid="_x0000_s66563" name="CS ChemDraw Drawing" r:id="rId3" imgW="5006520" imgH="1442160" progId="ChemDraw.Document.6.0">
                  <p:embed/>
                </p:oleObj>
              </mc:Choice>
              <mc:Fallback>
                <p:oleObj name="CS ChemDraw Drawing" r:id="rId3" imgW="5006520" imgH="1442160" progId="ChemDraw.Document.6.0">
                  <p:embed/>
                  <p:pic>
                    <p:nvPicPr>
                      <p:cNvPr id="4" name="Object 3"/>
                      <p:cNvPicPr/>
                      <p:nvPr/>
                    </p:nvPicPr>
                    <p:blipFill>
                      <a:blip r:embed="rId4"/>
                      <a:stretch>
                        <a:fillRect/>
                      </a:stretch>
                    </p:blipFill>
                    <p:spPr>
                      <a:xfrm>
                        <a:off x="1388069" y="4318575"/>
                        <a:ext cx="7146520" cy="2057400"/>
                      </a:xfrm>
                      <a:prstGeom prst="rect">
                        <a:avLst/>
                      </a:prstGeom>
                    </p:spPr>
                  </p:pic>
                </p:oleObj>
              </mc:Fallback>
            </mc:AlternateContent>
          </a:graphicData>
        </a:graphic>
      </p:graphicFrame>
    </p:spTree>
    <p:extLst>
      <p:ext uri="{BB962C8B-B14F-4D97-AF65-F5344CB8AC3E}">
        <p14:creationId xmlns:p14="http://schemas.microsoft.com/office/powerpoint/2010/main" val="7628212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
            <a:ext cx="7438255" cy="584775"/>
          </a:xfrm>
          <a:prstGeom prst="rect">
            <a:avLst/>
          </a:prstGeom>
          <a:noFill/>
        </p:spPr>
        <p:txBody>
          <a:bodyPr wrap="none" rtlCol="0">
            <a:spAutoFit/>
          </a:bodyPr>
          <a:lstStyle/>
          <a:p>
            <a:r>
              <a:rPr lang="en-US" sz="3200" b="1" dirty="0">
                <a:solidFill>
                  <a:schemeClr val="tx2">
                    <a:lumMod val="60000"/>
                    <a:lumOff val="40000"/>
                  </a:schemeClr>
                </a:solidFill>
              </a:rPr>
              <a:t>5. Effect of concentration and temperature</a:t>
            </a:r>
          </a:p>
        </p:txBody>
      </p:sp>
      <p:graphicFrame>
        <p:nvGraphicFramePr>
          <p:cNvPr id="5" name="Object 4"/>
          <p:cNvGraphicFramePr>
            <a:graphicFrameLocks noChangeAspect="1"/>
          </p:cNvGraphicFramePr>
          <p:nvPr/>
        </p:nvGraphicFramePr>
        <p:xfrm>
          <a:off x="2209800" y="762000"/>
          <a:ext cx="4011882" cy="1001712"/>
        </p:xfrm>
        <a:graphic>
          <a:graphicData uri="http://schemas.openxmlformats.org/presentationml/2006/ole">
            <mc:AlternateContent xmlns:mc="http://schemas.openxmlformats.org/markup-compatibility/2006">
              <mc:Choice xmlns:v="urn:schemas-microsoft-com:vml" Requires="v">
                <p:oleObj spid="_x0000_s67587" name="CS ChemDraw Drawing" r:id="rId3" imgW="2531160" imgH="631800" progId="ChemDraw.Document.6.0">
                  <p:embed/>
                </p:oleObj>
              </mc:Choice>
              <mc:Fallback>
                <p:oleObj name="CS ChemDraw Drawing" r:id="rId3" imgW="2531160" imgH="631800" progId="ChemDraw.Document.6.0">
                  <p:embed/>
                  <p:pic>
                    <p:nvPicPr>
                      <p:cNvPr id="5" name="Object 4"/>
                      <p:cNvPicPr/>
                      <p:nvPr/>
                    </p:nvPicPr>
                    <p:blipFill>
                      <a:blip r:embed="rId4"/>
                      <a:stretch>
                        <a:fillRect/>
                      </a:stretch>
                    </p:blipFill>
                    <p:spPr>
                      <a:xfrm>
                        <a:off x="2209800" y="762000"/>
                        <a:ext cx="4011882" cy="1001712"/>
                      </a:xfrm>
                      <a:prstGeom prst="rect">
                        <a:avLst/>
                      </a:prstGeom>
                    </p:spPr>
                  </p:pic>
                </p:oleObj>
              </mc:Fallback>
            </mc:AlternateContent>
          </a:graphicData>
        </a:graphic>
      </p:graphicFrame>
      <p:sp>
        <p:nvSpPr>
          <p:cNvPr id="6" name="TextBox 5"/>
          <p:cNvSpPr txBox="1"/>
          <p:nvPr/>
        </p:nvSpPr>
        <p:spPr>
          <a:xfrm>
            <a:off x="533400" y="1828800"/>
            <a:ext cx="8077200" cy="1569660"/>
          </a:xfrm>
          <a:prstGeom prst="rect">
            <a:avLst/>
          </a:prstGeom>
          <a:noFill/>
          <a:ln>
            <a:solidFill>
              <a:schemeClr val="tx1"/>
            </a:solidFill>
          </a:ln>
        </p:spPr>
        <p:txBody>
          <a:bodyPr wrap="square" rtlCol="0">
            <a:spAutoFit/>
          </a:bodyPr>
          <a:lstStyle/>
          <a:p>
            <a:pPr marL="285750" indent="-285750">
              <a:buFont typeface="Wingdings" pitchFamily="2" charset="2"/>
              <a:buChar char="q"/>
            </a:pPr>
            <a:r>
              <a:rPr lang="en-US" sz="2400" dirty="0"/>
              <a:t>Compounds containing the above groups at low concentration</a:t>
            </a:r>
          </a:p>
          <a:p>
            <a:pPr marL="285750" indent="-285750">
              <a:buFont typeface="Wingdings" pitchFamily="2" charset="2"/>
              <a:buChar char="q"/>
            </a:pPr>
            <a:r>
              <a:rPr lang="en-US" sz="2400" dirty="0"/>
              <a:t>Breakdown of hydrogen bonds</a:t>
            </a:r>
          </a:p>
          <a:p>
            <a:pPr marL="285750" indent="-285750">
              <a:buFont typeface="Wingdings" pitchFamily="2" charset="2"/>
              <a:buChar char="q"/>
            </a:pPr>
            <a:r>
              <a:rPr lang="en-US" sz="2400" dirty="0"/>
              <a:t>Decrease in </a:t>
            </a:r>
            <a:r>
              <a:rPr lang="el-GR" sz="2400" dirty="0"/>
              <a:t>δ</a:t>
            </a:r>
            <a:r>
              <a:rPr lang="en-US" sz="2400" dirty="0"/>
              <a:t> value</a:t>
            </a:r>
          </a:p>
        </p:txBody>
      </p:sp>
      <p:sp>
        <p:nvSpPr>
          <p:cNvPr id="7" name="TextBox 6"/>
          <p:cNvSpPr txBox="1"/>
          <p:nvPr/>
        </p:nvSpPr>
        <p:spPr>
          <a:xfrm>
            <a:off x="336884" y="4969285"/>
            <a:ext cx="3335978" cy="584775"/>
          </a:xfrm>
          <a:prstGeom prst="rect">
            <a:avLst/>
          </a:prstGeom>
          <a:noFill/>
        </p:spPr>
        <p:txBody>
          <a:bodyPr wrap="none" rtlCol="0">
            <a:spAutoFit/>
          </a:bodyPr>
          <a:lstStyle/>
          <a:p>
            <a:r>
              <a:rPr lang="en-US" sz="3200" b="1" dirty="0">
                <a:solidFill>
                  <a:schemeClr val="tx2">
                    <a:lumMod val="60000"/>
                    <a:lumOff val="40000"/>
                  </a:schemeClr>
                </a:solidFill>
              </a:rPr>
              <a:t>6. Effect of solvent</a:t>
            </a:r>
          </a:p>
        </p:txBody>
      </p:sp>
      <p:sp>
        <p:nvSpPr>
          <p:cNvPr id="9" name="TextBox 8"/>
          <p:cNvSpPr txBox="1"/>
          <p:nvPr/>
        </p:nvSpPr>
        <p:spPr>
          <a:xfrm>
            <a:off x="545432" y="3581400"/>
            <a:ext cx="8077200" cy="1200329"/>
          </a:xfrm>
          <a:prstGeom prst="rect">
            <a:avLst/>
          </a:prstGeom>
          <a:noFill/>
          <a:ln>
            <a:solidFill>
              <a:schemeClr val="tx1"/>
            </a:solidFill>
          </a:ln>
        </p:spPr>
        <p:txBody>
          <a:bodyPr wrap="square" rtlCol="0">
            <a:spAutoFit/>
          </a:bodyPr>
          <a:lstStyle/>
          <a:p>
            <a:pPr marL="285750" indent="-285750">
              <a:buFont typeface="Wingdings" pitchFamily="2" charset="2"/>
              <a:buChar char="q"/>
            </a:pPr>
            <a:r>
              <a:rPr lang="en-US" sz="2400" dirty="0"/>
              <a:t>Compound containing the above groups at high temperature</a:t>
            </a:r>
          </a:p>
          <a:p>
            <a:pPr marL="285750" indent="-285750">
              <a:buFont typeface="Wingdings" pitchFamily="2" charset="2"/>
              <a:buChar char="q"/>
            </a:pPr>
            <a:r>
              <a:rPr lang="en-US" sz="2400" dirty="0"/>
              <a:t>Breakdown of hydrogen bonds </a:t>
            </a:r>
          </a:p>
          <a:p>
            <a:pPr marL="285750" indent="-285750">
              <a:buFont typeface="Wingdings" pitchFamily="2" charset="2"/>
              <a:buChar char="q"/>
            </a:pPr>
            <a:r>
              <a:rPr lang="en-US" sz="2400" dirty="0"/>
              <a:t>Decrease in </a:t>
            </a:r>
            <a:r>
              <a:rPr lang="el-GR" sz="2400" dirty="0"/>
              <a:t>δ</a:t>
            </a:r>
            <a:r>
              <a:rPr lang="en-US" sz="2400" dirty="0"/>
              <a:t> value</a:t>
            </a:r>
          </a:p>
        </p:txBody>
      </p:sp>
      <p:sp>
        <p:nvSpPr>
          <p:cNvPr id="10" name="TextBox 9"/>
          <p:cNvSpPr txBox="1"/>
          <p:nvPr/>
        </p:nvSpPr>
        <p:spPr>
          <a:xfrm>
            <a:off x="621632" y="5606222"/>
            <a:ext cx="8001000" cy="830997"/>
          </a:xfrm>
          <a:prstGeom prst="rect">
            <a:avLst/>
          </a:prstGeom>
          <a:noFill/>
        </p:spPr>
        <p:txBody>
          <a:bodyPr wrap="square" rtlCol="0">
            <a:spAutoFit/>
          </a:bodyPr>
          <a:lstStyle/>
          <a:p>
            <a:r>
              <a:rPr lang="en-US" sz="2400" dirty="0"/>
              <a:t>Few solvents  like  methanol and DMSO (Dimethyl </a:t>
            </a:r>
            <a:r>
              <a:rPr lang="en-US" sz="2400" dirty="0" err="1"/>
              <a:t>sulfoxide</a:t>
            </a:r>
            <a:r>
              <a:rPr lang="en-US" sz="2400" dirty="0"/>
              <a:t>)  </a:t>
            </a:r>
          </a:p>
          <a:p>
            <a:r>
              <a:rPr lang="en-US" sz="2400" dirty="0"/>
              <a:t>slightly influence the  chemical shift value </a:t>
            </a:r>
          </a:p>
        </p:txBody>
      </p:sp>
    </p:spTree>
    <p:extLst>
      <p:ext uri="{BB962C8B-B14F-4D97-AF65-F5344CB8AC3E}">
        <p14:creationId xmlns:p14="http://schemas.microsoft.com/office/powerpoint/2010/main" val="3857679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EE502F39-972B-4230-9AFD-43848192B321}"/>
              </a:ext>
            </a:extLst>
          </p:cNvPr>
          <p:cNvGraphicFramePr>
            <a:graphicFrameLocks noChangeAspect="1"/>
          </p:cNvGraphicFramePr>
          <p:nvPr/>
        </p:nvGraphicFramePr>
        <p:xfrm>
          <a:off x="3115260" y="1463040"/>
          <a:ext cx="2310180" cy="2125492"/>
        </p:xfrm>
        <a:graphic>
          <a:graphicData uri="http://schemas.openxmlformats.org/presentationml/2006/ole">
            <mc:AlternateContent xmlns:mc="http://schemas.openxmlformats.org/markup-compatibility/2006">
              <mc:Choice xmlns:v="urn:schemas-microsoft-com:vml" Requires="v">
                <p:oleObj spid="_x0000_s68610" name="CS ChemDraw Drawing" r:id="rId3" imgW="1172160" imgH="1077480" progId="ChemDraw.Document.6.0">
                  <p:embed/>
                </p:oleObj>
              </mc:Choice>
              <mc:Fallback>
                <p:oleObj name="CS ChemDraw Drawing" r:id="rId3" imgW="1172160" imgH="1077480" progId="ChemDraw.Document.6.0">
                  <p:embed/>
                  <p:pic>
                    <p:nvPicPr>
                      <p:cNvPr id="6" name="Object 5">
                        <a:extLst>
                          <a:ext uri="{FF2B5EF4-FFF2-40B4-BE49-F238E27FC236}">
                            <a16:creationId xmlns:a16="http://schemas.microsoft.com/office/drawing/2014/main" id="{EE502F39-972B-4230-9AFD-43848192B321}"/>
                          </a:ext>
                        </a:extLst>
                      </p:cNvPr>
                      <p:cNvPicPr/>
                      <p:nvPr/>
                    </p:nvPicPr>
                    <p:blipFill>
                      <a:blip r:embed="rId4"/>
                      <a:stretch>
                        <a:fillRect/>
                      </a:stretch>
                    </p:blipFill>
                    <p:spPr>
                      <a:xfrm>
                        <a:off x="3115260" y="1463040"/>
                        <a:ext cx="2310180" cy="2125492"/>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4DCEFCF-D769-43D1-B164-A291C228D2E9}"/>
              </a:ext>
            </a:extLst>
          </p:cNvPr>
          <p:cNvSpPr txBox="1"/>
          <p:nvPr/>
        </p:nvSpPr>
        <p:spPr>
          <a:xfrm>
            <a:off x="407954" y="477520"/>
            <a:ext cx="8662857" cy="523220"/>
          </a:xfrm>
          <a:prstGeom prst="rect">
            <a:avLst/>
          </a:prstGeom>
          <a:noFill/>
        </p:spPr>
        <p:txBody>
          <a:bodyPr wrap="square" rtlCol="0">
            <a:spAutoFit/>
          </a:bodyPr>
          <a:lstStyle/>
          <a:p>
            <a:pPr algn="ctr"/>
            <a:r>
              <a:rPr lang="en-US" sz="2400" b="1" dirty="0"/>
              <a:t>Spin-Spin interaction /Spin-spin coupling and </a:t>
            </a:r>
            <a:r>
              <a:rPr lang="en-US" sz="2800" b="1" dirty="0"/>
              <a:t>(n+1) rule</a:t>
            </a:r>
          </a:p>
        </p:txBody>
      </p:sp>
      <p:graphicFrame>
        <p:nvGraphicFramePr>
          <p:cNvPr id="9" name="Object 8">
            <a:extLst>
              <a:ext uri="{FF2B5EF4-FFF2-40B4-BE49-F238E27FC236}">
                <a16:creationId xmlns:a16="http://schemas.microsoft.com/office/drawing/2014/main" id="{29D4368F-D4B0-4BCA-B1D2-0704A58D1E6C}"/>
              </a:ext>
            </a:extLst>
          </p:cNvPr>
          <p:cNvGraphicFramePr>
            <a:graphicFrameLocks noChangeAspect="1"/>
          </p:cNvGraphicFramePr>
          <p:nvPr/>
        </p:nvGraphicFramePr>
        <p:xfrm>
          <a:off x="388411" y="3919689"/>
          <a:ext cx="5453697" cy="2460791"/>
        </p:xfrm>
        <a:graphic>
          <a:graphicData uri="http://schemas.openxmlformats.org/presentationml/2006/ole">
            <mc:AlternateContent xmlns:mc="http://schemas.openxmlformats.org/markup-compatibility/2006">
              <mc:Choice xmlns:v="urn:schemas-microsoft-com:vml" Requires="v">
                <p:oleObj spid="_x0000_s68611" name="CS ChemDraw Drawing" r:id="rId5" imgW="5399280" imgH="2666520" progId="ChemDraw.Document.6.0">
                  <p:embed/>
                </p:oleObj>
              </mc:Choice>
              <mc:Fallback>
                <p:oleObj name="CS ChemDraw Drawing" r:id="rId5" imgW="5399280" imgH="2666520" progId="ChemDraw.Document.6.0">
                  <p:embed/>
                  <p:pic>
                    <p:nvPicPr>
                      <p:cNvPr id="9" name="Object 8">
                        <a:extLst>
                          <a:ext uri="{FF2B5EF4-FFF2-40B4-BE49-F238E27FC236}">
                            <a16:creationId xmlns:a16="http://schemas.microsoft.com/office/drawing/2014/main" id="{29D4368F-D4B0-4BCA-B1D2-0704A58D1E6C}"/>
                          </a:ext>
                        </a:extLst>
                      </p:cNvPr>
                      <p:cNvPicPr/>
                      <p:nvPr/>
                    </p:nvPicPr>
                    <p:blipFill>
                      <a:blip r:embed="rId6"/>
                      <a:stretch>
                        <a:fillRect/>
                      </a:stretch>
                    </p:blipFill>
                    <p:spPr>
                      <a:xfrm>
                        <a:off x="388411" y="3919689"/>
                        <a:ext cx="5453697" cy="2460791"/>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F1FCED36-CE24-4236-8DE2-8DBE805FCEC2}"/>
              </a:ext>
            </a:extLst>
          </p:cNvPr>
          <p:cNvSpPr txBox="1"/>
          <p:nvPr/>
        </p:nvSpPr>
        <p:spPr>
          <a:xfrm>
            <a:off x="5933440" y="4333240"/>
            <a:ext cx="3007360" cy="1200329"/>
          </a:xfrm>
          <a:prstGeom prst="rect">
            <a:avLst/>
          </a:prstGeom>
          <a:noFill/>
        </p:spPr>
        <p:txBody>
          <a:bodyPr wrap="square">
            <a:spAutoFit/>
          </a:bodyPr>
          <a:lstStyle/>
          <a:p>
            <a:endParaRPr lang="en-US" dirty="0"/>
          </a:p>
          <a:p>
            <a:r>
              <a:rPr lang="en-US" dirty="0" err="1"/>
              <a:t>EqHydrogen</a:t>
            </a:r>
            <a:r>
              <a:rPr lang="en-US" dirty="0"/>
              <a:t>      Chemical Shift</a:t>
            </a:r>
          </a:p>
          <a:p>
            <a:r>
              <a:rPr lang="en-US" dirty="0"/>
              <a:t>  </a:t>
            </a:r>
            <a:r>
              <a:rPr lang="en-US" b="1" dirty="0"/>
              <a:t>CH</a:t>
            </a:r>
            <a:r>
              <a:rPr lang="en-US" b="1" baseline="-25000" dirty="0"/>
              <a:t>2</a:t>
            </a:r>
            <a:r>
              <a:rPr lang="en-US" b="1" dirty="0"/>
              <a:t>                          3.90</a:t>
            </a:r>
          </a:p>
          <a:p>
            <a:r>
              <a:rPr lang="en-US" b="1" dirty="0"/>
              <a:t>  CH                             5.77</a:t>
            </a:r>
          </a:p>
        </p:txBody>
      </p:sp>
    </p:spTree>
    <p:extLst>
      <p:ext uri="{BB962C8B-B14F-4D97-AF65-F5344CB8AC3E}">
        <p14:creationId xmlns:p14="http://schemas.microsoft.com/office/powerpoint/2010/main" val="252996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omhut\Desktop\image05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42" y="523220"/>
            <a:ext cx="8893009" cy="41685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6354" y="0"/>
            <a:ext cx="8662857" cy="523220"/>
          </a:xfrm>
          <a:prstGeom prst="rect">
            <a:avLst/>
          </a:prstGeom>
          <a:noFill/>
        </p:spPr>
        <p:txBody>
          <a:bodyPr wrap="square" rtlCol="0">
            <a:spAutoFit/>
          </a:bodyPr>
          <a:lstStyle/>
          <a:p>
            <a:pPr algn="ctr"/>
            <a:r>
              <a:rPr lang="en-US" sz="2400" b="1" dirty="0"/>
              <a:t>Spin-Spin interaction /Spin-spin coupling and </a:t>
            </a:r>
            <a:r>
              <a:rPr lang="en-US" sz="2800" b="1" dirty="0"/>
              <a:t>(n+1) rule</a:t>
            </a:r>
          </a:p>
        </p:txBody>
      </p:sp>
      <p:sp>
        <p:nvSpPr>
          <p:cNvPr id="6" name="Rectangle 5"/>
          <p:cNvSpPr/>
          <p:nvPr/>
        </p:nvSpPr>
        <p:spPr>
          <a:xfrm>
            <a:off x="3581400" y="4657004"/>
            <a:ext cx="2667000" cy="400110"/>
          </a:xfrm>
          <a:prstGeom prst="rect">
            <a:avLst/>
          </a:prstGeom>
        </p:spPr>
        <p:txBody>
          <a:bodyPr wrap="square">
            <a:spAutoFit/>
          </a:bodyPr>
          <a:lstStyle/>
          <a:p>
            <a:r>
              <a:rPr lang="en-US" sz="2000" b="1" dirty="0"/>
              <a:t>1,1,2-trichloroethane</a:t>
            </a:r>
          </a:p>
        </p:txBody>
      </p:sp>
      <p:sp>
        <p:nvSpPr>
          <p:cNvPr id="7" name="Rectangle 6"/>
          <p:cNvSpPr/>
          <p:nvPr/>
        </p:nvSpPr>
        <p:spPr>
          <a:xfrm>
            <a:off x="83862" y="5259883"/>
            <a:ext cx="8885348" cy="1477328"/>
          </a:xfrm>
          <a:prstGeom prst="rect">
            <a:avLst/>
          </a:prstGeom>
        </p:spPr>
        <p:txBody>
          <a:bodyPr wrap="square">
            <a:spAutoFit/>
          </a:bodyPr>
          <a:lstStyle/>
          <a:p>
            <a:pPr algn="just"/>
            <a:r>
              <a:rPr lang="en-US" dirty="0"/>
              <a:t>Splitting pattern reveals the </a:t>
            </a:r>
            <a:r>
              <a:rPr lang="en-US" b="1" dirty="0"/>
              <a:t>N+1 Rule</a:t>
            </a:r>
            <a:r>
              <a:rPr lang="en-US" dirty="0"/>
              <a:t>, which states that a peak’s splitting pattern will be the number of neighboring protons (N) + 1. For example, a triplet peak indicates the hydrogen represented has 2 neighboring </a:t>
            </a:r>
            <a:r>
              <a:rPr lang="en-US" dirty="0" err="1"/>
              <a:t>hydrogens</a:t>
            </a:r>
            <a:r>
              <a:rPr lang="en-US" dirty="0"/>
              <a:t>.</a:t>
            </a:r>
          </a:p>
          <a:p>
            <a:pPr algn="just"/>
            <a:r>
              <a:rPr lang="en-US" b="1" dirty="0"/>
              <a:t>Note:</a:t>
            </a:r>
            <a:r>
              <a:rPr lang="en-US" dirty="0"/>
              <a:t> Only protons on adjacent </a:t>
            </a:r>
            <a:r>
              <a:rPr lang="en-US" i="1" dirty="0"/>
              <a:t>carbons</a:t>
            </a:r>
            <a:r>
              <a:rPr lang="en-US" dirty="0"/>
              <a:t> count as “neighbors.” Protons that are on neighboring heteroatoms do not count.</a:t>
            </a:r>
          </a:p>
        </p:txBody>
      </p:sp>
      <p:sp>
        <p:nvSpPr>
          <p:cNvPr id="8" name="TextBox 7"/>
          <p:cNvSpPr txBox="1"/>
          <p:nvPr/>
        </p:nvSpPr>
        <p:spPr>
          <a:xfrm>
            <a:off x="76200" y="4800600"/>
            <a:ext cx="1410964" cy="523220"/>
          </a:xfrm>
          <a:prstGeom prst="rect">
            <a:avLst/>
          </a:prstGeom>
          <a:noFill/>
        </p:spPr>
        <p:txBody>
          <a:bodyPr wrap="none" rtlCol="0">
            <a:spAutoFit/>
          </a:bodyPr>
          <a:lstStyle/>
          <a:p>
            <a:r>
              <a:rPr lang="en-US" sz="2800" b="1" u="sng" dirty="0"/>
              <a:t>n+1 rule</a:t>
            </a:r>
          </a:p>
        </p:txBody>
      </p:sp>
    </p:spTree>
    <p:extLst>
      <p:ext uri="{BB962C8B-B14F-4D97-AF65-F5344CB8AC3E}">
        <p14:creationId xmlns:p14="http://schemas.microsoft.com/office/powerpoint/2010/main" val="175832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image0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2" y="1828800"/>
            <a:ext cx="8382001" cy="4876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219202" y="455559"/>
            <a:ext cx="4177619" cy="461665"/>
          </a:xfrm>
          <a:prstGeom prst="rect">
            <a:avLst/>
          </a:prstGeom>
        </p:spPr>
        <p:txBody>
          <a:bodyPr wrap="none">
            <a:spAutoFit/>
          </a:bodyPr>
          <a:lstStyle/>
          <a:p>
            <a:r>
              <a:rPr lang="en-US" sz="2400" b="1" dirty="0"/>
              <a:t>The spectrum for ethyl acetate:</a:t>
            </a:r>
          </a:p>
        </p:txBody>
      </p:sp>
      <p:graphicFrame>
        <p:nvGraphicFramePr>
          <p:cNvPr id="9" name="Object 8"/>
          <p:cNvGraphicFramePr>
            <a:graphicFrameLocks noChangeAspect="1"/>
          </p:cNvGraphicFramePr>
          <p:nvPr/>
        </p:nvGraphicFramePr>
        <p:xfrm>
          <a:off x="5598160" y="152400"/>
          <a:ext cx="2590800" cy="1432560"/>
        </p:xfrm>
        <a:graphic>
          <a:graphicData uri="http://schemas.openxmlformats.org/presentationml/2006/ole">
            <mc:AlternateContent xmlns:mc="http://schemas.openxmlformats.org/markup-compatibility/2006">
              <mc:Choice xmlns:v="urn:schemas-microsoft-com:vml" Requires="v">
                <p:oleObj spid="_x0000_s69634" name="CS ChemDraw Drawing" r:id="rId4" imgW="1706760" imgH="953280" progId="ChemDraw.Document.6.0">
                  <p:embed/>
                </p:oleObj>
              </mc:Choice>
              <mc:Fallback>
                <p:oleObj name="CS ChemDraw Drawing" r:id="rId4" imgW="1706760" imgH="953280" progId="ChemDraw.Document.6.0">
                  <p:embed/>
                  <p:pic>
                    <p:nvPicPr>
                      <p:cNvPr id="9" name="Object 8"/>
                      <p:cNvPicPr/>
                      <p:nvPr/>
                    </p:nvPicPr>
                    <p:blipFill>
                      <a:blip r:embed="rId5"/>
                      <a:stretch>
                        <a:fillRect/>
                      </a:stretch>
                    </p:blipFill>
                    <p:spPr>
                      <a:xfrm>
                        <a:off x="5598160" y="152400"/>
                        <a:ext cx="2590800" cy="1432560"/>
                      </a:xfrm>
                      <a:prstGeom prst="rect">
                        <a:avLst/>
                      </a:prstGeom>
                    </p:spPr>
                  </p:pic>
                </p:oleObj>
              </mc:Fallback>
            </mc:AlternateContent>
          </a:graphicData>
        </a:graphic>
      </p:graphicFrame>
    </p:spTree>
    <p:extLst>
      <p:ext uri="{BB962C8B-B14F-4D97-AF65-F5344CB8AC3E}">
        <p14:creationId xmlns:p14="http://schemas.microsoft.com/office/powerpoint/2010/main" val="222178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838200"/>
            <a:ext cx="1548822" cy="769441"/>
          </a:xfrm>
          <a:prstGeom prst="rect">
            <a:avLst/>
          </a:prstGeom>
          <a:noFill/>
        </p:spPr>
        <p:txBody>
          <a:bodyPr wrap="none" rtlCol="0">
            <a:spAutoFit/>
          </a:bodyPr>
          <a:lstStyle/>
          <a:p>
            <a:r>
              <a:rPr lang="en-US" sz="4400" b="1" dirty="0"/>
              <a:t>E = h</a:t>
            </a:r>
            <a:r>
              <a:rPr lang="el-GR" sz="4400" b="1" dirty="0">
                <a:latin typeface="Times New Roman"/>
                <a:cs typeface="Times New Roman"/>
              </a:rPr>
              <a:t>ν</a:t>
            </a:r>
            <a:endParaRPr lang="en-US" sz="4400" b="1" dirty="0"/>
          </a:p>
        </p:txBody>
      </p:sp>
      <p:sp>
        <p:nvSpPr>
          <p:cNvPr id="3" name="TextBox 2"/>
          <p:cNvSpPr txBox="1"/>
          <p:nvPr/>
        </p:nvSpPr>
        <p:spPr>
          <a:xfrm>
            <a:off x="2819400" y="1828800"/>
            <a:ext cx="4676280" cy="2554545"/>
          </a:xfrm>
          <a:prstGeom prst="rect">
            <a:avLst/>
          </a:prstGeom>
          <a:noFill/>
        </p:spPr>
        <p:txBody>
          <a:bodyPr wrap="none" rtlCol="0">
            <a:spAutoFit/>
          </a:bodyPr>
          <a:lstStyle/>
          <a:p>
            <a:r>
              <a:rPr lang="en-US" sz="4000" dirty="0">
                <a:latin typeface="Arial" pitchFamily="34" charset="0"/>
                <a:cs typeface="Arial" pitchFamily="34" charset="0"/>
              </a:rPr>
              <a:t>E = Energy</a:t>
            </a:r>
          </a:p>
          <a:p>
            <a:r>
              <a:rPr lang="en-US" sz="4000" dirty="0">
                <a:latin typeface="Arial" pitchFamily="34" charset="0"/>
                <a:cs typeface="Arial" pitchFamily="34" charset="0"/>
              </a:rPr>
              <a:t>h = Plank  Constant</a:t>
            </a:r>
          </a:p>
          <a:p>
            <a:r>
              <a:rPr lang="el-GR" sz="4000" dirty="0">
                <a:latin typeface="Arial" pitchFamily="34" charset="0"/>
                <a:cs typeface="Arial" pitchFamily="34" charset="0"/>
              </a:rPr>
              <a:t>ν</a:t>
            </a:r>
            <a:r>
              <a:rPr lang="en-US" sz="4000" dirty="0">
                <a:latin typeface="Arial" pitchFamily="34" charset="0"/>
                <a:cs typeface="Arial" pitchFamily="34" charset="0"/>
              </a:rPr>
              <a:t> = Frequency</a:t>
            </a:r>
          </a:p>
          <a:p>
            <a:endParaRPr lang="en-US" sz="4000" dirty="0">
              <a:latin typeface="Arial" pitchFamily="34" charset="0"/>
              <a:cs typeface="Arial" pitchFamily="34" charset="0"/>
            </a:endParaRPr>
          </a:p>
        </p:txBody>
      </p:sp>
    </p:spTree>
    <p:extLst>
      <p:ext uri="{BB962C8B-B14F-4D97-AF65-F5344CB8AC3E}">
        <p14:creationId xmlns:p14="http://schemas.microsoft.com/office/powerpoint/2010/main" val="9172325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90600" y="216530"/>
          <a:ext cx="7162800" cy="4945341"/>
        </p:xfrm>
        <a:graphic>
          <a:graphicData uri="http://schemas.openxmlformats.org/drawingml/2006/table">
            <a:tbl>
              <a:tblPr/>
              <a:tblGrid>
                <a:gridCol w="3581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428177">
                <a:tc>
                  <a:txBody>
                    <a:bodyPr/>
                    <a:lstStyle/>
                    <a:p>
                      <a:pPr algn="ctr"/>
                      <a:r>
                        <a:rPr lang="en-US" sz="2800" b="1" dirty="0"/>
                        <a:t>term for peak</a:t>
                      </a:r>
                    </a:p>
                  </a:txBody>
                  <a:tcPr marL="97542" marR="97542" marT="97542" marB="97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a:t># of neighbors</a:t>
                      </a:r>
                    </a:p>
                  </a:txBody>
                  <a:tcPr marL="97542" marR="97542" marT="97542" marB="97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80393">
                <a:tc>
                  <a:txBody>
                    <a:bodyPr/>
                    <a:lstStyle/>
                    <a:p>
                      <a:pPr algn="ctr"/>
                      <a:r>
                        <a:rPr lang="en-US" sz="1800" b="0" dirty="0"/>
                        <a:t>singlet</a:t>
                      </a:r>
                    </a:p>
                  </a:txBody>
                  <a:tcPr marL="97542" marR="97542" marT="97542" marB="97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0"/>
                        <a:t>0</a:t>
                      </a:r>
                    </a:p>
                  </a:txBody>
                  <a:tcPr marL="97542" marR="97542" marT="97542" marB="97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80393">
                <a:tc>
                  <a:txBody>
                    <a:bodyPr/>
                    <a:lstStyle/>
                    <a:p>
                      <a:pPr algn="ctr"/>
                      <a:r>
                        <a:rPr lang="en-US" sz="1800" b="0" dirty="0"/>
                        <a:t>doublet</a:t>
                      </a:r>
                    </a:p>
                  </a:txBody>
                  <a:tcPr marL="97542" marR="97542" marT="97542" marB="97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0" dirty="0"/>
                        <a:t>1</a:t>
                      </a:r>
                    </a:p>
                  </a:txBody>
                  <a:tcPr marL="97542" marR="97542" marT="97542" marB="97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80393">
                <a:tc>
                  <a:txBody>
                    <a:bodyPr/>
                    <a:lstStyle/>
                    <a:p>
                      <a:pPr algn="ctr"/>
                      <a:r>
                        <a:rPr lang="en-US" sz="1800" b="0"/>
                        <a:t>triplet</a:t>
                      </a:r>
                    </a:p>
                  </a:txBody>
                  <a:tcPr marL="97542" marR="97542" marT="97542" marB="97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0" dirty="0"/>
                        <a:t>2</a:t>
                      </a:r>
                    </a:p>
                  </a:txBody>
                  <a:tcPr marL="97542" marR="97542" marT="97542" marB="97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80393">
                <a:tc>
                  <a:txBody>
                    <a:bodyPr/>
                    <a:lstStyle/>
                    <a:p>
                      <a:pPr algn="ctr"/>
                      <a:r>
                        <a:rPr lang="en-US" sz="1800" b="0"/>
                        <a:t>quartet</a:t>
                      </a:r>
                    </a:p>
                  </a:txBody>
                  <a:tcPr marL="97542" marR="97542" marT="97542" marB="97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0" dirty="0"/>
                        <a:t>3</a:t>
                      </a:r>
                    </a:p>
                  </a:txBody>
                  <a:tcPr marL="97542" marR="97542" marT="97542" marB="97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80393">
                <a:tc>
                  <a:txBody>
                    <a:bodyPr/>
                    <a:lstStyle/>
                    <a:p>
                      <a:pPr algn="ctr"/>
                      <a:r>
                        <a:rPr lang="en-US" sz="1800" b="0"/>
                        <a:t>quintet</a:t>
                      </a:r>
                    </a:p>
                  </a:txBody>
                  <a:tcPr marL="97542" marR="97542" marT="97542" marB="97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0" dirty="0"/>
                        <a:t>4</a:t>
                      </a:r>
                    </a:p>
                  </a:txBody>
                  <a:tcPr marL="97542" marR="97542" marT="97542" marB="97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80393">
                <a:tc>
                  <a:txBody>
                    <a:bodyPr/>
                    <a:lstStyle/>
                    <a:p>
                      <a:pPr algn="ctr"/>
                      <a:r>
                        <a:rPr lang="en-US" sz="1800" b="0"/>
                        <a:t>sextet</a:t>
                      </a:r>
                    </a:p>
                  </a:txBody>
                  <a:tcPr marL="97542" marR="97542" marT="97542" marB="97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0" dirty="0"/>
                        <a:t>5</a:t>
                      </a:r>
                    </a:p>
                  </a:txBody>
                  <a:tcPr marL="97542" marR="97542" marT="97542" marB="97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80393">
                <a:tc>
                  <a:txBody>
                    <a:bodyPr/>
                    <a:lstStyle/>
                    <a:p>
                      <a:pPr algn="ctr"/>
                      <a:r>
                        <a:rPr lang="en-US" sz="1800" b="0"/>
                        <a:t>septet</a:t>
                      </a:r>
                    </a:p>
                  </a:txBody>
                  <a:tcPr marL="97542" marR="97542" marT="97542" marB="97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0" dirty="0"/>
                        <a:t>6</a:t>
                      </a:r>
                    </a:p>
                  </a:txBody>
                  <a:tcPr marL="97542" marR="97542" marT="97542" marB="97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80393">
                <a:tc>
                  <a:txBody>
                    <a:bodyPr/>
                    <a:lstStyle/>
                    <a:p>
                      <a:pPr algn="ctr"/>
                      <a:r>
                        <a:rPr lang="en-US" sz="1800" b="0"/>
                        <a:t>octet</a:t>
                      </a:r>
                    </a:p>
                  </a:txBody>
                  <a:tcPr marL="97542" marR="97542" marT="97542" marB="97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0" dirty="0"/>
                        <a:t>7</a:t>
                      </a:r>
                    </a:p>
                  </a:txBody>
                  <a:tcPr marL="97542" marR="97542" marT="97542" marB="97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80393">
                <a:tc>
                  <a:txBody>
                    <a:bodyPr/>
                    <a:lstStyle/>
                    <a:p>
                      <a:pPr algn="ctr"/>
                      <a:r>
                        <a:rPr lang="en-US" sz="1800" b="0"/>
                        <a:t>nonet</a:t>
                      </a:r>
                    </a:p>
                  </a:txBody>
                  <a:tcPr marL="97542" marR="97542" marT="97542" marB="97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0" dirty="0"/>
                        <a:t>8</a:t>
                      </a:r>
                    </a:p>
                  </a:txBody>
                  <a:tcPr marL="97542" marR="97542" marT="97542" marB="975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pic>
        <p:nvPicPr>
          <p:cNvPr id="23554" name="Picture 2" descr="https://www.chemistrysteps.com/wp-content/uploads/2020/01/NMR-signal-splitting-multiplicity-typ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196840"/>
            <a:ext cx="9144000" cy="151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111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EEDCD97F-6D5F-4A36-AB97-06D2913791A8}"/>
              </a:ext>
            </a:extLst>
          </p:cNvPr>
          <p:cNvGraphicFramePr>
            <a:graphicFrameLocks noChangeAspect="1"/>
          </p:cNvGraphicFramePr>
          <p:nvPr/>
        </p:nvGraphicFramePr>
        <p:xfrm>
          <a:off x="1148080" y="948793"/>
          <a:ext cx="2982913" cy="3163786"/>
        </p:xfrm>
        <a:graphic>
          <a:graphicData uri="http://schemas.openxmlformats.org/presentationml/2006/ole">
            <mc:AlternateContent xmlns:mc="http://schemas.openxmlformats.org/markup-compatibility/2006">
              <mc:Choice xmlns:v="urn:schemas-microsoft-com:vml" Requires="v">
                <p:oleObj spid="_x0000_s70658" name="CS ChemDraw Drawing" r:id="rId3" imgW="1596240" imgH="1693080" progId="ChemDraw.Document.6.0">
                  <p:embed/>
                </p:oleObj>
              </mc:Choice>
              <mc:Fallback>
                <p:oleObj name="CS ChemDraw Drawing" r:id="rId3" imgW="1596240" imgH="1693080" progId="ChemDraw.Document.6.0">
                  <p:embed/>
                  <p:pic>
                    <p:nvPicPr>
                      <p:cNvPr id="4" name="Object 3">
                        <a:extLst>
                          <a:ext uri="{FF2B5EF4-FFF2-40B4-BE49-F238E27FC236}">
                            <a16:creationId xmlns:a16="http://schemas.microsoft.com/office/drawing/2014/main" id="{EEDCD97F-6D5F-4A36-AB97-06D2913791A8}"/>
                          </a:ext>
                        </a:extLst>
                      </p:cNvPr>
                      <p:cNvPicPr/>
                      <p:nvPr/>
                    </p:nvPicPr>
                    <p:blipFill>
                      <a:blip r:embed="rId4"/>
                      <a:stretch>
                        <a:fillRect/>
                      </a:stretch>
                    </p:blipFill>
                    <p:spPr>
                      <a:xfrm>
                        <a:off x="1148080" y="948793"/>
                        <a:ext cx="2982913" cy="3163786"/>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558543BC-D042-4820-B021-1592E41976E5}"/>
              </a:ext>
            </a:extLst>
          </p:cNvPr>
          <p:cNvGraphicFramePr>
            <a:graphicFrameLocks noChangeAspect="1"/>
          </p:cNvGraphicFramePr>
          <p:nvPr/>
        </p:nvGraphicFramePr>
        <p:xfrm>
          <a:off x="5013009" y="1208087"/>
          <a:ext cx="3445767" cy="2579372"/>
        </p:xfrm>
        <a:graphic>
          <a:graphicData uri="http://schemas.openxmlformats.org/presentationml/2006/ole">
            <mc:AlternateContent xmlns:mc="http://schemas.openxmlformats.org/markup-compatibility/2006">
              <mc:Choice xmlns:v="urn:schemas-microsoft-com:vml" Requires="v">
                <p:oleObj spid="_x0000_s70659" name="CS ChemDraw Drawing" r:id="rId5" imgW="1931760" imgH="1446480" progId="ChemDraw.Document.6.0">
                  <p:embed/>
                </p:oleObj>
              </mc:Choice>
              <mc:Fallback>
                <p:oleObj name="CS ChemDraw Drawing" r:id="rId5" imgW="1931760" imgH="1446480" progId="ChemDraw.Document.6.0">
                  <p:embed/>
                  <p:pic>
                    <p:nvPicPr>
                      <p:cNvPr id="5" name="Object 4">
                        <a:extLst>
                          <a:ext uri="{FF2B5EF4-FFF2-40B4-BE49-F238E27FC236}">
                            <a16:creationId xmlns:a16="http://schemas.microsoft.com/office/drawing/2014/main" id="{558543BC-D042-4820-B021-1592E41976E5}"/>
                          </a:ext>
                        </a:extLst>
                      </p:cNvPr>
                      <p:cNvPicPr/>
                      <p:nvPr/>
                    </p:nvPicPr>
                    <p:blipFill>
                      <a:blip r:embed="rId6"/>
                      <a:stretch>
                        <a:fillRect/>
                      </a:stretch>
                    </p:blipFill>
                    <p:spPr>
                      <a:xfrm>
                        <a:off x="5013009" y="1208087"/>
                        <a:ext cx="3445767" cy="257937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E3C8DD0-81BD-47F0-88C5-D17C22D8EEAE}"/>
              </a:ext>
            </a:extLst>
          </p:cNvPr>
          <p:cNvGraphicFramePr>
            <a:graphicFrameLocks noChangeAspect="1"/>
          </p:cNvGraphicFramePr>
          <p:nvPr/>
        </p:nvGraphicFramePr>
        <p:xfrm>
          <a:off x="3036253" y="4900119"/>
          <a:ext cx="2551747" cy="1373782"/>
        </p:xfrm>
        <a:graphic>
          <a:graphicData uri="http://schemas.openxmlformats.org/presentationml/2006/ole">
            <mc:AlternateContent xmlns:mc="http://schemas.openxmlformats.org/markup-compatibility/2006">
              <mc:Choice xmlns:v="urn:schemas-microsoft-com:vml" Requires="v">
                <p:oleObj spid="_x0000_s70660" name="CS ChemDraw Drawing" r:id="rId7" imgW="1324080" imgH="713160" progId="ChemDraw.Document.6.0">
                  <p:embed/>
                </p:oleObj>
              </mc:Choice>
              <mc:Fallback>
                <p:oleObj name="CS ChemDraw Drawing" r:id="rId7" imgW="1324080" imgH="713160" progId="ChemDraw.Document.6.0">
                  <p:embed/>
                  <p:pic>
                    <p:nvPicPr>
                      <p:cNvPr id="6" name="Object 5">
                        <a:extLst>
                          <a:ext uri="{FF2B5EF4-FFF2-40B4-BE49-F238E27FC236}">
                            <a16:creationId xmlns:a16="http://schemas.microsoft.com/office/drawing/2014/main" id="{8E3C8DD0-81BD-47F0-88C5-D17C22D8EEAE}"/>
                          </a:ext>
                        </a:extLst>
                      </p:cNvPr>
                      <p:cNvPicPr/>
                      <p:nvPr/>
                    </p:nvPicPr>
                    <p:blipFill>
                      <a:blip r:embed="rId8"/>
                      <a:stretch>
                        <a:fillRect/>
                      </a:stretch>
                    </p:blipFill>
                    <p:spPr>
                      <a:xfrm>
                        <a:off x="3036253" y="4900119"/>
                        <a:ext cx="2551747" cy="1373782"/>
                      </a:xfrm>
                      <a:prstGeom prst="rect">
                        <a:avLst/>
                      </a:prstGeom>
                    </p:spPr>
                  </p:pic>
                </p:oleObj>
              </mc:Fallback>
            </mc:AlternateContent>
          </a:graphicData>
        </a:graphic>
      </p:graphicFrame>
    </p:spTree>
    <p:extLst>
      <p:ext uri="{BB962C8B-B14F-4D97-AF65-F5344CB8AC3E}">
        <p14:creationId xmlns:p14="http://schemas.microsoft.com/office/powerpoint/2010/main" val="5596513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D:\BMB-403\d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124202"/>
            <a:ext cx="8001000" cy="32724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ChangeAspect="1"/>
          </p:cNvGraphicFramePr>
          <p:nvPr/>
        </p:nvGraphicFramePr>
        <p:xfrm>
          <a:off x="3657600" y="990602"/>
          <a:ext cx="1752600" cy="1707209"/>
        </p:xfrm>
        <a:graphic>
          <a:graphicData uri="http://schemas.openxmlformats.org/presentationml/2006/ole">
            <mc:AlternateContent xmlns:mc="http://schemas.openxmlformats.org/markup-compatibility/2006">
              <mc:Choice xmlns:v="urn:schemas-microsoft-com:vml" Requires="v">
                <p:oleObj spid="_x0000_s71682" name="CS ChemDraw Drawing" r:id="rId4" imgW="2206080" imgH="2149560" progId="ChemDraw.Document.6.0">
                  <p:embed/>
                </p:oleObj>
              </mc:Choice>
              <mc:Fallback>
                <p:oleObj name="CS ChemDraw Drawing" r:id="rId4" imgW="2206080" imgH="2149560" progId="ChemDraw.Document.6.0">
                  <p:embed/>
                  <p:pic>
                    <p:nvPicPr>
                      <p:cNvPr id="3" name="Object 2"/>
                      <p:cNvPicPr/>
                      <p:nvPr/>
                    </p:nvPicPr>
                    <p:blipFill>
                      <a:blip r:embed="rId5"/>
                      <a:stretch>
                        <a:fillRect/>
                      </a:stretch>
                    </p:blipFill>
                    <p:spPr>
                      <a:xfrm>
                        <a:off x="3657600" y="990602"/>
                        <a:ext cx="1752600" cy="1707209"/>
                      </a:xfrm>
                      <a:prstGeom prst="rect">
                        <a:avLst/>
                      </a:prstGeom>
                    </p:spPr>
                  </p:pic>
                </p:oleObj>
              </mc:Fallback>
            </mc:AlternateContent>
          </a:graphicData>
        </a:graphic>
      </p:graphicFrame>
      <p:cxnSp>
        <p:nvCxnSpPr>
          <p:cNvPr id="5" name="Straight Arrow Connector 4"/>
          <p:cNvCxnSpPr/>
          <p:nvPr/>
        </p:nvCxnSpPr>
        <p:spPr>
          <a:xfrm flipH="1">
            <a:off x="3962400" y="1676400"/>
            <a:ext cx="2286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438400" y="1676400"/>
            <a:ext cx="23241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1000" y="240226"/>
            <a:ext cx="7990970" cy="461665"/>
          </a:xfrm>
          <a:prstGeom prst="rect">
            <a:avLst/>
          </a:prstGeom>
          <a:noFill/>
        </p:spPr>
        <p:txBody>
          <a:bodyPr wrap="none" rtlCol="0">
            <a:spAutoFit/>
          </a:bodyPr>
          <a:lstStyle/>
          <a:p>
            <a:r>
              <a:rPr lang="en-US" sz="2400" b="1" dirty="0"/>
              <a:t>Mechanism of spin-spin interaction  in respect to ethyl iodide</a:t>
            </a:r>
          </a:p>
        </p:txBody>
      </p:sp>
    </p:spTree>
    <p:extLst>
      <p:ext uri="{BB962C8B-B14F-4D97-AF65-F5344CB8AC3E}">
        <p14:creationId xmlns:p14="http://schemas.microsoft.com/office/powerpoint/2010/main" val="26854524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04802" y="1307865"/>
          <a:ext cx="8499663" cy="5169137"/>
        </p:xfrm>
        <a:graphic>
          <a:graphicData uri="http://schemas.openxmlformats.org/presentationml/2006/ole">
            <mc:AlternateContent xmlns:mc="http://schemas.openxmlformats.org/markup-compatibility/2006">
              <mc:Choice xmlns:v="urn:schemas-microsoft-com:vml" Requires="v">
                <p:oleObj spid="_x0000_s72706" name="CS ChemDraw Drawing" r:id="rId3" imgW="7317000" imgH="4449960" progId="ChemDraw.Document.6.0">
                  <p:embed/>
                </p:oleObj>
              </mc:Choice>
              <mc:Fallback>
                <p:oleObj name="CS ChemDraw Drawing" r:id="rId3" imgW="7317000" imgH="4449960" progId="ChemDraw.Document.6.0">
                  <p:embed/>
                  <p:pic>
                    <p:nvPicPr>
                      <p:cNvPr id="4" name="Object 3"/>
                      <p:cNvPicPr/>
                      <p:nvPr/>
                    </p:nvPicPr>
                    <p:blipFill>
                      <a:blip r:embed="rId4"/>
                      <a:stretch>
                        <a:fillRect/>
                      </a:stretch>
                    </p:blipFill>
                    <p:spPr>
                      <a:xfrm>
                        <a:off x="304802" y="1307865"/>
                        <a:ext cx="8499663" cy="5169137"/>
                      </a:xfrm>
                      <a:prstGeom prst="rect">
                        <a:avLst/>
                      </a:prstGeom>
                    </p:spPr>
                  </p:pic>
                </p:oleObj>
              </mc:Fallback>
            </mc:AlternateContent>
          </a:graphicData>
        </a:graphic>
      </p:graphicFrame>
      <p:sp>
        <p:nvSpPr>
          <p:cNvPr id="5" name="TextBox 4"/>
          <p:cNvSpPr txBox="1"/>
          <p:nvPr/>
        </p:nvSpPr>
        <p:spPr>
          <a:xfrm>
            <a:off x="1295400" y="152402"/>
            <a:ext cx="6781800" cy="830997"/>
          </a:xfrm>
          <a:prstGeom prst="rect">
            <a:avLst/>
          </a:prstGeom>
          <a:noFill/>
        </p:spPr>
        <p:txBody>
          <a:bodyPr wrap="square" rtlCol="0">
            <a:spAutoFit/>
          </a:bodyPr>
          <a:lstStyle/>
          <a:p>
            <a:pPr algn="ctr"/>
            <a:r>
              <a:rPr lang="en-US" sz="2400" b="1" dirty="0"/>
              <a:t>Spin orientation of protons of -CH</a:t>
            </a:r>
            <a:r>
              <a:rPr lang="en-US" sz="2400" b="1" baseline="-25000" dirty="0"/>
              <a:t>3 </a:t>
            </a:r>
            <a:r>
              <a:rPr lang="en-US" sz="2400" b="1" dirty="0"/>
              <a:t>group</a:t>
            </a:r>
            <a:endParaRPr lang="en-US" sz="2400" b="1" baseline="-25000" dirty="0"/>
          </a:p>
          <a:p>
            <a:pPr algn="ctr"/>
            <a:r>
              <a:rPr lang="en-US" sz="2400" b="1" dirty="0"/>
              <a:t>against the equivalent protons of -CH</a:t>
            </a:r>
            <a:r>
              <a:rPr lang="en-US" sz="2400" b="1" baseline="-25000" dirty="0"/>
              <a:t>2 </a:t>
            </a:r>
            <a:r>
              <a:rPr lang="en-US" sz="2400" b="1" dirty="0"/>
              <a:t>group</a:t>
            </a:r>
            <a:endParaRPr lang="en-US" sz="2400" b="1" baseline="-25000" dirty="0"/>
          </a:p>
        </p:txBody>
      </p:sp>
    </p:spTree>
    <p:extLst>
      <p:ext uri="{BB962C8B-B14F-4D97-AF65-F5344CB8AC3E}">
        <p14:creationId xmlns:p14="http://schemas.microsoft.com/office/powerpoint/2010/main" val="34906313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228602" y="1371602"/>
          <a:ext cx="8616785" cy="4949825"/>
        </p:xfrm>
        <a:graphic>
          <a:graphicData uri="http://schemas.openxmlformats.org/presentationml/2006/ole">
            <mc:AlternateContent xmlns:mc="http://schemas.openxmlformats.org/markup-compatibility/2006">
              <mc:Choice xmlns:v="urn:schemas-microsoft-com:vml" Requires="v">
                <p:oleObj spid="_x0000_s73730" name="CS ChemDraw Drawing" r:id="rId3" imgW="7154640" imgH="4110480" progId="ChemDraw.Document.6.0">
                  <p:embed/>
                </p:oleObj>
              </mc:Choice>
              <mc:Fallback>
                <p:oleObj name="CS ChemDraw Drawing" r:id="rId3" imgW="7154640" imgH="4110480" progId="ChemDraw.Document.6.0">
                  <p:embed/>
                  <p:pic>
                    <p:nvPicPr>
                      <p:cNvPr id="4" name="Object 3"/>
                      <p:cNvPicPr/>
                      <p:nvPr/>
                    </p:nvPicPr>
                    <p:blipFill>
                      <a:blip r:embed="rId4"/>
                      <a:stretch>
                        <a:fillRect/>
                      </a:stretch>
                    </p:blipFill>
                    <p:spPr>
                      <a:xfrm>
                        <a:off x="228602" y="1371602"/>
                        <a:ext cx="8616785" cy="4949825"/>
                      </a:xfrm>
                      <a:prstGeom prst="rect">
                        <a:avLst/>
                      </a:prstGeom>
                    </p:spPr>
                  </p:pic>
                </p:oleObj>
              </mc:Fallback>
            </mc:AlternateContent>
          </a:graphicData>
        </a:graphic>
      </p:graphicFrame>
      <p:sp>
        <p:nvSpPr>
          <p:cNvPr id="5" name="TextBox 4"/>
          <p:cNvSpPr txBox="1"/>
          <p:nvPr/>
        </p:nvSpPr>
        <p:spPr>
          <a:xfrm>
            <a:off x="1295400" y="152402"/>
            <a:ext cx="6781800" cy="830997"/>
          </a:xfrm>
          <a:prstGeom prst="rect">
            <a:avLst/>
          </a:prstGeom>
          <a:noFill/>
        </p:spPr>
        <p:txBody>
          <a:bodyPr wrap="square" rtlCol="0">
            <a:spAutoFit/>
          </a:bodyPr>
          <a:lstStyle/>
          <a:p>
            <a:pPr algn="ctr"/>
            <a:r>
              <a:rPr lang="en-US" sz="2400" b="1" dirty="0"/>
              <a:t>Spin orientation of protons of –CH</a:t>
            </a:r>
            <a:r>
              <a:rPr lang="en-US" sz="2400" b="1" baseline="-25000" dirty="0"/>
              <a:t>2 </a:t>
            </a:r>
            <a:r>
              <a:rPr lang="en-US" sz="2400" b="1" dirty="0"/>
              <a:t>group</a:t>
            </a:r>
            <a:endParaRPr lang="en-US" sz="2400" b="1" baseline="-25000" dirty="0"/>
          </a:p>
          <a:p>
            <a:pPr algn="ctr"/>
            <a:r>
              <a:rPr lang="en-US" sz="2400" b="1" dirty="0"/>
              <a:t>against the equivalent protons of –CH</a:t>
            </a:r>
            <a:r>
              <a:rPr lang="en-US" sz="2400" b="1" baseline="-25000" dirty="0"/>
              <a:t>3 </a:t>
            </a:r>
            <a:r>
              <a:rPr lang="en-US" sz="2400" b="1" dirty="0"/>
              <a:t>group</a:t>
            </a:r>
            <a:endParaRPr lang="en-US" sz="2400" b="1" baseline="-25000" dirty="0"/>
          </a:p>
        </p:txBody>
      </p:sp>
    </p:spTree>
    <p:extLst>
      <p:ext uri="{BB962C8B-B14F-4D97-AF65-F5344CB8AC3E}">
        <p14:creationId xmlns:p14="http://schemas.microsoft.com/office/powerpoint/2010/main" val="13184638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7279942" cy="707886"/>
          </a:xfrm>
          <a:prstGeom prst="rect">
            <a:avLst/>
          </a:prstGeom>
          <a:noFill/>
        </p:spPr>
        <p:txBody>
          <a:bodyPr wrap="none" rtlCol="0">
            <a:spAutoFit/>
          </a:bodyPr>
          <a:lstStyle/>
          <a:p>
            <a:r>
              <a:rPr lang="en-US" sz="2000" b="1" dirty="0"/>
              <a:t>For practice (Determine the number of equivalent hydrogen atom, </a:t>
            </a:r>
          </a:p>
          <a:p>
            <a:r>
              <a:rPr lang="en-US" sz="2000" b="1" dirty="0"/>
              <a:t>number of </a:t>
            </a:r>
            <a:r>
              <a:rPr lang="en-US" sz="2000" b="1" baseline="30000" dirty="0"/>
              <a:t>1</a:t>
            </a:r>
            <a:r>
              <a:rPr lang="en-US" sz="2000" b="1" dirty="0"/>
              <a:t>H-NMR signals and splitting pattern of each compound)</a:t>
            </a:r>
          </a:p>
        </p:txBody>
      </p:sp>
      <p:graphicFrame>
        <p:nvGraphicFramePr>
          <p:cNvPr id="5" name="Object 4"/>
          <p:cNvGraphicFramePr>
            <a:graphicFrameLocks noChangeAspect="1"/>
          </p:cNvGraphicFramePr>
          <p:nvPr/>
        </p:nvGraphicFramePr>
        <p:xfrm>
          <a:off x="533402" y="1066800"/>
          <a:ext cx="2369911" cy="1143000"/>
        </p:xfrm>
        <a:graphic>
          <a:graphicData uri="http://schemas.openxmlformats.org/presentationml/2006/ole">
            <mc:AlternateContent xmlns:mc="http://schemas.openxmlformats.org/markup-compatibility/2006">
              <mc:Choice xmlns:v="urn:schemas-microsoft-com:vml" Requires="v">
                <p:oleObj spid="_x0000_s74754" name="CS ChemDraw Drawing" r:id="rId3" imgW="1659240" imgH="799560" progId="ChemDraw.Document.6.0">
                  <p:embed/>
                </p:oleObj>
              </mc:Choice>
              <mc:Fallback>
                <p:oleObj name="CS ChemDraw Drawing" r:id="rId3" imgW="1659240" imgH="799560" progId="ChemDraw.Document.6.0">
                  <p:embed/>
                  <p:pic>
                    <p:nvPicPr>
                      <p:cNvPr id="5" name="Object 4"/>
                      <p:cNvPicPr/>
                      <p:nvPr/>
                    </p:nvPicPr>
                    <p:blipFill>
                      <a:blip r:embed="rId4"/>
                      <a:stretch>
                        <a:fillRect/>
                      </a:stretch>
                    </p:blipFill>
                    <p:spPr>
                      <a:xfrm>
                        <a:off x="533402" y="1066800"/>
                        <a:ext cx="2369911" cy="1143000"/>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3581400" y="838202"/>
          <a:ext cx="2667000" cy="1671441"/>
        </p:xfrm>
        <a:graphic>
          <a:graphicData uri="http://schemas.openxmlformats.org/presentationml/2006/ole">
            <mc:AlternateContent xmlns:mc="http://schemas.openxmlformats.org/markup-compatibility/2006">
              <mc:Choice xmlns:v="urn:schemas-microsoft-com:vml" Requires="v">
                <p:oleObj spid="_x0000_s74755" name="CS ChemDraw Drawing" r:id="rId5" imgW="1854720" imgH="1161360" progId="ChemDraw.Document.6.0">
                  <p:embed/>
                </p:oleObj>
              </mc:Choice>
              <mc:Fallback>
                <p:oleObj name="CS ChemDraw Drawing" r:id="rId5" imgW="1854720" imgH="1161360" progId="ChemDraw.Document.6.0">
                  <p:embed/>
                  <p:pic>
                    <p:nvPicPr>
                      <p:cNvPr id="6" name="Object 5"/>
                      <p:cNvPicPr/>
                      <p:nvPr/>
                    </p:nvPicPr>
                    <p:blipFill>
                      <a:blip r:embed="rId6"/>
                      <a:stretch>
                        <a:fillRect/>
                      </a:stretch>
                    </p:blipFill>
                    <p:spPr>
                      <a:xfrm>
                        <a:off x="3581400" y="838202"/>
                        <a:ext cx="2667000" cy="1671441"/>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7010401" y="384155"/>
          <a:ext cx="1832141" cy="2740047"/>
        </p:xfrm>
        <a:graphic>
          <a:graphicData uri="http://schemas.openxmlformats.org/presentationml/2006/ole">
            <mc:AlternateContent xmlns:mc="http://schemas.openxmlformats.org/markup-compatibility/2006">
              <mc:Choice xmlns:v="urn:schemas-microsoft-com:vml" Requires="v">
                <p:oleObj spid="_x0000_s74756" name="CS ChemDraw Drawing" r:id="rId7" imgW="1148760" imgH="1982520" progId="ChemDraw.Document.6.0">
                  <p:embed/>
                </p:oleObj>
              </mc:Choice>
              <mc:Fallback>
                <p:oleObj name="CS ChemDraw Drawing" r:id="rId7" imgW="1148760" imgH="1982520" progId="ChemDraw.Document.6.0">
                  <p:embed/>
                  <p:pic>
                    <p:nvPicPr>
                      <p:cNvPr id="7" name="Object 6"/>
                      <p:cNvPicPr/>
                      <p:nvPr/>
                    </p:nvPicPr>
                    <p:blipFill>
                      <a:blip r:embed="rId8"/>
                      <a:stretch>
                        <a:fillRect/>
                      </a:stretch>
                    </p:blipFill>
                    <p:spPr>
                      <a:xfrm>
                        <a:off x="7010401" y="384155"/>
                        <a:ext cx="1832141" cy="2740047"/>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914400" y="2895602"/>
          <a:ext cx="1676400" cy="2456639"/>
        </p:xfrm>
        <a:graphic>
          <a:graphicData uri="http://schemas.openxmlformats.org/presentationml/2006/ole">
            <mc:AlternateContent xmlns:mc="http://schemas.openxmlformats.org/markup-compatibility/2006">
              <mc:Choice xmlns:v="urn:schemas-microsoft-com:vml" Requires="v">
                <p:oleObj spid="_x0000_s74757" name="CS ChemDraw Drawing" r:id="rId9" imgW="1194480" imgH="1748880" progId="ChemDraw.Document.6.0">
                  <p:embed/>
                </p:oleObj>
              </mc:Choice>
              <mc:Fallback>
                <p:oleObj name="CS ChemDraw Drawing" r:id="rId9" imgW="1194480" imgH="1748880" progId="ChemDraw.Document.6.0">
                  <p:embed/>
                  <p:pic>
                    <p:nvPicPr>
                      <p:cNvPr id="8" name="Object 7"/>
                      <p:cNvPicPr/>
                      <p:nvPr/>
                    </p:nvPicPr>
                    <p:blipFill>
                      <a:blip r:embed="rId10"/>
                      <a:stretch>
                        <a:fillRect/>
                      </a:stretch>
                    </p:blipFill>
                    <p:spPr>
                      <a:xfrm>
                        <a:off x="914400" y="2895602"/>
                        <a:ext cx="1676400" cy="2456639"/>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3581402" y="3429002"/>
          <a:ext cx="1222375" cy="1300669"/>
        </p:xfrm>
        <a:graphic>
          <a:graphicData uri="http://schemas.openxmlformats.org/presentationml/2006/ole">
            <mc:AlternateContent xmlns:mc="http://schemas.openxmlformats.org/markup-compatibility/2006">
              <mc:Choice xmlns:v="urn:schemas-microsoft-com:vml" Requires="v">
                <p:oleObj spid="_x0000_s74758" name="CS ChemDraw Drawing" r:id="rId11" imgW="767880" imgH="817920" progId="ChemDraw.Document.6.0">
                  <p:embed/>
                </p:oleObj>
              </mc:Choice>
              <mc:Fallback>
                <p:oleObj name="CS ChemDraw Drawing" r:id="rId11" imgW="767880" imgH="817920" progId="ChemDraw.Document.6.0">
                  <p:embed/>
                  <p:pic>
                    <p:nvPicPr>
                      <p:cNvPr id="9" name="Object 8"/>
                      <p:cNvPicPr/>
                      <p:nvPr/>
                    </p:nvPicPr>
                    <p:blipFill>
                      <a:blip r:embed="rId12"/>
                      <a:stretch>
                        <a:fillRect/>
                      </a:stretch>
                    </p:blipFill>
                    <p:spPr>
                      <a:xfrm>
                        <a:off x="3581402" y="3429002"/>
                        <a:ext cx="1222375" cy="1300669"/>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6019800" y="3429000"/>
          <a:ext cx="2514600" cy="2863134"/>
        </p:xfrm>
        <a:graphic>
          <a:graphicData uri="http://schemas.openxmlformats.org/presentationml/2006/ole">
            <mc:AlternateContent xmlns:mc="http://schemas.openxmlformats.org/markup-compatibility/2006">
              <mc:Choice xmlns:v="urn:schemas-microsoft-com:vml" Requires="v">
                <p:oleObj spid="_x0000_s74759" name="CS ChemDraw Drawing" r:id="rId13" imgW="1706760" imgH="1943280" progId="ChemDraw.Document.6.0">
                  <p:embed/>
                </p:oleObj>
              </mc:Choice>
              <mc:Fallback>
                <p:oleObj name="CS ChemDraw Drawing" r:id="rId13" imgW="1706760" imgH="1943280" progId="ChemDraw.Document.6.0">
                  <p:embed/>
                  <p:pic>
                    <p:nvPicPr>
                      <p:cNvPr id="10" name="Object 9"/>
                      <p:cNvPicPr/>
                      <p:nvPr/>
                    </p:nvPicPr>
                    <p:blipFill>
                      <a:blip r:embed="rId14"/>
                      <a:stretch>
                        <a:fillRect/>
                      </a:stretch>
                    </p:blipFill>
                    <p:spPr>
                      <a:xfrm>
                        <a:off x="6019800" y="3429000"/>
                        <a:ext cx="2514600" cy="2863134"/>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3035558" y="5105402"/>
          <a:ext cx="2568605" cy="1544287"/>
        </p:xfrm>
        <a:graphic>
          <a:graphicData uri="http://schemas.openxmlformats.org/presentationml/2006/ole">
            <mc:AlternateContent xmlns:mc="http://schemas.openxmlformats.org/markup-compatibility/2006">
              <mc:Choice xmlns:v="urn:schemas-microsoft-com:vml" Requires="v">
                <p:oleObj spid="_x0000_s74760" name="CS ChemDraw Drawing" r:id="rId15" imgW="1827360" imgH="1098000" progId="ChemDraw.Document.6.0">
                  <p:embed/>
                </p:oleObj>
              </mc:Choice>
              <mc:Fallback>
                <p:oleObj name="CS ChemDraw Drawing" r:id="rId15" imgW="1827360" imgH="1098000" progId="ChemDraw.Document.6.0">
                  <p:embed/>
                  <p:pic>
                    <p:nvPicPr>
                      <p:cNvPr id="11" name="Object 10"/>
                      <p:cNvPicPr/>
                      <p:nvPr/>
                    </p:nvPicPr>
                    <p:blipFill>
                      <a:blip r:embed="rId16"/>
                      <a:stretch>
                        <a:fillRect/>
                      </a:stretch>
                    </p:blipFill>
                    <p:spPr>
                      <a:xfrm>
                        <a:off x="3035558" y="5105402"/>
                        <a:ext cx="2568605" cy="1544287"/>
                      </a:xfrm>
                      <a:prstGeom prst="rect">
                        <a:avLst/>
                      </a:prstGeom>
                    </p:spPr>
                  </p:pic>
                </p:oleObj>
              </mc:Fallback>
            </mc:AlternateContent>
          </a:graphicData>
        </a:graphic>
      </p:graphicFrame>
    </p:spTree>
    <p:extLst>
      <p:ext uri="{BB962C8B-B14F-4D97-AF65-F5344CB8AC3E}">
        <p14:creationId xmlns:p14="http://schemas.microsoft.com/office/powerpoint/2010/main" val="37715086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0BFAF62-7D74-4396-8DA4-F616FCA70CF1}"/>
              </a:ext>
            </a:extLst>
          </p:cNvPr>
          <p:cNvSpPr txBox="1"/>
          <p:nvPr/>
        </p:nvSpPr>
        <p:spPr>
          <a:xfrm>
            <a:off x="309880" y="659011"/>
            <a:ext cx="8524240" cy="5539978"/>
          </a:xfrm>
          <a:prstGeom prst="rect">
            <a:avLst/>
          </a:prstGeom>
          <a:noFill/>
        </p:spPr>
        <p:txBody>
          <a:bodyPr wrap="square">
            <a:spAutoFit/>
          </a:bodyPr>
          <a:lstStyle/>
          <a:p>
            <a:pPr algn="just"/>
            <a:r>
              <a:rPr lang="en-US" sz="2400" b="1" dirty="0">
                <a:effectLst/>
                <a:latin typeface="Times New Roman" panose="02020603050405020304" pitchFamily="18" charset="0"/>
                <a:ea typeface="Times New Roman" panose="02020603050405020304" pitchFamily="18" charset="0"/>
              </a:rPr>
              <a:t>Problems related to structural analysis</a:t>
            </a:r>
          </a:p>
          <a:p>
            <a:pPr algn="just"/>
            <a:endParaRPr lang="en-US" sz="2400" b="1" dirty="0">
              <a:effectLst/>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q"/>
            </a:pPr>
            <a:r>
              <a:rPr lang="en-US" sz="2400" dirty="0">
                <a:effectLst/>
                <a:latin typeface="Times New Roman" panose="02020603050405020304" pitchFamily="18" charset="0"/>
                <a:ea typeface="Times New Roman" panose="02020603050405020304" pitchFamily="18" charset="0"/>
              </a:rPr>
              <a:t> The molecular formula of a compound is CH</a:t>
            </a:r>
            <a:r>
              <a:rPr lang="en-US" sz="2400" baseline="-25000" dirty="0">
                <a:latin typeface="Times New Roman" panose="02020603050405020304" pitchFamily="18" charset="0"/>
                <a:ea typeface="Times New Roman" panose="02020603050405020304" pitchFamily="18" charset="0"/>
              </a:rPr>
              <a:t>4</a:t>
            </a:r>
            <a:r>
              <a:rPr lang="en-US" sz="2400" dirty="0">
                <a:effectLst/>
                <a:latin typeface="Times New Roman" panose="02020603050405020304" pitchFamily="18" charset="0"/>
                <a:ea typeface="Times New Roman" panose="02020603050405020304" pitchFamily="18" charset="0"/>
              </a:rPr>
              <a:t>O, which gives two singlet peaks in its NMR spectrum. Give name and chemical structure of this compound consistent with NMR data. </a:t>
            </a:r>
          </a:p>
          <a:p>
            <a:pPr algn="just"/>
            <a:endParaRPr lang="en-US" sz="2400" dirty="0">
              <a:effectLst/>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q"/>
            </a:pPr>
            <a:r>
              <a:rPr lang="en-US" sz="2400" dirty="0">
                <a:effectLst/>
                <a:latin typeface="Times New Roman" panose="02020603050405020304" pitchFamily="18" charset="0"/>
                <a:ea typeface="Times New Roman" panose="02020603050405020304" pitchFamily="18" charset="0"/>
              </a:rPr>
              <a:t>The molecular formula of a compound is C</a:t>
            </a:r>
            <a:r>
              <a:rPr lang="en-US" sz="2400" baseline="-25000" dirty="0">
                <a:latin typeface="Times New Roman" panose="02020603050405020304" pitchFamily="18" charset="0"/>
                <a:ea typeface="Times New Roman" panose="02020603050405020304" pitchFamily="18" charset="0"/>
              </a:rPr>
              <a:t>3</a:t>
            </a:r>
            <a:r>
              <a:rPr lang="en-US" sz="2400" dirty="0">
                <a:effectLst/>
                <a:latin typeface="Times New Roman" panose="02020603050405020304" pitchFamily="18" charset="0"/>
                <a:ea typeface="Times New Roman" panose="02020603050405020304" pitchFamily="18" charset="0"/>
              </a:rPr>
              <a:t>H</a:t>
            </a:r>
            <a:r>
              <a:rPr lang="en-US" sz="2400" baseline="-25000" dirty="0">
                <a:effectLst/>
                <a:latin typeface="Times New Roman" panose="02020603050405020304" pitchFamily="18" charset="0"/>
                <a:ea typeface="Times New Roman" panose="02020603050405020304" pitchFamily="18" charset="0"/>
              </a:rPr>
              <a:t>6</a:t>
            </a:r>
            <a:r>
              <a:rPr lang="en-US" sz="2400" dirty="0">
                <a:effectLst/>
                <a:latin typeface="Times New Roman" panose="02020603050405020304" pitchFamily="18" charset="0"/>
                <a:ea typeface="Times New Roman" panose="02020603050405020304" pitchFamily="18" charset="0"/>
              </a:rPr>
              <a:t>O, which gives a triplet peak and a quintet peak in its NMR spectrum. Give name and chemical structure of this compound consistent with NMR data. </a:t>
            </a:r>
          </a:p>
          <a:p>
            <a:pPr algn="just"/>
            <a:endParaRPr lang="en-US" sz="2400" dirty="0">
              <a:effectLst/>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q"/>
            </a:pPr>
            <a:r>
              <a:rPr lang="en-US" sz="2400" dirty="0">
                <a:effectLst/>
                <a:latin typeface="Times New Roman" panose="02020603050405020304" pitchFamily="18" charset="0"/>
                <a:ea typeface="Times New Roman" panose="02020603050405020304" pitchFamily="18" charset="0"/>
              </a:rPr>
              <a:t> The molecular formula of a compound is C</a:t>
            </a:r>
            <a:r>
              <a:rPr lang="en-US" sz="2400" baseline="-25000" dirty="0">
                <a:latin typeface="Times New Roman" panose="02020603050405020304" pitchFamily="18" charset="0"/>
                <a:ea typeface="Times New Roman" panose="02020603050405020304" pitchFamily="18" charset="0"/>
              </a:rPr>
              <a:t>3</a:t>
            </a:r>
            <a:r>
              <a:rPr lang="en-US" sz="2400" dirty="0">
                <a:effectLst/>
                <a:latin typeface="Times New Roman" panose="02020603050405020304" pitchFamily="18" charset="0"/>
                <a:ea typeface="Times New Roman" panose="02020603050405020304" pitchFamily="18" charset="0"/>
              </a:rPr>
              <a:t>H</a:t>
            </a:r>
            <a:r>
              <a:rPr lang="en-US" sz="2400" baseline="-25000" dirty="0">
                <a:effectLst/>
                <a:latin typeface="Times New Roman" panose="02020603050405020304" pitchFamily="18" charset="0"/>
                <a:ea typeface="Times New Roman" panose="02020603050405020304" pitchFamily="18" charset="0"/>
              </a:rPr>
              <a:t>5</a:t>
            </a:r>
            <a:r>
              <a:rPr lang="en-US" sz="2400" dirty="0">
                <a:latin typeface="Times New Roman" panose="02020603050405020304" pitchFamily="18" charset="0"/>
                <a:ea typeface="Times New Roman" panose="02020603050405020304" pitchFamily="18" charset="0"/>
              </a:rPr>
              <a:t>Cl</a:t>
            </a:r>
            <a:r>
              <a:rPr lang="en-US" sz="2400" dirty="0">
                <a:effectLst/>
                <a:latin typeface="Times New Roman" panose="02020603050405020304" pitchFamily="18" charset="0"/>
                <a:ea typeface="Times New Roman" panose="02020603050405020304" pitchFamily="18" charset="0"/>
              </a:rPr>
              <a:t>, which gives three singlet peaks in its NMR spectrum. Give name and chemical structure of this compound consistent with NMR data.</a:t>
            </a:r>
          </a:p>
          <a:p>
            <a:pPr algn="just"/>
            <a:endParaRPr lang="en-US" dirty="0"/>
          </a:p>
        </p:txBody>
      </p:sp>
    </p:spTree>
    <p:extLst>
      <p:ext uri="{BB962C8B-B14F-4D97-AF65-F5344CB8AC3E}">
        <p14:creationId xmlns:p14="http://schemas.microsoft.com/office/powerpoint/2010/main" val="34044113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D:\BMB-403\unname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2" y="618601"/>
            <a:ext cx="4344745" cy="23764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00402" y="27124"/>
            <a:ext cx="2242089" cy="461665"/>
          </a:xfrm>
          <a:prstGeom prst="rect">
            <a:avLst/>
          </a:prstGeom>
          <a:noFill/>
        </p:spPr>
        <p:txBody>
          <a:bodyPr wrap="none" rtlCol="0">
            <a:spAutoFit/>
          </a:bodyPr>
          <a:lstStyle/>
          <a:p>
            <a:r>
              <a:rPr lang="en-US" sz="2400" b="1" dirty="0"/>
              <a:t>Pascal’s Triangle</a:t>
            </a:r>
          </a:p>
        </p:txBody>
      </p:sp>
      <p:graphicFrame>
        <p:nvGraphicFramePr>
          <p:cNvPr id="5" name="Object 4"/>
          <p:cNvGraphicFramePr>
            <a:graphicFrameLocks noChangeAspect="1"/>
          </p:cNvGraphicFramePr>
          <p:nvPr/>
        </p:nvGraphicFramePr>
        <p:xfrm>
          <a:off x="304802" y="3352800"/>
          <a:ext cx="8610599" cy="3358526"/>
        </p:xfrm>
        <a:graphic>
          <a:graphicData uri="http://schemas.openxmlformats.org/presentationml/2006/ole">
            <mc:AlternateContent xmlns:mc="http://schemas.openxmlformats.org/markup-compatibility/2006">
              <mc:Choice xmlns:v="urn:schemas-microsoft-com:vml" Requires="v">
                <p:oleObj spid="_x0000_s75778" name="CS ChemDraw Drawing" r:id="rId4" imgW="7317000" imgH="4449960" progId="ChemDraw.Document.6.0">
                  <p:embed/>
                </p:oleObj>
              </mc:Choice>
              <mc:Fallback>
                <p:oleObj name="CS ChemDraw Drawing" r:id="rId4" imgW="7317000" imgH="4449960" progId="ChemDraw.Document.6.0">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2" y="3352800"/>
                        <a:ext cx="8610599" cy="3358526"/>
                      </a:xfrm>
                      <a:prstGeom prst="rect">
                        <a:avLst/>
                      </a:prstGeom>
                      <a:noFill/>
                      <a:ln>
                        <a:solidFill>
                          <a:schemeClr val="tx1"/>
                        </a:solidFill>
                      </a:ln>
                    </p:spPr>
                  </p:pic>
                </p:oleObj>
              </mc:Fallback>
            </mc:AlternateContent>
          </a:graphicData>
        </a:graphic>
      </p:graphicFrame>
      <p:sp>
        <p:nvSpPr>
          <p:cNvPr id="8" name="Right Arrow 7"/>
          <p:cNvSpPr/>
          <p:nvPr/>
        </p:nvSpPr>
        <p:spPr>
          <a:xfrm>
            <a:off x="1388388" y="1905000"/>
            <a:ext cx="914400"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nvGraphicFramePr>
        <p:xfrm>
          <a:off x="7086600" y="618603"/>
          <a:ext cx="1752600" cy="1706563"/>
        </p:xfrm>
        <a:graphic>
          <a:graphicData uri="http://schemas.openxmlformats.org/presentationml/2006/ole">
            <mc:AlternateContent xmlns:mc="http://schemas.openxmlformats.org/markup-compatibility/2006">
              <mc:Choice xmlns:v="urn:schemas-microsoft-com:vml" Requires="v">
                <p:oleObj spid="_x0000_s75779" name="CS ChemDraw Drawing" r:id="rId6" imgW="2206080" imgH="2149560" progId="ChemDraw.Document.6.0">
                  <p:embed/>
                </p:oleObj>
              </mc:Choice>
              <mc:Fallback>
                <p:oleObj name="CS ChemDraw Drawing" r:id="rId6" imgW="2206080" imgH="2149560" progId="ChemDraw.Document.6.0">
                  <p:embed/>
                  <p:pic>
                    <p:nvPicPr>
                      <p:cNvPr id="9"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618603"/>
                        <a:ext cx="175260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Oval 1"/>
          <p:cNvSpPr/>
          <p:nvPr/>
        </p:nvSpPr>
        <p:spPr>
          <a:xfrm>
            <a:off x="8077200" y="488789"/>
            <a:ext cx="381000" cy="14733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70358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04800" y="381003"/>
          <a:ext cx="8458200" cy="3124199"/>
        </p:xfrm>
        <a:graphic>
          <a:graphicData uri="http://schemas.openxmlformats.org/presentationml/2006/ole">
            <mc:AlternateContent xmlns:mc="http://schemas.openxmlformats.org/markup-compatibility/2006">
              <mc:Choice xmlns:v="urn:schemas-microsoft-com:vml" Requires="v">
                <p:oleObj spid="_x0000_s76802" name="CS ChemDraw Drawing" r:id="rId3" imgW="7154640" imgH="4110480" progId="ChemDraw.Document.6.0">
                  <p:embed/>
                </p:oleObj>
              </mc:Choice>
              <mc:Fallback>
                <p:oleObj name="CS ChemDraw Drawing" r:id="rId3" imgW="7154640" imgH="4110480" progId="ChemDraw.Document.6.0">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81003"/>
                        <a:ext cx="8458200" cy="3124199"/>
                      </a:xfrm>
                      <a:prstGeom prst="rect">
                        <a:avLst/>
                      </a:prstGeom>
                      <a:noFill/>
                      <a:ln>
                        <a:noFill/>
                      </a:ln>
                    </p:spPr>
                  </p:pic>
                </p:oleObj>
              </mc:Fallback>
            </mc:AlternateContent>
          </a:graphicData>
        </a:graphic>
      </p:graphicFrame>
      <p:pic>
        <p:nvPicPr>
          <p:cNvPr id="25603" name="Picture 3" descr="D:\BMB-403\pascltri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257" y="3810000"/>
            <a:ext cx="2752725" cy="2895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BMB-403\unnamed.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2057" y="4069556"/>
            <a:ext cx="4344745" cy="2376488"/>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3519351" y="4953000"/>
            <a:ext cx="914400"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36812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7326" y="90845"/>
            <a:ext cx="3283463" cy="523220"/>
          </a:xfrm>
          <a:prstGeom prst="rect">
            <a:avLst/>
          </a:prstGeom>
          <a:noFill/>
        </p:spPr>
        <p:txBody>
          <a:bodyPr wrap="none" rtlCol="0">
            <a:spAutoFit/>
          </a:bodyPr>
          <a:lstStyle/>
          <a:p>
            <a:r>
              <a:rPr lang="en-US" sz="2800" b="1" dirty="0">
                <a:cs typeface="Times New Roman" pitchFamily="18" charset="0"/>
              </a:rPr>
              <a:t>Coupling constant (</a:t>
            </a:r>
            <a:r>
              <a:rPr lang="en-US" sz="2800" b="1" i="1" dirty="0">
                <a:cs typeface="Times New Roman" pitchFamily="18" charset="0"/>
              </a:rPr>
              <a:t>J</a:t>
            </a:r>
            <a:r>
              <a:rPr lang="en-US" sz="2800" b="1" dirty="0">
                <a:cs typeface="Times New Roman" pitchFamily="18" charset="0"/>
              </a:rPr>
              <a:t>)</a:t>
            </a:r>
          </a:p>
        </p:txBody>
      </p:sp>
      <p:sp>
        <p:nvSpPr>
          <p:cNvPr id="5" name="Rectangle 10"/>
          <p:cNvSpPr>
            <a:spLocks noChangeArrowheads="1"/>
          </p:cNvSpPr>
          <p:nvPr/>
        </p:nvSpPr>
        <p:spPr bwMode="auto">
          <a:xfrm>
            <a:off x="522277" y="6042829"/>
            <a:ext cx="16641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r>
              <a:rPr lang="en-US" altLang="en-US" dirty="0">
                <a:solidFill>
                  <a:srgbClr val="0000FF"/>
                </a:solidFill>
              </a:rPr>
              <a:t>Pascal’s triangle</a:t>
            </a:r>
          </a:p>
        </p:txBody>
      </p:sp>
      <p:grpSp>
        <p:nvGrpSpPr>
          <p:cNvPr id="6" name="Group 38"/>
          <p:cNvGrpSpPr>
            <a:grpSpLocks/>
          </p:cNvGrpSpPr>
          <p:nvPr/>
        </p:nvGrpSpPr>
        <p:grpSpPr bwMode="auto">
          <a:xfrm>
            <a:off x="4269320" y="3940981"/>
            <a:ext cx="1731963" cy="1628775"/>
            <a:chOff x="3985" y="2281"/>
            <a:chExt cx="630" cy="599"/>
          </a:xfrm>
        </p:grpSpPr>
        <p:grpSp>
          <p:nvGrpSpPr>
            <p:cNvPr id="7" name="Group 25"/>
            <p:cNvGrpSpPr>
              <a:grpSpLocks/>
            </p:cNvGrpSpPr>
            <p:nvPr/>
          </p:nvGrpSpPr>
          <p:grpSpPr bwMode="auto">
            <a:xfrm>
              <a:off x="4128" y="2281"/>
              <a:ext cx="384" cy="594"/>
              <a:chOff x="3648" y="1296"/>
              <a:chExt cx="384" cy="594"/>
            </a:xfrm>
          </p:grpSpPr>
          <p:sp>
            <p:nvSpPr>
              <p:cNvPr id="9" name="Line 26"/>
              <p:cNvSpPr>
                <a:spLocks noChangeShapeType="1"/>
              </p:cNvSpPr>
              <p:nvPr/>
            </p:nvSpPr>
            <p:spPr bwMode="auto">
              <a:xfrm>
                <a:off x="4032" y="1692"/>
                <a:ext cx="0" cy="19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 name="Line 27"/>
              <p:cNvSpPr>
                <a:spLocks noChangeShapeType="1"/>
              </p:cNvSpPr>
              <p:nvPr/>
            </p:nvSpPr>
            <p:spPr bwMode="auto">
              <a:xfrm>
                <a:off x="3904" y="1296"/>
                <a:ext cx="0" cy="59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 name="Line 28"/>
              <p:cNvSpPr>
                <a:spLocks noChangeShapeType="1"/>
              </p:cNvSpPr>
              <p:nvPr/>
            </p:nvSpPr>
            <p:spPr bwMode="auto">
              <a:xfrm flipH="1" flipV="1">
                <a:off x="3776" y="1296"/>
                <a:ext cx="0" cy="59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 name="Line 29"/>
              <p:cNvSpPr>
                <a:spLocks noChangeShapeType="1"/>
              </p:cNvSpPr>
              <p:nvPr/>
            </p:nvSpPr>
            <p:spPr bwMode="auto">
              <a:xfrm>
                <a:off x="3648" y="1692"/>
                <a:ext cx="0" cy="19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8" name="Line 37"/>
            <p:cNvSpPr>
              <a:spLocks noChangeShapeType="1"/>
            </p:cNvSpPr>
            <p:nvPr/>
          </p:nvSpPr>
          <p:spPr bwMode="auto">
            <a:xfrm>
              <a:off x="3985" y="2880"/>
              <a:ext cx="63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 name="Group 40"/>
          <p:cNvGrpSpPr>
            <a:grpSpLocks/>
          </p:cNvGrpSpPr>
          <p:nvPr/>
        </p:nvGrpSpPr>
        <p:grpSpPr bwMode="auto">
          <a:xfrm>
            <a:off x="31941" y="3426317"/>
            <a:ext cx="2560449" cy="2554801"/>
            <a:chOff x="1409" y="1854"/>
            <a:chExt cx="1728" cy="1794"/>
          </a:xfrm>
        </p:grpSpPr>
        <p:sp>
          <p:nvSpPr>
            <p:cNvPr id="14" name="Rectangle 39"/>
            <p:cNvSpPr>
              <a:spLocks noChangeArrowheads="1"/>
            </p:cNvSpPr>
            <p:nvPr/>
          </p:nvSpPr>
          <p:spPr bwMode="auto">
            <a:xfrm>
              <a:off x="1917" y="2556"/>
              <a:ext cx="665" cy="18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grpSp>
          <p:nvGrpSpPr>
            <p:cNvPr id="15" name="Group 14"/>
            <p:cNvGrpSpPr>
              <a:grpSpLocks/>
            </p:cNvGrpSpPr>
            <p:nvPr/>
          </p:nvGrpSpPr>
          <p:grpSpPr bwMode="auto">
            <a:xfrm>
              <a:off x="1409" y="1854"/>
              <a:ext cx="1728" cy="1794"/>
              <a:chOff x="2088" y="2036"/>
              <a:chExt cx="1728" cy="1794"/>
            </a:xfrm>
          </p:grpSpPr>
          <p:sp>
            <p:nvSpPr>
              <p:cNvPr id="16" name="Rectangle 5"/>
              <p:cNvSpPr>
                <a:spLocks noChangeArrowheads="1"/>
              </p:cNvSpPr>
              <p:nvPr/>
            </p:nvSpPr>
            <p:spPr bwMode="auto">
              <a:xfrm>
                <a:off x="2196" y="2036"/>
                <a:ext cx="1449" cy="1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2000" b="1"/>
                  <a:t>1</a:t>
                </a:r>
                <a:br>
                  <a:rPr lang="en-US" altLang="en-US" sz="2000" b="1"/>
                </a:br>
                <a:r>
                  <a:rPr lang="en-US" altLang="en-US" sz="2000" b="1"/>
                  <a:t>1  1</a:t>
                </a:r>
                <a:br>
                  <a:rPr lang="en-US" altLang="en-US" sz="2000" b="1"/>
                </a:br>
                <a:r>
                  <a:rPr lang="en-US" altLang="en-US" sz="2000" b="1"/>
                  <a:t>1  2  1</a:t>
                </a:r>
                <a:br>
                  <a:rPr lang="en-US" altLang="en-US" sz="2000" b="1"/>
                </a:br>
                <a:r>
                  <a:rPr lang="en-US" altLang="en-US" sz="2000" b="1"/>
                  <a:t>1  3  3  1</a:t>
                </a:r>
                <a:br>
                  <a:rPr lang="en-US" altLang="en-US" sz="2000" b="1"/>
                </a:br>
                <a:r>
                  <a:rPr lang="en-US" altLang="en-US" sz="2000" b="1"/>
                  <a:t>1  4  6  4 1</a:t>
                </a:r>
                <a:br>
                  <a:rPr lang="en-US" altLang="en-US" sz="2000" b="1"/>
                </a:br>
                <a:r>
                  <a:rPr lang="en-US" altLang="en-US" sz="2000" b="1"/>
                  <a:t>1 5 10 10 5 1</a:t>
                </a:r>
                <a:br>
                  <a:rPr lang="en-US" altLang="en-US" sz="2000" b="1"/>
                </a:br>
                <a:r>
                  <a:rPr lang="en-US" altLang="en-US" sz="2000" b="1"/>
                  <a:t>1 6 15 20 15 6 1</a:t>
                </a:r>
                <a:br>
                  <a:rPr lang="en-US" altLang="en-US" sz="2000" b="1"/>
                </a:br>
                <a:r>
                  <a:rPr lang="en-US" altLang="en-US" sz="2000" b="1"/>
                  <a:t>1 7 21 35 35 21 7 1</a:t>
                </a:r>
              </a:p>
            </p:txBody>
          </p:sp>
          <p:grpSp>
            <p:nvGrpSpPr>
              <p:cNvPr id="17" name="Group 12"/>
              <p:cNvGrpSpPr>
                <a:grpSpLocks/>
              </p:cNvGrpSpPr>
              <p:nvPr/>
            </p:nvGrpSpPr>
            <p:grpSpPr bwMode="auto">
              <a:xfrm>
                <a:off x="2088" y="2107"/>
                <a:ext cx="1728" cy="1632"/>
                <a:chOff x="2419" y="2033"/>
                <a:chExt cx="1112" cy="1152"/>
              </a:xfrm>
            </p:grpSpPr>
            <p:sp>
              <p:nvSpPr>
                <p:cNvPr id="18" name="Line 6"/>
                <p:cNvSpPr>
                  <a:spLocks noChangeShapeType="1"/>
                </p:cNvSpPr>
                <p:nvPr/>
              </p:nvSpPr>
              <p:spPr bwMode="auto">
                <a:xfrm flipH="1">
                  <a:off x="2419" y="2033"/>
                  <a:ext cx="529" cy="11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7"/>
                <p:cNvSpPr>
                  <a:spLocks noChangeShapeType="1"/>
                </p:cNvSpPr>
                <p:nvPr/>
              </p:nvSpPr>
              <p:spPr bwMode="auto">
                <a:xfrm>
                  <a:off x="2954" y="2041"/>
                  <a:ext cx="576" cy="1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8"/>
                <p:cNvSpPr>
                  <a:spLocks noChangeShapeType="1"/>
                </p:cNvSpPr>
                <p:nvPr/>
              </p:nvSpPr>
              <p:spPr bwMode="auto">
                <a:xfrm>
                  <a:off x="2419" y="3185"/>
                  <a:ext cx="11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21" name="AutoShape 41"/>
          <p:cNvSpPr>
            <a:spLocks noChangeArrowheads="1"/>
          </p:cNvSpPr>
          <p:nvPr/>
        </p:nvSpPr>
        <p:spPr bwMode="auto">
          <a:xfrm>
            <a:off x="2592388" y="4941887"/>
            <a:ext cx="1549400" cy="128588"/>
          </a:xfrm>
          <a:prstGeom prst="leftRightArrow">
            <a:avLst>
              <a:gd name="adj1" fmla="val 50000"/>
              <a:gd name="adj2" fmla="val 2409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2" name="Text Box 42"/>
          <p:cNvSpPr txBox="1">
            <a:spLocks noChangeArrowheads="1"/>
          </p:cNvSpPr>
          <p:nvPr/>
        </p:nvSpPr>
        <p:spPr bwMode="auto">
          <a:xfrm>
            <a:off x="2371726" y="4489450"/>
            <a:ext cx="191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1800" i="1">
                <a:solidFill>
                  <a:srgbClr val="CC3300"/>
                </a:solidFill>
              </a:rPr>
              <a:t>3 attached nuclei</a:t>
            </a:r>
          </a:p>
        </p:txBody>
      </p:sp>
      <p:sp>
        <p:nvSpPr>
          <p:cNvPr id="23" name="Rectangle 43"/>
          <p:cNvSpPr>
            <a:spLocks noChangeArrowheads="1"/>
          </p:cNvSpPr>
          <p:nvPr/>
        </p:nvSpPr>
        <p:spPr bwMode="auto">
          <a:xfrm>
            <a:off x="4709056" y="5676118"/>
            <a:ext cx="94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r>
              <a:rPr lang="en-US" altLang="en-US">
                <a:solidFill>
                  <a:srgbClr val="0000FF"/>
                </a:solidFill>
              </a:rPr>
              <a:t>Quartet</a:t>
            </a:r>
          </a:p>
        </p:txBody>
      </p:sp>
      <p:sp>
        <p:nvSpPr>
          <p:cNvPr id="24" name="Rectangle 44"/>
          <p:cNvSpPr>
            <a:spLocks noChangeArrowheads="1"/>
          </p:cNvSpPr>
          <p:nvPr/>
        </p:nvSpPr>
        <p:spPr bwMode="auto">
          <a:xfrm>
            <a:off x="4507443" y="4623604"/>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r>
              <a:rPr lang="en-US" altLang="en-US" b="1">
                <a:solidFill>
                  <a:srgbClr val="339933"/>
                </a:solidFill>
              </a:rPr>
              <a:t>1</a:t>
            </a:r>
          </a:p>
        </p:txBody>
      </p:sp>
      <p:sp>
        <p:nvSpPr>
          <p:cNvPr id="25" name="Rectangle 45"/>
          <p:cNvSpPr>
            <a:spLocks noChangeArrowheads="1"/>
          </p:cNvSpPr>
          <p:nvPr/>
        </p:nvSpPr>
        <p:spPr bwMode="auto">
          <a:xfrm>
            <a:off x="5563131" y="4647418"/>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r>
              <a:rPr lang="en-US" altLang="en-US" b="1">
                <a:solidFill>
                  <a:srgbClr val="339933"/>
                </a:solidFill>
              </a:rPr>
              <a:t>1</a:t>
            </a:r>
          </a:p>
        </p:txBody>
      </p:sp>
      <p:sp>
        <p:nvSpPr>
          <p:cNvPr id="26" name="Rectangle 46"/>
          <p:cNvSpPr>
            <a:spLocks noChangeArrowheads="1"/>
          </p:cNvSpPr>
          <p:nvPr/>
        </p:nvSpPr>
        <p:spPr bwMode="auto">
          <a:xfrm>
            <a:off x="4853518" y="3563154"/>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r>
              <a:rPr lang="en-US" altLang="en-US" b="1">
                <a:solidFill>
                  <a:srgbClr val="339933"/>
                </a:solidFill>
              </a:rPr>
              <a:t>3</a:t>
            </a:r>
          </a:p>
        </p:txBody>
      </p:sp>
      <p:sp>
        <p:nvSpPr>
          <p:cNvPr id="27" name="Rectangle 47"/>
          <p:cNvSpPr>
            <a:spLocks noChangeArrowheads="1"/>
          </p:cNvSpPr>
          <p:nvPr/>
        </p:nvSpPr>
        <p:spPr bwMode="auto">
          <a:xfrm>
            <a:off x="5232931" y="3564743"/>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r>
              <a:rPr lang="en-US" altLang="en-US" b="1">
                <a:solidFill>
                  <a:srgbClr val="339933"/>
                </a:solidFill>
              </a:rPr>
              <a:t>3</a:t>
            </a:r>
          </a:p>
        </p:txBody>
      </p:sp>
      <p:sp>
        <p:nvSpPr>
          <p:cNvPr id="30" name="Line 51"/>
          <p:cNvSpPr>
            <a:spLocks noChangeShapeType="1"/>
          </p:cNvSpPr>
          <p:nvPr/>
        </p:nvSpPr>
        <p:spPr bwMode="auto">
          <a:xfrm>
            <a:off x="4667783" y="5203041"/>
            <a:ext cx="34448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52"/>
          <p:cNvSpPr>
            <a:spLocks noChangeShapeType="1"/>
          </p:cNvSpPr>
          <p:nvPr/>
        </p:nvSpPr>
        <p:spPr bwMode="auto">
          <a:xfrm>
            <a:off x="5013858" y="5064929"/>
            <a:ext cx="34448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53"/>
          <p:cNvSpPr>
            <a:spLocks noChangeShapeType="1"/>
          </p:cNvSpPr>
          <p:nvPr/>
        </p:nvSpPr>
        <p:spPr bwMode="auto">
          <a:xfrm>
            <a:off x="5359933" y="5195104"/>
            <a:ext cx="34448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Rectangle 54"/>
          <p:cNvSpPr>
            <a:spLocks noChangeArrowheads="1"/>
          </p:cNvSpPr>
          <p:nvPr/>
        </p:nvSpPr>
        <p:spPr bwMode="auto">
          <a:xfrm>
            <a:off x="4697943" y="4861729"/>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r>
              <a:rPr lang="en-US" altLang="en-US" sz="1600" b="1">
                <a:latin typeface="Times New Roman" pitchFamily="18" charset="0"/>
              </a:rPr>
              <a:t>J</a:t>
            </a:r>
          </a:p>
        </p:txBody>
      </p:sp>
      <p:sp>
        <p:nvSpPr>
          <p:cNvPr id="34" name="Rectangle 55"/>
          <p:cNvSpPr>
            <a:spLocks noChangeArrowheads="1"/>
          </p:cNvSpPr>
          <p:nvPr/>
        </p:nvSpPr>
        <p:spPr bwMode="auto">
          <a:xfrm>
            <a:off x="5032906" y="4702979"/>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r>
              <a:rPr lang="en-US" altLang="en-US" sz="1600" b="1">
                <a:latin typeface="Times New Roman" pitchFamily="18" charset="0"/>
              </a:rPr>
              <a:t>J</a:t>
            </a:r>
          </a:p>
        </p:txBody>
      </p:sp>
      <p:sp>
        <p:nvSpPr>
          <p:cNvPr id="35" name="Rectangle 56"/>
          <p:cNvSpPr>
            <a:spLocks noChangeArrowheads="1"/>
          </p:cNvSpPr>
          <p:nvPr/>
        </p:nvSpPr>
        <p:spPr bwMode="auto">
          <a:xfrm>
            <a:off x="5378981" y="4842679"/>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r>
              <a:rPr lang="en-US" altLang="en-US" sz="1600" b="1">
                <a:latin typeface="Times New Roman" pitchFamily="18" charset="0"/>
              </a:rPr>
              <a:t>J</a:t>
            </a:r>
          </a:p>
        </p:txBody>
      </p:sp>
      <p:pic>
        <p:nvPicPr>
          <p:cNvPr id="26626" name="Picture 2" descr="D:\BMB-403\images-j.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7" y="4060826"/>
            <a:ext cx="2600325" cy="1762125"/>
          </a:xfrm>
          <a:prstGeom prst="rect">
            <a:avLst/>
          </a:prstGeom>
          <a:noFill/>
          <a:extLst>
            <a:ext uri="{909E8E84-426E-40DD-AFC4-6F175D3DCCD1}">
              <a14:hiddenFill xmlns:a14="http://schemas.microsoft.com/office/drawing/2010/main">
                <a:solidFill>
                  <a:srgbClr val="FFFFFF"/>
                </a:solidFill>
              </a14:hiddenFill>
            </a:ext>
          </a:extLst>
        </p:spPr>
      </p:pic>
      <p:sp>
        <p:nvSpPr>
          <p:cNvPr id="36" name="Right Arrow 35"/>
          <p:cNvSpPr/>
          <p:nvPr/>
        </p:nvSpPr>
        <p:spPr>
          <a:xfrm>
            <a:off x="6001283" y="4990318"/>
            <a:ext cx="3233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Object 36"/>
          <p:cNvGraphicFramePr>
            <a:graphicFrameLocks noChangeAspect="1"/>
          </p:cNvGraphicFramePr>
          <p:nvPr/>
        </p:nvGraphicFramePr>
        <p:xfrm>
          <a:off x="2455711" y="2149444"/>
          <a:ext cx="1641781" cy="1598655"/>
        </p:xfrm>
        <a:graphic>
          <a:graphicData uri="http://schemas.openxmlformats.org/presentationml/2006/ole">
            <mc:AlternateContent xmlns:mc="http://schemas.openxmlformats.org/markup-compatibility/2006">
              <mc:Choice xmlns:v="urn:schemas-microsoft-com:vml" Requires="v">
                <p:oleObj spid="_x0000_s77826" name="CS ChemDraw Drawing" r:id="rId4" imgW="2206752" imgH="2150364" progId="ChemDraw.Document.6.0">
                  <p:embed/>
                </p:oleObj>
              </mc:Choice>
              <mc:Fallback>
                <p:oleObj name="CS ChemDraw Drawing" r:id="rId4" imgW="2206752" imgH="2150364" progId="ChemDraw.Document.6.0">
                  <p:embed/>
                  <p:pic>
                    <p:nvPicPr>
                      <p:cNvPr id="37" name="Object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5711" y="2149444"/>
                        <a:ext cx="1641781" cy="1598655"/>
                      </a:xfrm>
                      <a:prstGeom prst="rect">
                        <a:avLst/>
                      </a:prstGeom>
                      <a:noFill/>
                      <a:ln>
                        <a:noFill/>
                      </a:ln>
                    </p:spPr>
                  </p:pic>
                </p:oleObj>
              </mc:Fallback>
            </mc:AlternateContent>
          </a:graphicData>
        </a:graphic>
      </p:graphicFrame>
      <p:sp>
        <p:nvSpPr>
          <p:cNvPr id="38" name="Rectangle 37"/>
          <p:cNvSpPr/>
          <p:nvPr/>
        </p:nvSpPr>
        <p:spPr>
          <a:xfrm>
            <a:off x="129429" y="614067"/>
            <a:ext cx="8756031" cy="1323439"/>
          </a:xfrm>
          <a:prstGeom prst="rect">
            <a:avLst/>
          </a:prstGeom>
        </p:spPr>
        <p:txBody>
          <a:bodyPr wrap="square">
            <a:spAutoFit/>
          </a:bodyPr>
          <a:lstStyle/>
          <a:p>
            <a:pPr algn="just"/>
            <a:r>
              <a:rPr lang="en-US" sz="2000" b="1" dirty="0">
                <a:latin typeface="Times New Roman" pitchFamily="18" charset="0"/>
                <a:cs typeface="Times New Roman" pitchFamily="18" charset="0"/>
              </a:rPr>
              <a:t>Definition of Coupling constant (J)</a:t>
            </a:r>
          </a:p>
          <a:p>
            <a:pPr algn="just"/>
            <a:r>
              <a:rPr lang="en-US" sz="2000" dirty="0">
                <a:latin typeface="Times New Roman" pitchFamily="18" charset="0"/>
                <a:cs typeface="Times New Roman" pitchFamily="18" charset="0"/>
              </a:rPr>
              <a:t>The distance between the peaks in a given </a:t>
            </a:r>
            <a:r>
              <a:rPr lang="en-US" sz="2000" dirty="0" err="1">
                <a:latin typeface="Times New Roman" pitchFamily="18" charset="0"/>
                <a:cs typeface="Times New Roman" pitchFamily="18" charset="0"/>
              </a:rPr>
              <a:t>multiplet</a:t>
            </a:r>
            <a:r>
              <a:rPr lang="en-US" sz="2000" dirty="0">
                <a:latin typeface="Times New Roman" pitchFamily="18" charset="0"/>
                <a:cs typeface="Times New Roman" pitchFamily="18" charset="0"/>
              </a:rPr>
              <a:t> is a measure of the magnitude of splitting effect. , it is referred to as coupling constant and is denoted by the symbol J. Numerical value of J is expressed in Hz </a:t>
            </a:r>
          </a:p>
        </p:txBody>
      </p:sp>
      <p:sp>
        <p:nvSpPr>
          <p:cNvPr id="39" name="Oval 38"/>
          <p:cNvSpPr/>
          <p:nvPr/>
        </p:nvSpPr>
        <p:spPr>
          <a:xfrm>
            <a:off x="3327403" y="1973235"/>
            <a:ext cx="406399" cy="15899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flipH="1">
            <a:off x="1770022" y="3200400"/>
            <a:ext cx="1506578" cy="1225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733800" y="3048000"/>
            <a:ext cx="1119718" cy="1378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1784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Spin quantum number specifies the spinning direction of the electron in an  orbital. Description from quora.com. I… | Chemistry lessons, Science  chemistry, Chemis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15007"/>
            <a:ext cx="6858000" cy="52431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76600" y="5892354"/>
            <a:ext cx="3134512" cy="461665"/>
          </a:xfrm>
          <a:prstGeom prst="rect">
            <a:avLst/>
          </a:prstGeom>
        </p:spPr>
        <p:txBody>
          <a:bodyPr wrap="none">
            <a:spAutoFit/>
          </a:bodyPr>
          <a:lstStyle/>
          <a:p>
            <a:r>
              <a:rPr lang="en-US" sz="2400" b="1" dirty="0"/>
              <a:t>Spin Quantum Number</a:t>
            </a:r>
          </a:p>
        </p:txBody>
      </p:sp>
    </p:spTree>
    <p:extLst>
      <p:ext uri="{BB962C8B-B14F-4D97-AF65-F5344CB8AC3E}">
        <p14:creationId xmlns:p14="http://schemas.microsoft.com/office/powerpoint/2010/main" val="22863525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52402"/>
            <a:ext cx="4589718" cy="461665"/>
          </a:xfrm>
          <a:prstGeom prst="rect">
            <a:avLst/>
          </a:prstGeom>
          <a:noFill/>
        </p:spPr>
        <p:txBody>
          <a:bodyPr wrap="none" rtlCol="0">
            <a:spAutoFit/>
          </a:bodyPr>
          <a:lstStyle/>
          <a:p>
            <a:r>
              <a:rPr lang="en-US" sz="2400" dirty="0">
                <a:latin typeface="Times New Roman" pitchFamily="18" charset="0"/>
                <a:cs typeface="Times New Roman" pitchFamily="18" charset="0"/>
              </a:rPr>
              <a:t>Calculation of coupling constant (</a:t>
            </a:r>
            <a:r>
              <a:rPr lang="en-US" sz="2400" i="1" dirty="0">
                <a:latin typeface="Times New Roman" pitchFamily="18" charset="0"/>
                <a:cs typeface="Times New Roman" pitchFamily="18" charset="0"/>
              </a:rPr>
              <a:t>J</a:t>
            </a:r>
            <a:r>
              <a:rPr lang="en-US" sz="2400" dirty="0">
                <a:latin typeface="Times New Roman" pitchFamily="18" charset="0"/>
                <a:cs typeface="Times New Roman" pitchFamily="18" charset="0"/>
              </a:rPr>
              <a:t>)</a:t>
            </a:r>
          </a:p>
        </p:txBody>
      </p:sp>
      <p:pic>
        <p:nvPicPr>
          <p:cNvPr id="3" name="Picture 2" descr="D:\BMB-403\images-j.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1" y="614067"/>
            <a:ext cx="6890470" cy="29151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9015" y="3880130"/>
            <a:ext cx="2095125" cy="369332"/>
          </a:xfrm>
          <a:prstGeom prst="rect">
            <a:avLst/>
          </a:prstGeom>
        </p:spPr>
        <p:txBody>
          <a:bodyPr wrap="none">
            <a:spAutoFit/>
          </a:bodyPr>
          <a:lstStyle/>
          <a:p>
            <a:r>
              <a:rPr lang="en-US" dirty="0"/>
              <a:t> Chemical shift (δ) = </a:t>
            </a:r>
          </a:p>
        </p:txBody>
      </p:sp>
      <p:cxnSp>
        <p:nvCxnSpPr>
          <p:cNvPr id="5" name="Straight Connector 4"/>
          <p:cNvCxnSpPr>
            <a:stCxn id="4" idx="3"/>
          </p:cNvCxnSpPr>
          <p:nvPr/>
        </p:nvCxnSpPr>
        <p:spPr>
          <a:xfrm>
            <a:off x="2934138" y="4064796"/>
            <a:ext cx="3181448"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344389" y="3581402"/>
            <a:ext cx="1914224" cy="461665"/>
          </a:xfrm>
          <a:prstGeom prst="rect">
            <a:avLst/>
          </a:prstGeom>
        </p:spPr>
        <p:txBody>
          <a:bodyPr wrap="square">
            <a:spAutoFit/>
          </a:bodyPr>
          <a:lstStyle/>
          <a:p>
            <a:pPr algn="ctr"/>
            <a:r>
              <a:rPr lang="en-US" sz="2400" dirty="0" err="1"/>
              <a:t>ν</a:t>
            </a:r>
            <a:r>
              <a:rPr lang="en-US" sz="2400" baseline="-25000" dirty="0" err="1"/>
              <a:t>sample</a:t>
            </a:r>
            <a:r>
              <a:rPr lang="en-US" sz="2400" dirty="0"/>
              <a:t> – </a:t>
            </a:r>
            <a:r>
              <a:rPr lang="en-US" sz="2400" dirty="0" err="1"/>
              <a:t>ν</a:t>
            </a:r>
            <a:r>
              <a:rPr lang="en-US" sz="2400" baseline="-25000" dirty="0" err="1"/>
              <a:t>ref</a:t>
            </a:r>
            <a:endParaRPr lang="en-US" sz="2400" dirty="0"/>
          </a:p>
        </p:txBody>
      </p:sp>
      <p:sp>
        <p:nvSpPr>
          <p:cNvPr id="7" name="Rectangle 6"/>
          <p:cNvSpPr/>
          <p:nvPr/>
        </p:nvSpPr>
        <p:spPr>
          <a:xfrm>
            <a:off x="2934138" y="4116479"/>
            <a:ext cx="3181448" cy="369332"/>
          </a:xfrm>
          <a:prstGeom prst="rect">
            <a:avLst/>
          </a:prstGeom>
        </p:spPr>
        <p:txBody>
          <a:bodyPr wrap="none">
            <a:spAutoFit/>
          </a:bodyPr>
          <a:lstStyle/>
          <a:p>
            <a:r>
              <a:rPr lang="en-US" dirty="0"/>
              <a:t>Spectrometer frequency in MHz</a:t>
            </a:r>
          </a:p>
        </p:txBody>
      </p:sp>
      <p:sp>
        <p:nvSpPr>
          <p:cNvPr id="8" name="Rectangle 7"/>
          <p:cNvSpPr/>
          <p:nvPr/>
        </p:nvSpPr>
        <p:spPr>
          <a:xfrm>
            <a:off x="6249215" y="3869820"/>
            <a:ext cx="1631857" cy="369332"/>
          </a:xfrm>
          <a:prstGeom prst="rect">
            <a:avLst/>
          </a:prstGeom>
        </p:spPr>
        <p:txBody>
          <a:bodyPr wrap="none">
            <a:spAutoFit/>
          </a:bodyPr>
          <a:lstStyle/>
          <a:p>
            <a:r>
              <a:rPr lang="en-US" dirty="0"/>
              <a:t>(at constant B</a:t>
            </a:r>
            <a:r>
              <a:rPr lang="en-US" baseline="-25000" dirty="0"/>
              <a:t>o</a:t>
            </a:r>
            <a:r>
              <a:rPr lang="en-US" dirty="0"/>
              <a:t>)</a:t>
            </a:r>
          </a:p>
        </p:txBody>
      </p:sp>
      <p:sp>
        <p:nvSpPr>
          <p:cNvPr id="13" name="Right Arrow 12"/>
          <p:cNvSpPr/>
          <p:nvPr/>
        </p:nvSpPr>
        <p:spPr>
          <a:xfrm>
            <a:off x="1886577" y="2590802"/>
            <a:ext cx="39942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353031" y="2406136"/>
            <a:ext cx="452368" cy="461665"/>
          </a:xfrm>
          <a:prstGeom prst="rect">
            <a:avLst/>
          </a:prstGeom>
          <a:noFill/>
        </p:spPr>
        <p:txBody>
          <a:bodyPr wrap="none" rtlCol="0">
            <a:spAutoFit/>
          </a:bodyPr>
          <a:lstStyle/>
          <a:p>
            <a:r>
              <a:rPr lang="en-US" sz="2400" b="1" dirty="0"/>
              <a:t>δ</a:t>
            </a:r>
            <a:r>
              <a:rPr lang="en-US" sz="2400" b="1" baseline="-25000" dirty="0"/>
              <a:t>2</a:t>
            </a:r>
          </a:p>
        </p:txBody>
      </p:sp>
      <p:sp>
        <p:nvSpPr>
          <p:cNvPr id="16" name="Right Arrow 15"/>
          <p:cNvSpPr/>
          <p:nvPr/>
        </p:nvSpPr>
        <p:spPr>
          <a:xfrm>
            <a:off x="3241500" y="1251468"/>
            <a:ext cx="39942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707954" y="1066802"/>
            <a:ext cx="452368" cy="461665"/>
          </a:xfrm>
          <a:prstGeom prst="rect">
            <a:avLst/>
          </a:prstGeom>
          <a:noFill/>
        </p:spPr>
        <p:txBody>
          <a:bodyPr wrap="none" rtlCol="0">
            <a:spAutoFit/>
          </a:bodyPr>
          <a:lstStyle/>
          <a:p>
            <a:r>
              <a:rPr lang="en-US" sz="2400" b="1" dirty="0"/>
              <a:t>δ</a:t>
            </a:r>
            <a:r>
              <a:rPr lang="en-US" sz="2400" b="1" baseline="-25000" dirty="0"/>
              <a:t>1</a:t>
            </a:r>
          </a:p>
        </p:txBody>
      </p:sp>
      <p:sp>
        <p:nvSpPr>
          <p:cNvPr id="18" name="Rectangle 17"/>
          <p:cNvSpPr/>
          <p:nvPr/>
        </p:nvSpPr>
        <p:spPr>
          <a:xfrm>
            <a:off x="1301457" y="4915776"/>
            <a:ext cx="237566" cy="369332"/>
          </a:xfrm>
          <a:prstGeom prst="rect">
            <a:avLst/>
          </a:prstGeom>
        </p:spPr>
        <p:txBody>
          <a:bodyPr wrap="none">
            <a:spAutoFit/>
          </a:bodyPr>
          <a:lstStyle/>
          <a:p>
            <a:r>
              <a:rPr lang="en-US" dirty="0"/>
              <a:t> </a:t>
            </a:r>
          </a:p>
        </p:txBody>
      </p:sp>
      <p:sp>
        <p:nvSpPr>
          <p:cNvPr id="20" name="Rectangle 19"/>
          <p:cNvSpPr/>
          <p:nvPr/>
        </p:nvSpPr>
        <p:spPr>
          <a:xfrm>
            <a:off x="2899915" y="4592283"/>
            <a:ext cx="1914224" cy="523220"/>
          </a:xfrm>
          <a:prstGeom prst="rect">
            <a:avLst/>
          </a:prstGeom>
        </p:spPr>
        <p:txBody>
          <a:bodyPr wrap="square">
            <a:spAutoFit/>
          </a:bodyPr>
          <a:lstStyle/>
          <a:p>
            <a:pPr algn="ctr"/>
            <a:r>
              <a:rPr lang="en-US" sz="2800" dirty="0"/>
              <a:t>ν</a:t>
            </a:r>
            <a:r>
              <a:rPr lang="en-US" sz="2800" baseline="-25000" dirty="0"/>
              <a:t>s1</a:t>
            </a:r>
            <a:r>
              <a:rPr lang="en-US" sz="2800" dirty="0"/>
              <a:t> – </a:t>
            </a:r>
            <a:r>
              <a:rPr lang="en-US" sz="2800" dirty="0" err="1"/>
              <a:t>ν</a:t>
            </a:r>
            <a:r>
              <a:rPr lang="en-US" sz="2800" baseline="-25000" dirty="0" err="1"/>
              <a:t>ref</a:t>
            </a:r>
            <a:endParaRPr lang="en-US" sz="2800" dirty="0"/>
          </a:p>
        </p:txBody>
      </p:sp>
      <p:sp>
        <p:nvSpPr>
          <p:cNvPr id="21" name="Rectangle 20"/>
          <p:cNvSpPr/>
          <p:nvPr/>
        </p:nvSpPr>
        <p:spPr>
          <a:xfrm>
            <a:off x="2486465" y="5152125"/>
            <a:ext cx="3181448" cy="369332"/>
          </a:xfrm>
          <a:prstGeom prst="rect">
            <a:avLst/>
          </a:prstGeom>
        </p:spPr>
        <p:txBody>
          <a:bodyPr wrap="none">
            <a:spAutoFit/>
          </a:bodyPr>
          <a:lstStyle/>
          <a:p>
            <a:r>
              <a:rPr lang="en-US" dirty="0"/>
              <a:t>Spectrometer frequency in MHz</a:t>
            </a:r>
          </a:p>
        </p:txBody>
      </p:sp>
      <p:sp>
        <p:nvSpPr>
          <p:cNvPr id="22" name="Rectangle 21"/>
          <p:cNvSpPr/>
          <p:nvPr/>
        </p:nvSpPr>
        <p:spPr>
          <a:xfrm>
            <a:off x="5919368" y="4905466"/>
            <a:ext cx="1912703" cy="369332"/>
          </a:xfrm>
          <a:prstGeom prst="rect">
            <a:avLst/>
          </a:prstGeom>
        </p:spPr>
        <p:txBody>
          <a:bodyPr wrap="none">
            <a:spAutoFit/>
          </a:bodyPr>
          <a:lstStyle/>
          <a:p>
            <a:r>
              <a:rPr lang="en-US" dirty="0"/>
              <a:t>--------------------- (i)</a:t>
            </a:r>
          </a:p>
        </p:txBody>
      </p:sp>
      <p:sp>
        <p:nvSpPr>
          <p:cNvPr id="23" name="TextBox 22"/>
          <p:cNvSpPr txBox="1"/>
          <p:nvPr/>
        </p:nvSpPr>
        <p:spPr>
          <a:xfrm>
            <a:off x="1886575" y="4915776"/>
            <a:ext cx="593432" cy="400110"/>
          </a:xfrm>
          <a:prstGeom prst="rect">
            <a:avLst/>
          </a:prstGeom>
          <a:noFill/>
        </p:spPr>
        <p:txBody>
          <a:bodyPr wrap="none" rtlCol="0">
            <a:spAutoFit/>
          </a:bodyPr>
          <a:lstStyle/>
          <a:p>
            <a:r>
              <a:rPr lang="en-US" sz="2000" b="1" dirty="0"/>
              <a:t>δ</a:t>
            </a:r>
            <a:r>
              <a:rPr lang="en-US" sz="2000" b="1" baseline="-25000" dirty="0"/>
              <a:t>1</a:t>
            </a:r>
            <a:r>
              <a:rPr lang="en-US" sz="2000" dirty="0"/>
              <a:t> =</a:t>
            </a:r>
            <a:endParaRPr lang="en-US" sz="2000" b="1" baseline="-25000" dirty="0"/>
          </a:p>
        </p:txBody>
      </p:sp>
      <p:cxnSp>
        <p:nvCxnSpPr>
          <p:cNvPr id="24" name="Straight Connector 23"/>
          <p:cNvCxnSpPr/>
          <p:nvPr/>
        </p:nvCxnSpPr>
        <p:spPr>
          <a:xfrm>
            <a:off x="2480007" y="5100442"/>
            <a:ext cx="3181448"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295400" y="5906376"/>
            <a:ext cx="237566" cy="369332"/>
          </a:xfrm>
          <a:prstGeom prst="rect">
            <a:avLst/>
          </a:prstGeom>
        </p:spPr>
        <p:txBody>
          <a:bodyPr wrap="none">
            <a:spAutoFit/>
          </a:bodyPr>
          <a:lstStyle/>
          <a:p>
            <a:r>
              <a:rPr lang="en-US" dirty="0"/>
              <a:t> </a:t>
            </a:r>
          </a:p>
        </p:txBody>
      </p:sp>
      <p:sp>
        <p:nvSpPr>
          <p:cNvPr id="26" name="Rectangle 25"/>
          <p:cNvSpPr/>
          <p:nvPr/>
        </p:nvSpPr>
        <p:spPr>
          <a:xfrm>
            <a:off x="2893858" y="5582883"/>
            <a:ext cx="1914224" cy="523220"/>
          </a:xfrm>
          <a:prstGeom prst="rect">
            <a:avLst/>
          </a:prstGeom>
        </p:spPr>
        <p:txBody>
          <a:bodyPr wrap="square">
            <a:spAutoFit/>
          </a:bodyPr>
          <a:lstStyle/>
          <a:p>
            <a:pPr algn="ctr"/>
            <a:r>
              <a:rPr lang="en-US" sz="2800" dirty="0"/>
              <a:t>ν</a:t>
            </a:r>
            <a:r>
              <a:rPr lang="en-US" sz="2800" baseline="-25000" dirty="0"/>
              <a:t>s2</a:t>
            </a:r>
            <a:r>
              <a:rPr lang="en-US" sz="2800" dirty="0"/>
              <a:t> – </a:t>
            </a:r>
            <a:r>
              <a:rPr lang="en-US" sz="2800" dirty="0" err="1"/>
              <a:t>ν</a:t>
            </a:r>
            <a:r>
              <a:rPr lang="en-US" sz="2800" baseline="-25000" dirty="0" err="1"/>
              <a:t>ref</a:t>
            </a:r>
            <a:endParaRPr lang="en-US" sz="2800" dirty="0"/>
          </a:p>
        </p:txBody>
      </p:sp>
      <p:sp>
        <p:nvSpPr>
          <p:cNvPr id="27" name="Rectangle 26"/>
          <p:cNvSpPr/>
          <p:nvPr/>
        </p:nvSpPr>
        <p:spPr>
          <a:xfrm>
            <a:off x="2480408" y="6142725"/>
            <a:ext cx="3181448" cy="369332"/>
          </a:xfrm>
          <a:prstGeom prst="rect">
            <a:avLst/>
          </a:prstGeom>
        </p:spPr>
        <p:txBody>
          <a:bodyPr wrap="none">
            <a:spAutoFit/>
          </a:bodyPr>
          <a:lstStyle/>
          <a:p>
            <a:r>
              <a:rPr lang="en-US" dirty="0"/>
              <a:t>Spectrometer frequency in MHz</a:t>
            </a:r>
          </a:p>
        </p:txBody>
      </p:sp>
      <p:sp>
        <p:nvSpPr>
          <p:cNvPr id="28" name="Rectangle 27"/>
          <p:cNvSpPr/>
          <p:nvPr/>
        </p:nvSpPr>
        <p:spPr>
          <a:xfrm>
            <a:off x="5913311" y="5896066"/>
            <a:ext cx="1965603" cy="369332"/>
          </a:xfrm>
          <a:prstGeom prst="rect">
            <a:avLst/>
          </a:prstGeom>
        </p:spPr>
        <p:txBody>
          <a:bodyPr wrap="none">
            <a:spAutoFit/>
          </a:bodyPr>
          <a:lstStyle/>
          <a:p>
            <a:r>
              <a:rPr lang="en-US" dirty="0"/>
              <a:t>--------------------- (ii)</a:t>
            </a:r>
          </a:p>
        </p:txBody>
      </p:sp>
      <p:sp>
        <p:nvSpPr>
          <p:cNvPr id="29" name="TextBox 28"/>
          <p:cNvSpPr txBox="1"/>
          <p:nvPr/>
        </p:nvSpPr>
        <p:spPr>
          <a:xfrm>
            <a:off x="1880518" y="5906376"/>
            <a:ext cx="593432" cy="400110"/>
          </a:xfrm>
          <a:prstGeom prst="rect">
            <a:avLst/>
          </a:prstGeom>
          <a:noFill/>
        </p:spPr>
        <p:txBody>
          <a:bodyPr wrap="none" rtlCol="0">
            <a:spAutoFit/>
          </a:bodyPr>
          <a:lstStyle/>
          <a:p>
            <a:r>
              <a:rPr lang="en-US" sz="2000" b="1" dirty="0"/>
              <a:t>δ</a:t>
            </a:r>
            <a:r>
              <a:rPr lang="en-US" sz="2000" b="1" baseline="-25000" dirty="0"/>
              <a:t>2</a:t>
            </a:r>
            <a:r>
              <a:rPr lang="en-US" sz="2000" dirty="0"/>
              <a:t> =</a:t>
            </a:r>
            <a:endParaRPr lang="en-US" sz="2000" b="1" baseline="-25000" dirty="0"/>
          </a:p>
        </p:txBody>
      </p:sp>
      <p:cxnSp>
        <p:nvCxnSpPr>
          <p:cNvPr id="30" name="Straight Connector 29"/>
          <p:cNvCxnSpPr/>
          <p:nvPr/>
        </p:nvCxnSpPr>
        <p:spPr>
          <a:xfrm>
            <a:off x="2473950" y="6091042"/>
            <a:ext cx="318144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9724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376537"/>
            <a:ext cx="5929252" cy="461665"/>
          </a:xfrm>
          <a:prstGeom prst="rect">
            <a:avLst/>
          </a:prstGeom>
          <a:noFill/>
        </p:spPr>
        <p:txBody>
          <a:bodyPr wrap="none" rtlCol="0">
            <a:spAutoFit/>
          </a:bodyPr>
          <a:lstStyle/>
          <a:p>
            <a:r>
              <a:rPr lang="en-US" sz="2400" dirty="0"/>
              <a:t>Deduct equation (ii) from equation (i), we find</a:t>
            </a:r>
          </a:p>
        </p:txBody>
      </p:sp>
      <p:sp>
        <p:nvSpPr>
          <p:cNvPr id="6" name="TextBox 5"/>
          <p:cNvSpPr txBox="1"/>
          <p:nvPr/>
        </p:nvSpPr>
        <p:spPr>
          <a:xfrm>
            <a:off x="152400" y="1266638"/>
            <a:ext cx="1143000" cy="461665"/>
          </a:xfrm>
          <a:prstGeom prst="rect">
            <a:avLst/>
          </a:prstGeom>
          <a:noFill/>
        </p:spPr>
        <p:txBody>
          <a:bodyPr wrap="square" rtlCol="0">
            <a:spAutoFit/>
          </a:bodyPr>
          <a:lstStyle/>
          <a:p>
            <a:r>
              <a:rPr lang="en-US" sz="2400" b="1" dirty="0"/>
              <a:t>δ</a:t>
            </a:r>
            <a:r>
              <a:rPr lang="en-US" sz="2400" b="1" baseline="-25000" dirty="0"/>
              <a:t>2</a:t>
            </a:r>
            <a:r>
              <a:rPr lang="en-US" sz="2400" b="1" dirty="0"/>
              <a:t> - δ</a:t>
            </a:r>
            <a:r>
              <a:rPr lang="en-US" sz="2400" b="1" baseline="-25000" dirty="0"/>
              <a:t>1</a:t>
            </a:r>
            <a:r>
              <a:rPr lang="en-US" sz="2400" b="1" dirty="0"/>
              <a:t> </a:t>
            </a:r>
            <a:r>
              <a:rPr lang="en-US" b="1" dirty="0"/>
              <a:t>=</a:t>
            </a:r>
            <a:endParaRPr lang="en-US" dirty="0"/>
          </a:p>
        </p:txBody>
      </p:sp>
      <p:sp>
        <p:nvSpPr>
          <p:cNvPr id="7" name="Rectangle 6"/>
          <p:cNvSpPr/>
          <p:nvPr/>
        </p:nvSpPr>
        <p:spPr>
          <a:xfrm>
            <a:off x="1855114" y="961311"/>
            <a:ext cx="1914224" cy="523220"/>
          </a:xfrm>
          <a:prstGeom prst="rect">
            <a:avLst/>
          </a:prstGeom>
        </p:spPr>
        <p:txBody>
          <a:bodyPr wrap="square">
            <a:spAutoFit/>
          </a:bodyPr>
          <a:lstStyle/>
          <a:p>
            <a:pPr algn="ctr"/>
            <a:r>
              <a:rPr lang="en-US" sz="2800" dirty="0"/>
              <a:t>ν</a:t>
            </a:r>
            <a:r>
              <a:rPr lang="en-US" sz="2800" baseline="-25000" dirty="0"/>
              <a:t>s2</a:t>
            </a:r>
            <a:r>
              <a:rPr lang="en-US" sz="2800" dirty="0"/>
              <a:t> – </a:t>
            </a:r>
            <a:r>
              <a:rPr lang="en-US" sz="2800" dirty="0" err="1"/>
              <a:t>ν</a:t>
            </a:r>
            <a:r>
              <a:rPr lang="en-US" sz="2800" baseline="-25000" dirty="0" err="1"/>
              <a:t>ref</a:t>
            </a:r>
            <a:endParaRPr lang="en-US" sz="2800" dirty="0"/>
          </a:p>
        </p:txBody>
      </p:sp>
      <p:sp>
        <p:nvSpPr>
          <p:cNvPr id="8" name="Rectangle 7"/>
          <p:cNvSpPr/>
          <p:nvPr/>
        </p:nvSpPr>
        <p:spPr>
          <a:xfrm>
            <a:off x="1441664" y="1521153"/>
            <a:ext cx="3181448" cy="369332"/>
          </a:xfrm>
          <a:prstGeom prst="rect">
            <a:avLst/>
          </a:prstGeom>
        </p:spPr>
        <p:txBody>
          <a:bodyPr wrap="none">
            <a:spAutoFit/>
          </a:bodyPr>
          <a:lstStyle/>
          <a:p>
            <a:r>
              <a:rPr lang="en-US" dirty="0"/>
              <a:t>Spectrometer frequency in MHz</a:t>
            </a:r>
          </a:p>
        </p:txBody>
      </p:sp>
      <p:cxnSp>
        <p:nvCxnSpPr>
          <p:cNvPr id="9" name="Straight Connector 8"/>
          <p:cNvCxnSpPr/>
          <p:nvPr/>
        </p:nvCxnSpPr>
        <p:spPr>
          <a:xfrm>
            <a:off x="1435206" y="1528465"/>
            <a:ext cx="318144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Left Brace 9"/>
          <p:cNvSpPr/>
          <p:nvPr/>
        </p:nvSpPr>
        <p:spPr>
          <a:xfrm>
            <a:off x="1219200" y="945813"/>
            <a:ext cx="345462" cy="1143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a:off x="4483630" y="945813"/>
            <a:ext cx="406088" cy="1143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Connector 13"/>
          <p:cNvCxnSpPr/>
          <p:nvPr/>
        </p:nvCxnSpPr>
        <p:spPr>
          <a:xfrm>
            <a:off x="5005238" y="1532811"/>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38940" y="974248"/>
            <a:ext cx="1914224" cy="523220"/>
          </a:xfrm>
          <a:prstGeom prst="rect">
            <a:avLst/>
          </a:prstGeom>
        </p:spPr>
        <p:txBody>
          <a:bodyPr wrap="square">
            <a:spAutoFit/>
          </a:bodyPr>
          <a:lstStyle/>
          <a:p>
            <a:pPr algn="ctr"/>
            <a:r>
              <a:rPr lang="en-US" sz="2800" dirty="0"/>
              <a:t>ν</a:t>
            </a:r>
            <a:r>
              <a:rPr lang="en-US" sz="2800" baseline="-25000" dirty="0"/>
              <a:t>s1</a:t>
            </a:r>
            <a:r>
              <a:rPr lang="en-US" sz="2800" dirty="0"/>
              <a:t> – </a:t>
            </a:r>
            <a:r>
              <a:rPr lang="en-US" sz="2800" dirty="0" err="1"/>
              <a:t>ν</a:t>
            </a:r>
            <a:r>
              <a:rPr lang="en-US" sz="2800" baseline="-25000" dirty="0" err="1"/>
              <a:t>ref</a:t>
            </a:r>
            <a:endParaRPr lang="en-US" sz="2800" dirty="0"/>
          </a:p>
        </p:txBody>
      </p:sp>
      <p:sp>
        <p:nvSpPr>
          <p:cNvPr id="16" name="Rectangle 15"/>
          <p:cNvSpPr/>
          <p:nvPr/>
        </p:nvSpPr>
        <p:spPr>
          <a:xfrm>
            <a:off x="5625490" y="1534090"/>
            <a:ext cx="3181448" cy="369332"/>
          </a:xfrm>
          <a:prstGeom prst="rect">
            <a:avLst/>
          </a:prstGeom>
        </p:spPr>
        <p:txBody>
          <a:bodyPr wrap="none">
            <a:spAutoFit/>
          </a:bodyPr>
          <a:lstStyle/>
          <a:p>
            <a:r>
              <a:rPr lang="en-US" dirty="0"/>
              <a:t>Spectrometer frequency in MHz</a:t>
            </a:r>
          </a:p>
        </p:txBody>
      </p:sp>
      <p:cxnSp>
        <p:nvCxnSpPr>
          <p:cNvPr id="17" name="Straight Connector 16"/>
          <p:cNvCxnSpPr/>
          <p:nvPr/>
        </p:nvCxnSpPr>
        <p:spPr>
          <a:xfrm>
            <a:off x="5619032" y="1541402"/>
            <a:ext cx="318144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Left Brace 17"/>
          <p:cNvSpPr/>
          <p:nvPr/>
        </p:nvSpPr>
        <p:spPr>
          <a:xfrm>
            <a:off x="5403026" y="958750"/>
            <a:ext cx="345462" cy="1143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ight Brace 18"/>
          <p:cNvSpPr/>
          <p:nvPr/>
        </p:nvSpPr>
        <p:spPr>
          <a:xfrm>
            <a:off x="8667456" y="958750"/>
            <a:ext cx="406088" cy="1143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2060283" y="2598352"/>
            <a:ext cx="1143000" cy="461665"/>
          </a:xfrm>
          <a:prstGeom prst="rect">
            <a:avLst/>
          </a:prstGeom>
          <a:noFill/>
        </p:spPr>
        <p:txBody>
          <a:bodyPr wrap="square" rtlCol="0">
            <a:spAutoFit/>
          </a:bodyPr>
          <a:lstStyle/>
          <a:p>
            <a:r>
              <a:rPr lang="en-US" sz="2400" b="1" dirty="0"/>
              <a:t>δ</a:t>
            </a:r>
            <a:r>
              <a:rPr lang="en-US" sz="2400" b="1" baseline="-25000" dirty="0"/>
              <a:t>2</a:t>
            </a:r>
            <a:r>
              <a:rPr lang="en-US" sz="2400" b="1" dirty="0"/>
              <a:t> - δ</a:t>
            </a:r>
            <a:r>
              <a:rPr lang="en-US" sz="2400" b="1" baseline="-25000" dirty="0"/>
              <a:t>1</a:t>
            </a:r>
            <a:r>
              <a:rPr lang="en-US" sz="2400" b="1" dirty="0"/>
              <a:t> </a:t>
            </a:r>
            <a:r>
              <a:rPr lang="en-US" b="1" dirty="0"/>
              <a:t>=</a:t>
            </a:r>
            <a:endParaRPr lang="en-US" dirty="0"/>
          </a:p>
        </p:txBody>
      </p:sp>
      <p:sp>
        <p:nvSpPr>
          <p:cNvPr id="21" name="Rectangle 20"/>
          <p:cNvSpPr/>
          <p:nvPr/>
        </p:nvSpPr>
        <p:spPr>
          <a:xfrm>
            <a:off x="3431835" y="2293025"/>
            <a:ext cx="1914224" cy="523220"/>
          </a:xfrm>
          <a:prstGeom prst="rect">
            <a:avLst/>
          </a:prstGeom>
        </p:spPr>
        <p:txBody>
          <a:bodyPr wrap="square">
            <a:spAutoFit/>
          </a:bodyPr>
          <a:lstStyle/>
          <a:p>
            <a:pPr algn="ctr"/>
            <a:r>
              <a:rPr lang="en-US" sz="2800" dirty="0"/>
              <a:t>ν</a:t>
            </a:r>
            <a:r>
              <a:rPr lang="en-US" sz="2800" baseline="-25000" dirty="0"/>
              <a:t>s2</a:t>
            </a:r>
            <a:r>
              <a:rPr lang="en-US" sz="2800" dirty="0"/>
              <a:t> – </a:t>
            </a:r>
            <a:r>
              <a:rPr lang="en-US" sz="2800" dirty="0" err="1"/>
              <a:t>ν</a:t>
            </a:r>
            <a:r>
              <a:rPr lang="en-US" sz="2800" baseline="-25000" dirty="0" err="1"/>
              <a:t>ref</a:t>
            </a:r>
            <a:endParaRPr lang="en-US" sz="2800" dirty="0"/>
          </a:p>
        </p:txBody>
      </p:sp>
      <p:sp>
        <p:nvSpPr>
          <p:cNvPr id="22" name="Rectangle 21"/>
          <p:cNvSpPr/>
          <p:nvPr/>
        </p:nvSpPr>
        <p:spPr>
          <a:xfrm>
            <a:off x="3679135" y="2875349"/>
            <a:ext cx="3181448" cy="369332"/>
          </a:xfrm>
          <a:prstGeom prst="rect">
            <a:avLst/>
          </a:prstGeom>
        </p:spPr>
        <p:txBody>
          <a:bodyPr wrap="none">
            <a:spAutoFit/>
          </a:bodyPr>
          <a:lstStyle/>
          <a:p>
            <a:r>
              <a:rPr lang="en-US" dirty="0"/>
              <a:t>Spectrometer frequency in MHz</a:t>
            </a:r>
          </a:p>
        </p:txBody>
      </p:sp>
      <p:sp>
        <p:nvSpPr>
          <p:cNvPr id="27" name="Rectangle 26"/>
          <p:cNvSpPr/>
          <p:nvPr/>
        </p:nvSpPr>
        <p:spPr>
          <a:xfrm>
            <a:off x="4898294" y="2290465"/>
            <a:ext cx="1914224" cy="523220"/>
          </a:xfrm>
          <a:prstGeom prst="rect">
            <a:avLst/>
          </a:prstGeom>
        </p:spPr>
        <p:txBody>
          <a:bodyPr wrap="square">
            <a:spAutoFit/>
          </a:bodyPr>
          <a:lstStyle/>
          <a:p>
            <a:pPr algn="ctr"/>
            <a:r>
              <a:rPr lang="en-US" sz="2800" dirty="0"/>
              <a:t>– (ν</a:t>
            </a:r>
            <a:r>
              <a:rPr lang="en-US" sz="2800" baseline="-25000" dirty="0"/>
              <a:t>s1</a:t>
            </a:r>
            <a:r>
              <a:rPr lang="en-US" sz="2800" dirty="0"/>
              <a:t> – </a:t>
            </a:r>
            <a:r>
              <a:rPr lang="en-US" sz="2800" dirty="0" err="1"/>
              <a:t>ν</a:t>
            </a:r>
            <a:r>
              <a:rPr lang="en-US" sz="2800" baseline="-25000" dirty="0" err="1"/>
              <a:t>ref</a:t>
            </a:r>
            <a:r>
              <a:rPr lang="en-US" sz="2800" dirty="0"/>
              <a:t>)</a:t>
            </a:r>
          </a:p>
        </p:txBody>
      </p:sp>
      <p:cxnSp>
        <p:nvCxnSpPr>
          <p:cNvPr id="36" name="Straight Connector 35"/>
          <p:cNvCxnSpPr/>
          <p:nvPr/>
        </p:nvCxnSpPr>
        <p:spPr>
          <a:xfrm>
            <a:off x="3329321" y="2829183"/>
            <a:ext cx="3733800"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90921" y="2655330"/>
            <a:ext cx="386644" cy="369332"/>
          </a:xfrm>
          <a:prstGeom prst="rect">
            <a:avLst/>
          </a:prstGeom>
          <a:noFill/>
        </p:spPr>
        <p:txBody>
          <a:bodyPr wrap="none" rtlCol="0">
            <a:spAutoFit/>
          </a:bodyPr>
          <a:lstStyle/>
          <a:p>
            <a:r>
              <a:rPr lang="en-US" dirty="0"/>
              <a:t>or</a:t>
            </a:r>
          </a:p>
        </p:txBody>
      </p:sp>
      <p:sp>
        <p:nvSpPr>
          <p:cNvPr id="40" name="TextBox 39"/>
          <p:cNvSpPr txBox="1"/>
          <p:nvPr/>
        </p:nvSpPr>
        <p:spPr>
          <a:xfrm>
            <a:off x="1154799" y="3778081"/>
            <a:ext cx="386644" cy="369332"/>
          </a:xfrm>
          <a:prstGeom prst="rect">
            <a:avLst/>
          </a:prstGeom>
          <a:noFill/>
        </p:spPr>
        <p:txBody>
          <a:bodyPr wrap="none" rtlCol="0">
            <a:spAutoFit/>
          </a:bodyPr>
          <a:lstStyle/>
          <a:p>
            <a:r>
              <a:rPr lang="en-US" dirty="0"/>
              <a:t>or</a:t>
            </a:r>
          </a:p>
        </p:txBody>
      </p:sp>
      <p:sp>
        <p:nvSpPr>
          <p:cNvPr id="41" name="TextBox 40"/>
          <p:cNvSpPr txBox="1"/>
          <p:nvPr/>
        </p:nvSpPr>
        <p:spPr>
          <a:xfrm>
            <a:off x="2212683" y="3741352"/>
            <a:ext cx="1143000" cy="461665"/>
          </a:xfrm>
          <a:prstGeom prst="rect">
            <a:avLst/>
          </a:prstGeom>
          <a:noFill/>
        </p:spPr>
        <p:txBody>
          <a:bodyPr wrap="square" rtlCol="0">
            <a:spAutoFit/>
          </a:bodyPr>
          <a:lstStyle/>
          <a:p>
            <a:r>
              <a:rPr lang="en-US" sz="2400" b="1" dirty="0"/>
              <a:t>δ</a:t>
            </a:r>
            <a:r>
              <a:rPr lang="en-US" sz="2400" b="1" baseline="-25000" dirty="0"/>
              <a:t>2</a:t>
            </a:r>
            <a:r>
              <a:rPr lang="en-US" sz="2400" b="1" dirty="0"/>
              <a:t> - δ</a:t>
            </a:r>
            <a:r>
              <a:rPr lang="en-US" sz="2400" b="1" baseline="-25000" dirty="0"/>
              <a:t>1</a:t>
            </a:r>
            <a:r>
              <a:rPr lang="en-US" sz="2400" b="1" dirty="0"/>
              <a:t> </a:t>
            </a:r>
            <a:r>
              <a:rPr lang="en-US" b="1" dirty="0"/>
              <a:t>=</a:t>
            </a:r>
            <a:endParaRPr lang="en-US" dirty="0"/>
          </a:p>
        </p:txBody>
      </p:sp>
      <p:sp>
        <p:nvSpPr>
          <p:cNvPr id="42" name="Rectangle 41"/>
          <p:cNvSpPr/>
          <p:nvPr/>
        </p:nvSpPr>
        <p:spPr>
          <a:xfrm>
            <a:off x="3584235" y="3436025"/>
            <a:ext cx="1914224" cy="523220"/>
          </a:xfrm>
          <a:prstGeom prst="rect">
            <a:avLst/>
          </a:prstGeom>
        </p:spPr>
        <p:txBody>
          <a:bodyPr wrap="square">
            <a:spAutoFit/>
          </a:bodyPr>
          <a:lstStyle/>
          <a:p>
            <a:pPr algn="ctr"/>
            <a:r>
              <a:rPr lang="en-US" sz="2800" dirty="0"/>
              <a:t>ν</a:t>
            </a:r>
            <a:r>
              <a:rPr lang="en-US" sz="2800" baseline="-25000" dirty="0"/>
              <a:t>s2</a:t>
            </a:r>
            <a:r>
              <a:rPr lang="en-US" sz="2800" dirty="0"/>
              <a:t> – </a:t>
            </a:r>
            <a:r>
              <a:rPr lang="en-US" sz="2800" dirty="0" err="1"/>
              <a:t>ν</a:t>
            </a:r>
            <a:r>
              <a:rPr lang="en-US" sz="2800" baseline="-25000" dirty="0" err="1"/>
              <a:t>ref</a:t>
            </a:r>
            <a:endParaRPr lang="en-US" sz="2800" dirty="0"/>
          </a:p>
        </p:txBody>
      </p:sp>
      <p:sp>
        <p:nvSpPr>
          <p:cNvPr id="43" name="Rectangle 42"/>
          <p:cNvSpPr/>
          <p:nvPr/>
        </p:nvSpPr>
        <p:spPr>
          <a:xfrm>
            <a:off x="3831535" y="4018349"/>
            <a:ext cx="3181448" cy="369332"/>
          </a:xfrm>
          <a:prstGeom prst="rect">
            <a:avLst/>
          </a:prstGeom>
        </p:spPr>
        <p:txBody>
          <a:bodyPr wrap="none">
            <a:spAutoFit/>
          </a:bodyPr>
          <a:lstStyle/>
          <a:p>
            <a:r>
              <a:rPr lang="en-US" dirty="0"/>
              <a:t>Spectrometer frequency in MHz</a:t>
            </a:r>
          </a:p>
        </p:txBody>
      </p:sp>
      <p:sp>
        <p:nvSpPr>
          <p:cNvPr id="44" name="Rectangle 43"/>
          <p:cNvSpPr/>
          <p:nvPr/>
        </p:nvSpPr>
        <p:spPr>
          <a:xfrm>
            <a:off x="4996497" y="3433465"/>
            <a:ext cx="1914224" cy="523220"/>
          </a:xfrm>
          <a:prstGeom prst="rect">
            <a:avLst/>
          </a:prstGeom>
        </p:spPr>
        <p:txBody>
          <a:bodyPr wrap="square">
            <a:spAutoFit/>
          </a:bodyPr>
          <a:lstStyle/>
          <a:p>
            <a:pPr algn="ctr"/>
            <a:r>
              <a:rPr lang="en-US" sz="2800" dirty="0"/>
              <a:t>– ν</a:t>
            </a:r>
            <a:r>
              <a:rPr lang="en-US" sz="2800" baseline="-25000" dirty="0"/>
              <a:t>s1</a:t>
            </a:r>
            <a:r>
              <a:rPr lang="en-US" sz="2800" dirty="0"/>
              <a:t> + </a:t>
            </a:r>
            <a:r>
              <a:rPr lang="en-US" sz="2800" dirty="0" err="1"/>
              <a:t>ν</a:t>
            </a:r>
            <a:r>
              <a:rPr lang="en-US" sz="2800" baseline="-25000" dirty="0" err="1"/>
              <a:t>ref</a:t>
            </a:r>
            <a:endParaRPr lang="en-US" sz="2800" dirty="0"/>
          </a:p>
        </p:txBody>
      </p:sp>
      <p:cxnSp>
        <p:nvCxnSpPr>
          <p:cNvPr id="45" name="Straight Connector 44"/>
          <p:cNvCxnSpPr/>
          <p:nvPr/>
        </p:nvCxnSpPr>
        <p:spPr>
          <a:xfrm>
            <a:off x="3505200" y="3995582"/>
            <a:ext cx="3733800"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307199" y="4805065"/>
            <a:ext cx="386644" cy="369332"/>
          </a:xfrm>
          <a:prstGeom prst="rect">
            <a:avLst/>
          </a:prstGeom>
          <a:noFill/>
        </p:spPr>
        <p:txBody>
          <a:bodyPr wrap="none" rtlCol="0">
            <a:spAutoFit/>
          </a:bodyPr>
          <a:lstStyle/>
          <a:p>
            <a:r>
              <a:rPr lang="en-US" dirty="0"/>
              <a:t>or</a:t>
            </a:r>
          </a:p>
        </p:txBody>
      </p:sp>
      <p:sp>
        <p:nvSpPr>
          <p:cNvPr id="47" name="TextBox 46"/>
          <p:cNvSpPr txBox="1"/>
          <p:nvPr/>
        </p:nvSpPr>
        <p:spPr>
          <a:xfrm>
            <a:off x="2365083" y="4768336"/>
            <a:ext cx="1143000" cy="461665"/>
          </a:xfrm>
          <a:prstGeom prst="rect">
            <a:avLst/>
          </a:prstGeom>
          <a:noFill/>
        </p:spPr>
        <p:txBody>
          <a:bodyPr wrap="square" rtlCol="0">
            <a:spAutoFit/>
          </a:bodyPr>
          <a:lstStyle/>
          <a:p>
            <a:r>
              <a:rPr lang="en-US" sz="2400" b="1" dirty="0"/>
              <a:t>δ</a:t>
            </a:r>
            <a:r>
              <a:rPr lang="en-US" sz="2400" b="1" baseline="-25000" dirty="0"/>
              <a:t>2</a:t>
            </a:r>
            <a:r>
              <a:rPr lang="en-US" sz="2400" b="1" dirty="0"/>
              <a:t> - δ</a:t>
            </a:r>
            <a:r>
              <a:rPr lang="en-US" sz="2400" b="1" baseline="-25000" dirty="0"/>
              <a:t>1</a:t>
            </a:r>
            <a:r>
              <a:rPr lang="en-US" sz="2400" b="1" dirty="0"/>
              <a:t> </a:t>
            </a:r>
            <a:r>
              <a:rPr lang="en-US" b="1" dirty="0"/>
              <a:t>=</a:t>
            </a:r>
            <a:endParaRPr lang="en-US" dirty="0"/>
          </a:p>
        </p:txBody>
      </p:sp>
      <p:sp>
        <p:nvSpPr>
          <p:cNvPr id="49" name="Rectangle 48"/>
          <p:cNvSpPr/>
          <p:nvPr/>
        </p:nvSpPr>
        <p:spPr>
          <a:xfrm>
            <a:off x="3581400" y="5045333"/>
            <a:ext cx="3181448" cy="369332"/>
          </a:xfrm>
          <a:prstGeom prst="rect">
            <a:avLst/>
          </a:prstGeom>
        </p:spPr>
        <p:txBody>
          <a:bodyPr wrap="none">
            <a:spAutoFit/>
          </a:bodyPr>
          <a:lstStyle/>
          <a:p>
            <a:r>
              <a:rPr lang="en-US" dirty="0"/>
              <a:t>Spectrometer frequency in MHz</a:t>
            </a:r>
          </a:p>
        </p:txBody>
      </p:sp>
      <p:sp>
        <p:nvSpPr>
          <p:cNvPr id="50" name="Rectangle 49"/>
          <p:cNvSpPr/>
          <p:nvPr/>
        </p:nvSpPr>
        <p:spPr>
          <a:xfrm>
            <a:off x="4031427" y="4460449"/>
            <a:ext cx="2369374" cy="523220"/>
          </a:xfrm>
          <a:prstGeom prst="rect">
            <a:avLst/>
          </a:prstGeom>
        </p:spPr>
        <p:txBody>
          <a:bodyPr wrap="square">
            <a:spAutoFit/>
          </a:bodyPr>
          <a:lstStyle/>
          <a:p>
            <a:pPr algn="ctr"/>
            <a:r>
              <a:rPr lang="en-US" sz="2800" dirty="0"/>
              <a:t>ν</a:t>
            </a:r>
            <a:r>
              <a:rPr lang="en-US" sz="2800" baseline="-25000" dirty="0"/>
              <a:t>s2</a:t>
            </a:r>
            <a:r>
              <a:rPr lang="en-US" sz="2800" dirty="0"/>
              <a:t>– ν</a:t>
            </a:r>
            <a:r>
              <a:rPr lang="en-US" sz="2800" baseline="-25000" dirty="0"/>
              <a:t>s1</a:t>
            </a:r>
            <a:endParaRPr lang="en-US" sz="2800" dirty="0"/>
          </a:p>
        </p:txBody>
      </p:sp>
      <p:cxnSp>
        <p:nvCxnSpPr>
          <p:cNvPr id="51" name="Straight Connector 50"/>
          <p:cNvCxnSpPr/>
          <p:nvPr/>
        </p:nvCxnSpPr>
        <p:spPr>
          <a:xfrm>
            <a:off x="3657600" y="5022566"/>
            <a:ext cx="3048000"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033278" y="5370470"/>
            <a:ext cx="785793" cy="369332"/>
          </a:xfrm>
          <a:prstGeom prst="rect">
            <a:avLst/>
          </a:prstGeom>
          <a:noFill/>
        </p:spPr>
        <p:txBody>
          <a:bodyPr wrap="none" rtlCol="0">
            <a:spAutoFit/>
          </a:bodyPr>
          <a:lstStyle/>
          <a:p>
            <a:r>
              <a:rPr lang="en-US" dirty="0"/>
              <a:t>Finally</a:t>
            </a:r>
          </a:p>
        </p:txBody>
      </p:sp>
      <p:sp>
        <p:nvSpPr>
          <p:cNvPr id="54" name="TextBox 53"/>
          <p:cNvSpPr txBox="1"/>
          <p:nvPr/>
        </p:nvSpPr>
        <p:spPr>
          <a:xfrm>
            <a:off x="4059514" y="5806309"/>
            <a:ext cx="1560244" cy="430887"/>
          </a:xfrm>
          <a:prstGeom prst="rect">
            <a:avLst/>
          </a:prstGeom>
          <a:noFill/>
        </p:spPr>
        <p:txBody>
          <a:bodyPr wrap="square" rtlCol="0">
            <a:spAutoFit/>
          </a:bodyPr>
          <a:lstStyle/>
          <a:p>
            <a:r>
              <a:rPr lang="en-US" sz="2200" b="1" dirty="0"/>
              <a:t>[(δ</a:t>
            </a:r>
            <a:r>
              <a:rPr lang="en-US" sz="2200" b="1" baseline="-25000" dirty="0"/>
              <a:t>2</a:t>
            </a:r>
            <a:r>
              <a:rPr lang="en-US" sz="2200" b="1" dirty="0"/>
              <a:t> - δ</a:t>
            </a:r>
            <a:r>
              <a:rPr lang="en-US" sz="2200" b="1" baseline="-25000" dirty="0"/>
              <a:t>1</a:t>
            </a:r>
            <a:r>
              <a:rPr lang="en-US" sz="2200" b="1" dirty="0"/>
              <a:t>) x</a:t>
            </a:r>
            <a:endParaRPr lang="en-US" sz="2200" dirty="0"/>
          </a:p>
        </p:txBody>
      </p:sp>
      <p:sp>
        <p:nvSpPr>
          <p:cNvPr id="55" name="Rectangle 54"/>
          <p:cNvSpPr/>
          <p:nvPr/>
        </p:nvSpPr>
        <p:spPr>
          <a:xfrm>
            <a:off x="5273300" y="5821479"/>
            <a:ext cx="4002249" cy="430887"/>
          </a:xfrm>
          <a:prstGeom prst="rect">
            <a:avLst/>
          </a:prstGeom>
        </p:spPr>
        <p:txBody>
          <a:bodyPr wrap="none">
            <a:spAutoFit/>
          </a:bodyPr>
          <a:lstStyle/>
          <a:p>
            <a:r>
              <a:rPr lang="en-US" sz="2200" b="1" dirty="0"/>
              <a:t>Spectrometer frequency in MHz]</a:t>
            </a:r>
          </a:p>
        </p:txBody>
      </p:sp>
      <p:sp>
        <p:nvSpPr>
          <p:cNvPr id="56" name="Rectangle 55"/>
          <p:cNvSpPr/>
          <p:nvPr/>
        </p:nvSpPr>
        <p:spPr>
          <a:xfrm>
            <a:off x="2667225" y="5765959"/>
            <a:ext cx="1576721" cy="523220"/>
          </a:xfrm>
          <a:prstGeom prst="rect">
            <a:avLst/>
          </a:prstGeom>
        </p:spPr>
        <p:txBody>
          <a:bodyPr wrap="square">
            <a:spAutoFit/>
          </a:bodyPr>
          <a:lstStyle/>
          <a:p>
            <a:pPr algn="ctr"/>
            <a:r>
              <a:rPr lang="en-US" sz="2800" dirty="0"/>
              <a:t>ν</a:t>
            </a:r>
            <a:r>
              <a:rPr lang="en-US" sz="2800" baseline="-25000" dirty="0"/>
              <a:t>s2</a:t>
            </a:r>
            <a:r>
              <a:rPr lang="en-US" sz="2800" dirty="0"/>
              <a:t>– ν</a:t>
            </a:r>
            <a:r>
              <a:rPr lang="en-US" sz="2800" baseline="-25000" dirty="0"/>
              <a:t>s1</a:t>
            </a:r>
            <a:r>
              <a:rPr lang="en-US" sz="2800" dirty="0"/>
              <a:t> =</a:t>
            </a:r>
          </a:p>
        </p:txBody>
      </p:sp>
      <p:sp>
        <p:nvSpPr>
          <p:cNvPr id="58" name="TextBox 57"/>
          <p:cNvSpPr txBox="1"/>
          <p:nvPr/>
        </p:nvSpPr>
        <p:spPr>
          <a:xfrm>
            <a:off x="-45204" y="5820690"/>
            <a:ext cx="2885470" cy="430887"/>
          </a:xfrm>
          <a:prstGeom prst="rect">
            <a:avLst/>
          </a:prstGeom>
          <a:noFill/>
        </p:spPr>
        <p:txBody>
          <a:bodyPr wrap="none" rtlCol="0">
            <a:spAutoFit/>
          </a:bodyPr>
          <a:lstStyle/>
          <a:p>
            <a:r>
              <a:rPr lang="en-US" sz="2200" b="1" dirty="0"/>
              <a:t>Coupling constant (</a:t>
            </a:r>
            <a:r>
              <a:rPr lang="en-US" sz="2200" b="1" i="1" dirty="0"/>
              <a:t>J</a:t>
            </a:r>
            <a:r>
              <a:rPr lang="en-US" sz="2200" b="1" dirty="0"/>
              <a:t>)  =</a:t>
            </a:r>
          </a:p>
        </p:txBody>
      </p:sp>
      <p:sp>
        <p:nvSpPr>
          <p:cNvPr id="59" name="TextBox 58"/>
          <p:cNvSpPr txBox="1"/>
          <p:nvPr/>
        </p:nvSpPr>
        <p:spPr>
          <a:xfrm>
            <a:off x="2658919" y="6324600"/>
            <a:ext cx="3665683" cy="400110"/>
          </a:xfrm>
          <a:prstGeom prst="rect">
            <a:avLst/>
          </a:prstGeom>
          <a:noFill/>
        </p:spPr>
        <p:txBody>
          <a:bodyPr wrap="none" rtlCol="0">
            <a:spAutoFit/>
          </a:bodyPr>
          <a:lstStyle/>
          <a:p>
            <a:r>
              <a:rPr lang="en-US" sz="2000" b="1" dirty="0"/>
              <a:t>Unit of coupling constant, </a:t>
            </a:r>
            <a:r>
              <a:rPr lang="en-US" sz="2000" b="1" i="1" dirty="0"/>
              <a:t>J</a:t>
            </a:r>
            <a:r>
              <a:rPr lang="en-US" sz="2000" b="1" dirty="0"/>
              <a:t> is Hz </a:t>
            </a:r>
          </a:p>
        </p:txBody>
      </p:sp>
    </p:spTree>
    <p:extLst>
      <p:ext uri="{BB962C8B-B14F-4D97-AF65-F5344CB8AC3E}">
        <p14:creationId xmlns:p14="http://schemas.microsoft.com/office/powerpoint/2010/main" val="29130234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3825" y="228602"/>
            <a:ext cx="8126777" cy="1015663"/>
          </a:xfrm>
          <a:prstGeom prst="rect">
            <a:avLst/>
          </a:prstGeom>
          <a:noFill/>
        </p:spPr>
        <p:txBody>
          <a:bodyPr wrap="none" rtlCol="0">
            <a:spAutoFit/>
          </a:bodyPr>
          <a:lstStyle/>
          <a:p>
            <a:pPr algn="just"/>
            <a:r>
              <a:rPr lang="en-US" sz="2000" b="1" dirty="0"/>
              <a:t>Problem: </a:t>
            </a:r>
            <a:r>
              <a:rPr lang="en-US" sz="2000" dirty="0"/>
              <a:t>The chemical shift (δ) of adjacent peaks of a doublet signal are </a:t>
            </a:r>
          </a:p>
          <a:p>
            <a:pPr algn="just"/>
            <a:r>
              <a:rPr lang="en-US" sz="2000" dirty="0"/>
              <a:t>2.142 and 2.130 ppm when 500 MHz NMR instrument is used. Calculate the </a:t>
            </a:r>
          </a:p>
          <a:p>
            <a:pPr algn="just"/>
            <a:r>
              <a:rPr lang="en-US" sz="2000" dirty="0"/>
              <a:t>coupling constant of this doublet peak in Hz. </a:t>
            </a:r>
            <a:r>
              <a:rPr lang="en-US" sz="2000" b="1" dirty="0"/>
              <a:t> </a:t>
            </a:r>
          </a:p>
        </p:txBody>
      </p:sp>
      <p:sp>
        <p:nvSpPr>
          <p:cNvPr id="5" name="TextBox 4"/>
          <p:cNvSpPr txBox="1"/>
          <p:nvPr/>
        </p:nvSpPr>
        <p:spPr>
          <a:xfrm>
            <a:off x="152401" y="1371602"/>
            <a:ext cx="8686799" cy="1877437"/>
          </a:xfrm>
          <a:prstGeom prst="rect">
            <a:avLst/>
          </a:prstGeom>
          <a:noFill/>
        </p:spPr>
        <p:txBody>
          <a:bodyPr wrap="square" rtlCol="0">
            <a:spAutoFit/>
          </a:bodyPr>
          <a:lstStyle/>
          <a:p>
            <a:r>
              <a:rPr lang="en-US" sz="2400" b="1" dirty="0"/>
              <a:t>Types of Coupling:</a:t>
            </a:r>
          </a:p>
          <a:p>
            <a:pPr marL="342900" indent="-342900" algn="just">
              <a:buAutoNum type="alphaUcParenR"/>
            </a:pPr>
            <a:r>
              <a:rPr lang="en-US" sz="2000" b="1" dirty="0" err="1"/>
              <a:t>Geminal</a:t>
            </a:r>
            <a:r>
              <a:rPr lang="en-US" sz="2000" b="1" dirty="0"/>
              <a:t> Coupling: </a:t>
            </a:r>
            <a:r>
              <a:rPr lang="en-US" dirty="0"/>
              <a:t>In </a:t>
            </a:r>
            <a:r>
              <a:rPr lang="en-US" baseline="30000" dirty="0"/>
              <a:t>1</a:t>
            </a:r>
            <a:r>
              <a:rPr lang="en-US" dirty="0"/>
              <a:t>H NMR spectroscopy, the coupling of two hydrogen atoms on the  same carbon atom is called a </a:t>
            </a:r>
            <a:r>
              <a:rPr lang="en-US" dirty="0" err="1"/>
              <a:t>geminal</a:t>
            </a:r>
            <a:r>
              <a:rPr lang="en-US" dirty="0"/>
              <a:t> coupling. It occurs only when two hydrogen  atoms on a methylene group differ </a:t>
            </a:r>
            <a:r>
              <a:rPr lang="en-US" dirty="0" err="1"/>
              <a:t>stereochemically</a:t>
            </a:r>
            <a:r>
              <a:rPr lang="en-US" dirty="0"/>
              <a:t> from each other. The </a:t>
            </a:r>
            <a:r>
              <a:rPr lang="en-US" dirty="0" err="1"/>
              <a:t>geminal</a:t>
            </a:r>
            <a:r>
              <a:rPr lang="en-US" dirty="0"/>
              <a:t> coupling constant is referred to as </a:t>
            </a:r>
            <a:r>
              <a:rPr lang="en-US" baseline="30000" dirty="0"/>
              <a:t>2</a:t>
            </a:r>
            <a:r>
              <a:rPr lang="en-US" dirty="0"/>
              <a:t>J since the hydrogen atoms couple through two bonds.</a:t>
            </a:r>
          </a:p>
        </p:txBody>
      </p:sp>
      <p:graphicFrame>
        <p:nvGraphicFramePr>
          <p:cNvPr id="6" name="Object 5"/>
          <p:cNvGraphicFramePr>
            <a:graphicFrameLocks noChangeAspect="1"/>
          </p:cNvGraphicFramePr>
          <p:nvPr/>
        </p:nvGraphicFramePr>
        <p:xfrm>
          <a:off x="1981200" y="3505200"/>
          <a:ext cx="1905000" cy="1702656"/>
        </p:xfrm>
        <a:graphic>
          <a:graphicData uri="http://schemas.openxmlformats.org/presentationml/2006/ole">
            <mc:AlternateContent xmlns:mc="http://schemas.openxmlformats.org/markup-compatibility/2006">
              <mc:Choice xmlns:v="urn:schemas-microsoft-com:vml" Requires="v">
                <p:oleObj spid="_x0000_s78850" name="CS ChemDraw Drawing" r:id="rId3" imgW="1225440" imgH="1095480" progId="ChemDraw.Document.6.0">
                  <p:embed/>
                </p:oleObj>
              </mc:Choice>
              <mc:Fallback>
                <p:oleObj name="CS ChemDraw Drawing" r:id="rId3" imgW="1225440" imgH="1095480" progId="ChemDraw.Document.6.0">
                  <p:embed/>
                  <p:pic>
                    <p:nvPicPr>
                      <p:cNvPr id="6" name="Object 5"/>
                      <p:cNvPicPr/>
                      <p:nvPr/>
                    </p:nvPicPr>
                    <p:blipFill>
                      <a:blip r:embed="rId4"/>
                      <a:stretch>
                        <a:fillRect/>
                      </a:stretch>
                    </p:blipFill>
                    <p:spPr>
                      <a:xfrm>
                        <a:off x="1981200" y="3505200"/>
                        <a:ext cx="1905000" cy="1702656"/>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4953002" y="3505202"/>
          <a:ext cx="1931987" cy="1669083"/>
        </p:xfrm>
        <a:graphic>
          <a:graphicData uri="http://schemas.openxmlformats.org/presentationml/2006/ole">
            <mc:AlternateContent xmlns:mc="http://schemas.openxmlformats.org/markup-compatibility/2006">
              <mc:Choice xmlns:v="urn:schemas-microsoft-com:vml" Requires="v">
                <p:oleObj spid="_x0000_s78851" name="CS ChemDraw Drawing" r:id="rId5" imgW="1271880" imgH="1098000" progId="ChemDraw.Document.6.0">
                  <p:embed/>
                </p:oleObj>
              </mc:Choice>
              <mc:Fallback>
                <p:oleObj name="CS ChemDraw Drawing" r:id="rId5" imgW="1271880" imgH="1098000" progId="ChemDraw.Document.6.0">
                  <p:embed/>
                  <p:pic>
                    <p:nvPicPr>
                      <p:cNvPr id="7" name="Object 6"/>
                      <p:cNvPicPr/>
                      <p:nvPr/>
                    </p:nvPicPr>
                    <p:blipFill>
                      <a:blip r:embed="rId6"/>
                      <a:stretch>
                        <a:fillRect/>
                      </a:stretch>
                    </p:blipFill>
                    <p:spPr>
                      <a:xfrm>
                        <a:off x="4953002" y="3505202"/>
                        <a:ext cx="1931987" cy="1669083"/>
                      </a:xfrm>
                      <a:prstGeom prst="rect">
                        <a:avLst/>
                      </a:prstGeom>
                    </p:spPr>
                  </p:pic>
                </p:oleObj>
              </mc:Fallback>
            </mc:AlternateContent>
          </a:graphicData>
        </a:graphic>
      </p:graphicFrame>
      <p:sp>
        <p:nvSpPr>
          <p:cNvPr id="9" name="TextBox 8"/>
          <p:cNvSpPr txBox="1"/>
          <p:nvPr/>
        </p:nvSpPr>
        <p:spPr>
          <a:xfrm>
            <a:off x="228603" y="5370495"/>
            <a:ext cx="8686799" cy="954107"/>
          </a:xfrm>
          <a:prstGeom prst="rect">
            <a:avLst/>
          </a:prstGeom>
          <a:noFill/>
        </p:spPr>
        <p:txBody>
          <a:bodyPr wrap="square" rtlCol="0">
            <a:spAutoFit/>
          </a:bodyPr>
          <a:lstStyle/>
          <a:p>
            <a:pPr algn="just"/>
            <a:r>
              <a:rPr lang="en-US" sz="2000" b="1" dirty="0"/>
              <a:t>B) Vicinal Coupling: </a:t>
            </a:r>
            <a:r>
              <a:rPr lang="en-US" dirty="0"/>
              <a:t>In </a:t>
            </a:r>
            <a:r>
              <a:rPr lang="en-US" baseline="30000" dirty="0"/>
              <a:t>1</a:t>
            </a:r>
            <a:r>
              <a:rPr lang="en-US" dirty="0"/>
              <a:t>H NMR spectroscopy, the </a:t>
            </a:r>
            <a:r>
              <a:rPr lang="en-US" b="1" dirty="0"/>
              <a:t>coupling</a:t>
            </a:r>
            <a:r>
              <a:rPr lang="en-US" dirty="0"/>
              <a:t> of two hydrogen atoms on adjacent carbon atoms is called </a:t>
            </a:r>
            <a:r>
              <a:rPr lang="en-US" b="1" dirty="0"/>
              <a:t>vicinal coupling</a:t>
            </a:r>
            <a:r>
              <a:rPr lang="en-US" dirty="0"/>
              <a:t>. The </a:t>
            </a:r>
            <a:r>
              <a:rPr lang="en-US" b="1" dirty="0"/>
              <a:t>vicinal coupling</a:t>
            </a:r>
            <a:r>
              <a:rPr lang="en-US" dirty="0"/>
              <a:t> constant is referred to as </a:t>
            </a:r>
            <a:r>
              <a:rPr lang="en-US" baseline="30000" dirty="0"/>
              <a:t>3</a:t>
            </a:r>
            <a:r>
              <a:rPr lang="en-US" dirty="0"/>
              <a:t>J because the hydrogen atoms couple through three bonds.</a:t>
            </a:r>
          </a:p>
        </p:txBody>
      </p:sp>
    </p:spTree>
    <p:extLst>
      <p:ext uri="{BB962C8B-B14F-4D97-AF65-F5344CB8AC3E}">
        <p14:creationId xmlns:p14="http://schemas.microsoft.com/office/powerpoint/2010/main" val="14441477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048000" y="228602"/>
          <a:ext cx="2657410" cy="1793875"/>
        </p:xfrm>
        <a:graphic>
          <a:graphicData uri="http://schemas.openxmlformats.org/presentationml/2006/ole">
            <mc:AlternateContent xmlns:mc="http://schemas.openxmlformats.org/markup-compatibility/2006">
              <mc:Choice xmlns:v="urn:schemas-microsoft-com:vml" Requires="v">
                <p:oleObj spid="_x0000_s79874" name="CS ChemDraw Drawing" r:id="rId3" imgW="1705680" imgH="1151280" progId="ChemDraw.Document.6.0">
                  <p:embed/>
                </p:oleObj>
              </mc:Choice>
              <mc:Fallback>
                <p:oleObj name="CS ChemDraw Drawing" r:id="rId3" imgW="1705680" imgH="1151280" progId="ChemDraw.Document.6.0">
                  <p:embed/>
                  <p:pic>
                    <p:nvPicPr>
                      <p:cNvPr id="4" name="Object 3"/>
                      <p:cNvPicPr/>
                      <p:nvPr/>
                    </p:nvPicPr>
                    <p:blipFill>
                      <a:blip r:embed="rId4"/>
                      <a:stretch>
                        <a:fillRect/>
                      </a:stretch>
                    </p:blipFill>
                    <p:spPr>
                      <a:xfrm>
                        <a:off x="3048000" y="228602"/>
                        <a:ext cx="2657410" cy="1793875"/>
                      </a:xfrm>
                      <a:prstGeom prst="rect">
                        <a:avLst/>
                      </a:prstGeom>
                    </p:spPr>
                  </p:pic>
                </p:oleObj>
              </mc:Fallback>
            </mc:AlternateContent>
          </a:graphicData>
        </a:graphic>
      </p:graphicFrame>
      <p:sp>
        <p:nvSpPr>
          <p:cNvPr id="5" name="TextBox 4"/>
          <p:cNvSpPr txBox="1"/>
          <p:nvPr/>
        </p:nvSpPr>
        <p:spPr>
          <a:xfrm>
            <a:off x="304802" y="2133600"/>
            <a:ext cx="8686799" cy="1231106"/>
          </a:xfrm>
          <a:prstGeom prst="rect">
            <a:avLst/>
          </a:prstGeom>
          <a:noFill/>
        </p:spPr>
        <p:txBody>
          <a:bodyPr wrap="square" rtlCol="0">
            <a:spAutoFit/>
          </a:bodyPr>
          <a:lstStyle/>
          <a:p>
            <a:pPr algn="just"/>
            <a:r>
              <a:rPr lang="en-US" sz="2000" b="1" dirty="0"/>
              <a:t>B) Long-range Coupling:</a:t>
            </a:r>
          </a:p>
          <a:p>
            <a:pPr algn="just"/>
            <a:r>
              <a:rPr lang="en-US" dirty="0"/>
              <a:t>In NMR spectroscopy, coupling between nuclei that are separated by more than three bonds. Coupling of H</a:t>
            </a:r>
            <a:r>
              <a:rPr lang="en-US" baseline="-25000" dirty="0"/>
              <a:t>a</a:t>
            </a:r>
            <a:r>
              <a:rPr lang="en-US" dirty="0"/>
              <a:t> with </a:t>
            </a:r>
            <a:r>
              <a:rPr lang="en-US" dirty="0" err="1"/>
              <a:t>H</a:t>
            </a:r>
            <a:r>
              <a:rPr lang="en-US" baseline="-25000" dirty="0" err="1"/>
              <a:t>d</a:t>
            </a:r>
            <a:r>
              <a:rPr lang="en-US" dirty="0"/>
              <a:t> (if present) is long range coupling, because these protons are separated by four sigma bonds.</a:t>
            </a:r>
          </a:p>
        </p:txBody>
      </p:sp>
      <p:pic>
        <p:nvPicPr>
          <p:cNvPr id="28675" name="Picture 3" descr="D:\BMB-403\long_range_coupling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2" y="3352800"/>
            <a:ext cx="2460211" cy="127635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5943600" y="5158088"/>
            <a:ext cx="609600" cy="6028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33600" y="5158088"/>
            <a:ext cx="609600" cy="6028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505200" y="6248402"/>
            <a:ext cx="1451038" cy="461665"/>
          </a:xfrm>
          <a:prstGeom prst="rect">
            <a:avLst/>
          </a:prstGeom>
        </p:spPr>
        <p:txBody>
          <a:bodyPr wrap="none">
            <a:spAutoFit/>
          </a:bodyPr>
          <a:lstStyle/>
          <a:p>
            <a:r>
              <a:rPr lang="en-US" sz="2400" b="1" dirty="0"/>
              <a:t>But-2-ene</a:t>
            </a:r>
          </a:p>
        </p:txBody>
      </p:sp>
      <p:graphicFrame>
        <p:nvGraphicFramePr>
          <p:cNvPr id="11" name="Object 10"/>
          <p:cNvGraphicFramePr>
            <a:graphicFrameLocks noChangeAspect="1"/>
          </p:cNvGraphicFramePr>
          <p:nvPr/>
        </p:nvGraphicFramePr>
        <p:xfrm>
          <a:off x="2224008" y="5177016"/>
          <a:ext cx="4218574" cy="1071384"/>
        </p:xfrm>
        <a:graphic>
          <a:graphicData uri="http://schemas.openxmlformats.org/presentationml/2006/ole">
            <mc:AlternateContent xmlns:mc="http://schemas.openxmlformats.org/markup-compatibility/2006">
              <mc:Choice xmlns:v="urn:schemas-microsoft-com:vml" Requires="v">
                <p:oleObj spid="_x0000_s79875" name="CS ChemDraw Drawing" r:id="rId6" imgW="2000880" imgH="507960" progId="ChemDraw.Document.6.0">
                  <p:embed/>
                </p:oleObj>
              </mc:Choice>
              <mc:Fallback>
                <p:oleObj name="CS ChemDraw Drawing" r:id="rId6" imgW="2000880" imgH="507960" progId="ChemDraw.Document.6.0">
                  <p:embed/>
                  <p:pic>
                    <p:nvPicPr>
                      <p:cNvPr id="11" name="Object 10"/>
                      <p:cNvPicPr/>
                      <p:nvPr/>
                    </p:nvPicPr>
                    <p:blipFill>
                      <a:blip r:embed="rId7"/>
                      <a:stretch>
                        <a:fillRect/>
                      </a:stretch>
                    </p:blipFill>
                    <p:spPr>
                      <a:xfrm>
                        <a:off x="2224008" y="5177016"/>
                        <a:ext cx="4218574" cy="1071384"/>
                      </a:xfrm>
                      <a:prstGeom prst="rect">
                        <a:avLst/>
                      </a:prstGeom>
                    </p:spPr>
                  </p:pic>
                </p:oleObj>
              </mc:Fallback>
            </mc:AlternateContent>
          </a:graphicData>
        </a:graphic>
      </p:graphicFrame>
      <p:sp>
        <p:nvSpPr>
          <p:cNvPr id="13" name="Oval 12"/>
          <p:cNvSpPr/>
          <p:nvPr/>
        </p:nvSpPr>
        <p:spPr>
          <a:xfrm>
            <a:off x="3383796" y="5018117"/>
            <a:ext cx="609600" cy="6028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354305" y="5009078"/>
            <a:ext cx="609600" cy="6028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84658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04802"/>
            <a:ext cx="6566606" cy="584775"/>
          </a:xfrm>
          <a:prstGeom prst="rect">
            <a:avLst/>
          </a:prstGeom>
          <a:noFill/>
        </p:spPr>
        <p:txBody>
          <a:bodyPr wrap="none" rtlCol="0">
            <a:spAutoFit/>
          </a:bodyPr>
          <a:lstStyle/>
          <a:p>
            <a:r>
              <a:rPr lang="en-US" sz="3200" b="1" dirty="0"/>
              <a:t>Factors affecting coupling constant (</a:t>
            </a:r>
            <a:r>
              <a:rPr lang="en-US" sz="3200" b="1" i="1" dirty="0"/>
              <a:t>J</a:t>
            </a:r>
            <a:r>
              <a:rPr lang="en-US" sz="3200" b="1" dirty="0"/>
              <a:t>)</a:t>
            </a:r>
          </a:p>
        </p:txBody>
      </p:sp>
      <p:sp>
        <p:nvSpPr>
          <p:cNvPr id="2" name="TextBox 1"/>
          <p:cNvSpPr txBox="1"/>
          <p:nvPr/>
        </p:nvSpPr>
        <p:spPr>
          <a:xfrm>
            <a:off x="371959" y="914400"/>
            <a:ext cx="8610600" cy="1938992"/>
          </a:xfrm>
          <a:prstGeom prst="rect">
            <a:avLst/>
          </a:prstGeom>
          <a:noFill/>
        </p:spPr>
        <p:txBody>
          <a:bodyPr wrap="square" rtlCol="0">
            <a:spAutoFit/>
          </a:bodyPr>
          <a:lstStyle/>
          <a:p>
            <a:pPr marL="342900" indent="-342900" algn="just">
              <a:buAutoNum type="arabicPeriod"/>
            </a:pPr>
            <a:r>
              <a:rPr lang="en-US" sz="2400" b="1" dirty="0">
                <a:latin typeface="Times New Roman" pitchFamily="18" charset="0"/>
                <a:cs typeface="Times New Roman" pitchFamily="18" charset="0"/>
              </a:rPr>
              <a:t>Number of intervening bonds:</a:t>
            </a:r>
          </a:p>
          <a:p>
            <a:pPr algn="just"/>
            <a:r>
              <a:rPr lang="en-US" sz="2400" dirty="0">
                <a:latin typeface="Times New Roman" pitchFamily="18" charset="0"/>
                <a:cs typeface="Times New Roman" pitchFamily="18" charset="0"/>
              </a:rPr>
              <a:t>       The magnitude of coupling constant (</a:t>
            </a:r>
            <a:r>
              <a:rPr lang="en-US" sz="2400" i="1" dirty="0">
                <a:latin typeface="Times New Roman" pitchFamily="18" charset="0"/>
                <a:cs typeface="Times New Roman" pitchFamily="18" charset="0"/>
              </a:rPr>
              <a:t>J</a:t>
            </a:r>
            <a:r>
              <a:rPr lang="en-US" sz="2400" dirty="0">
                <a:latin typeface="Times New Roman" pitchFamily="18" charset="0"/>
                <a:cs typeface="Times New Roman" pitchFamily="18" charset="0"/>
              </a:rPr>
              <a:t>) depends on the  number of bonds intervening between two atoms or groups  of atoms that interact. The magnitude of coupling constant (</a:t>
            </a:r>
            <a:r>
              <a:rPr lang="en-US" sz="2400" i="1" dirty="0">
                <a:latin typeface="Times New Roman" pitchFamily="18" charset="0"/>
                <a:cs typeface="Times New Roman" pitchFamily="18" charset="0"/>
              </a:rPr>
              <a:t>J</a:t>
            </a:r>
            <a:r>
              <a:rPr lang="en-US" sz="2400" dirty="0">
                <a:latin typeface="Times New Roman" pitchFamily="18" charset="0"/>
                <a:cs typeface="Times New Roman" pitchFamily="18" charset="0"/>
              </a:rPr>
              <a:t>) decreases with  increasing the number of intervening bond.</a:t>
            </a:r>
          </a:p>
        </p:txBody>
      </p:sp>
      <p:graphicFrame>
        <p:nvGraphicFramePr>
          <p:cNvPr id="3" name="Object 2"/>
          <p:cNvGraphicFramePr>
            <a:graphicFrameLocks noChangeAspect="1"/>
          </p:cNvGraphicFramePr>
          <p:nvPr/>
        </p:nvGraphicFramePr>
        <p:xfrm>
          <a:off x="353878" y="2971800"/>
          <a:ext cx="1905000" cy="1703388"/>
        </p:xfrm>
        <a:graphic>
          <a:graphicData uri="http://schemas.openxmlformats.org/presentationml/2006/ole">
            <mc:AlternateContent xmlns:mc="http://schemas.openxmlformats.org/markup-compatibility/2006">
              <mc:Choice xmlns:v="urn:schemas-microsoft-com:vml" Requires="v">
                <p:oleObj spid="_x0000_s80898" name="CS ChemDraw Drawing" r:id="rId3" imgW="1225440" imgH="1095480" progId="ChemDraw.Document.6.0">
                  <p:embed/>
                </p:oleObj>
              </mc:Choice>
              <mc:Fallback>
                <p:oleObj name="CS ChemDraw Drawing" r:id="rId3" imgW="1225440" imgH="1095480" progId="ChemDraw.Document.6.0">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878" y="2971800"/>
                        <a:ext cx="19050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2895600" y="3002209"/>
          <a:ext cx="2438400" cy="1645993"/>
        </p:xfrm>
        <a:graphic>
          <a:graphicData uri="http://schemas.openxmlformats.org/presentationml/2006/ole">
            <mc:AlternateContent xmlns:mc="http://schemas.openxmlformats.org/markup-compatibility/2006">
              <mc:Choice xmlns:v="urn:schemas-microsoft-com:vml" Requires="v">
                <p:oleObj spid="_x0000_s80899" name="CS ChemDraw Drawing" r:id="rId5" imgW="1705680" imgH="1151280" progId="ChemDraw.Document.6.0">
                  <p:embed/>
                </p:oleObj>
              </mc:Choice>
              <mc:Fallback>
                <p:oleObj name="CS ChemDraw Drawing" r:id="rId5" imgW="1705680" imgH="1151280" progId="ChemDraw.Document.6.0">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002209"/>
                        <a:ext cx="2438400" cy="164599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nvGraphicFramePr>
        <p:xfrm>
          <a:off x="5685076" y="3124200"/>
          <a:ext cx="3318149" cy="842962"/>
        </p:xfrm>
        <a:graphic>
          <a:graphicData uri="http://schemas.openxmlformats.org/presentationml/2006/ole">
            <mc:AlternateContent xmlns:mc="http://schemas.openxmlformats.org/markup-compatibility/2006">
              <mc:Choice xmlns:v="urn:schemas-microsoft-com:vml" Requires="v">
                <p:oleObj spid="_x0000_s80900" name="CS ChemDraw Drawing" r:id="rId7" imgW="2000880" imgH="507960" progId="ChemDraw.Document.6.0">
                  <p:embed/>
                </p:oleObj>
              </mc:Choice>
              <mc:Fallback>
                <p:oleObj name="CS ChemDraw Drawing" r:id="rId7" imgW="2000880" imgH="507960" progId="ChemDraw.Document.6.0">
                  <p:embed/>
                  <p:pic>
                    <p:nvPicPr>
                      <p:cNvPr id="6"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5076" y="3124200"/>
                        <a:ext cx="3318149" cy="842962"/>
                      </a:xfrm>
                      <a:prstGeom prst="rect">
                        <a:avLst/>
                      </a:prstGeom>
                      <a:noFill/>
                      <a:ln>
                        <a:noFill/>
                      </a:ln>
                    </p:spPr>
                  </p:pic>
                </p:oleObj>
              </mc:Fallback>
            </mc:AlternateContent>
          </a:graphicData>
        </a:graphic>
      </p:graphicFrame>
      <p:sp>
        <p:nvSpPr>
          <p:cNvPr id="7" name="Oval 6"/>
          <p:cNvSpPr/>
          <p:nvPr/>
        </p:nvSpPr>
        <p:spPr>
          <a:xfrm>
            <a:off x="5486400" y="2959104"/>
            <a:ext cx="609600" cy="6028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530525" y="3048002"/>
            <a:ext cx="609600" cy="6028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33800" y="3741662"/>
            <a:ext cx="609600" cy="6028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213057">
            <a:off x="2613728" y="3036962"/>
            <a:ext cx="1324961" cy="4640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03756" y="4327465"/>
            <a:ext cx="1239442" cy="400110"/>
          </a:xfrm>
          <a:prstGeom prst="rect">
            <a:avLst/>
          </a:prstGeom>
        </p:spPr>
        <p:txBody>
          <a:bodyPr wrap="none">
            <a:spAutoFit/>
          </a:bodyPr>
          <a:lstStyle/>
          <a:p>
            <a:r>
              <a:rPr lang="en-US" sz="2000" b="1" dirty="0"/>
              <a:t>But-2-ene</a:t>
            </a:r>
          </a:p>
        </p:txBody>
      </p:sp>
      <p:sp>
        <p:nvSpPr>
          <p:cNvPr id="13" name="TextBox 12"/>
          <p:cNvSpPr txBox="1"/>
          <p:nvPr/>
        </p:nvSpPr>
        <p:spPr>
          <a:xfrm>
            <a:off x="1026805" y="4744387"/>
            <a:ext cx="420308" cy="523220"/>
          </a:xfrm>
          <a:prstGeom prst="rect">
            <a:avLst/>
          </a:prstGeom>
          <a:noFill/>
        </p:spPr>
        <p:txBody>
          <a:bodyPr wrap="none" rtlCol="0">
            <a:spAutoFit/>
          </a:bodyPr>
          <a:lstStyle/>
          <a:p>
            <a:r>
              <a:rPr lang="en-US" sz="2800" i="1" dirty="0"/>
              <a:t>J</a:t>
            </a:r>
            <a:r>
              <a:rPr lang="en-US" sz="2800" i="1" baseline="-25000" dirty="0"/>
              <a:t>1</a:t>
            </a:r>
          </a:p>
        </p:txBody>
      </p:sp>
      <p:sp>
        <p:nvSpPr>
          <p:cNvPr id="14" name="TextBox 13"/>
          <p:cNvSpPr txBox="1"/>
          <p:nvPr/>
        </p:nvSpPr>
        <p:spPr>
          <a:xfrm>
            <a:off x="3986937" y="4727575"/>
            <a:ext cx="420308" cy="523220"/>
          </a:xfrm>
          <a:prstGeom prst="rect">
            <a:avLst/>
          </a:prstGeom>
          <a:noFill/>
        </p:spPr>
        <p:txBody>
          <a:bodyPr wrap="none" rtlCol="0">
            <a:spAutoFit/>
          </a:bodyPr>
          <a:lstStyle/>
          <a:p>
            <a:r>
              <a:rPr lang="en-US" sz="2800" i="1" dirty="0"/>
              <a:t>J</a:t>
            </a:r>
            <a:r>
              <a:rPr lang="en-US" sz="2800" i="1" baseline="-25000" dirty="0"/>
              <a:t>2</a:t>
            </a:r>
          </a:p>
        </p:txBody>
      </p:sp>
      <p:sp>
        <p:nvSpPr>
          <p:cNvPr id="15" name="TextBox 14"/>
          <p:cNvSpPr txBox="1"/>
          <p:nvPr/>
        </p:nvSpPr>
        <p:spPr>
          <a:xfrm>
            <a:off x="7401521" y="4744387"/>
            <a:ext cx="420308" cy="523220"/>
          </a:xfrm>
          <a:prstGeom prst="rect">
            <a:avLst/>
          </a:prstGeom>
          <a:noFill/>
        </p:spPr>
        <p:txBody>
          <a:bodyPr wrap="none" rtlCol="0">
            <a:spAutoFit/>
          </a:bodyPr>
          <a:lstStyle/>
          <a:p>
            <a:r>
              <a:rPr lang="en-US" sz="2800" i="1" dirty="0"/>
              <a:t>J</a:t>
            </a:r>
            <a:r>
              <a:rPr lang="en-US" sz="2800" i="1" baseline="-25000" dirty="0"/>
              <a:t>3</a:t>
            </a:r>
          </a:p>
        </p:txBody>
      </p:sp>
      <p:sp>
        <p:nvSpPr>
          <p:cNvPr id="16" name="Oval 15"/>
          <p:cNvSpPr/>
          <p:nvPr/>
        </p:nvSpPr>
        <p:spPr>
          <a:xfrm rot="16200000">
            <a:off x="3886722" y="3404912"/>
            <a:ext cx="1474074" cy="4640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035658" y="3349412"/>
            <a:ext cx="450742" cy="5217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481375" y="5358827"/>
            <a:ext cx="1779654" cy="584775"/>
          </a:xfrm>
          <a:prstGeom prst="rect">
            <a:avLst/>
          </a:prstGeom>
          <a:noFill/>
        </p:spPr>
        <p:txBody>
          <a:bodyPr wrap="none" rtlCol="0">
            <a:spAutoFit/>
          </a:bodyPr>
          <a:lstStyle/>
          <a:p>
            <a:r>
              <a:rPr lang="en-US" sz="3200" b="1" dirty="0"/>
              <a:t>J</a:t>
            </a:r>
            <a:r>
              <a:rPr lang="en-US" sz="3200" b="1" baseline="-25000" dirty="0"/>
              <a:t>1</a:t>
            </a:r>
            <a:r>
              <a:rPr lang="en-US" sz="3200" b="1" dirty="0"/>
              <a:t> &gt; J</a:t>
            </a:r>
            <a:r>
              <a:rPr lang="en-US" sz="3200" b="1" baseline="-25000" dirty="0"/>
              <a:t>2</a:t>
            </a:r>
            <a:r>
              <a:rPr lang="en-US" sz="3200" b="1" dirty="0"/>
              <a:t> &gt; J</a:t>
            </a:r>
            <a:r>
              <a:rPr lang="en-US" sz="3200" b="1" baseline="-25000" dirty="0"/>
              <a:t>3</a:t>
            </a:r>
          </a:p>
        </p:txBody>
      </p:sp>
    </p:spTree>
    <p:extLst>
      <p:ext uri="{BB962C8B-B14F-4D97-AF65-F5344CB8AC3E}">
        <p14:creationId xmlns:p14="http://schemas.microsoft.com/office/powerpoint/2010/main" val="32151380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839200" cy="3416320"/>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2. Hybridization of carbon atom:</a:t>
            </a:r>
          </a:p>
          <a:p>
            <a:pPr algn="just"/>
            <a:r>
              <a:rPr lang="en-US" sz="2400" dirty="0">
                <a:latin typeface="Times New Roman" pitchFamily="18" charset="0"/>
                <a:cs typeface="Times New Roman" pitchFamily="18" charset="0"/>
              </a:rPr>
              <a:t>       With increasing the s-character of the carbon atom the value of coupling constant (</a:t>
            </a:r>
            <a:r>
              <a:rPr lang="en-US" sz="2400" i="1" dirty="0">
                <a:latin typeface="Times New Roman" pitchFamily="18" charset="0"/>
                <a:cs typeface="Times New Roman" pitchFamily="18" charset="0"/>
              </a:rPr>
              <a:t>J</a:t>
            </a:r>
            <a:r>
              <a:rPr lang="en-US" sz="2400" dirty="0">
                <a:latin typeface="Times New Roman" pitchFamily="18" charset="0"/>
                <a:cs typeface="Times New Roman" pitchFamily="18" charset="0"/>
              </a:rPr>
              <a:t>)  increases. </a:t>
            </a:r>
          </a:p>
          <a:p>
            <a:pPr algn="ctr"/>
            <a:r>
              <a:rPr lang="en-US" sz="2400" dirty="0">
                <a:latin typeface="Times New Roman" pitchFamily="18" charset="0"/>
                <a:cs typeface="Times New Roman" pitchFamily="18" charset="0"/>
              </a:rPr>
              <a:t>1S</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2S</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2P</a:t>
            </a:r>
            <a:r>
              <a:rPr lang="en-US" sz="2400" baseline="30000" dirty="0">
                <a:latin typeface="Times New Roman" pitchFamily="18" charset="0"/>
                <a:cs typeface="Times New Roman" pitchFamily="18" charset="0"/>
              </a:rPr>
              <a:t>2</a:t>
            </a:r>
          </a:p>
          <a:p>
            <a:pPr algn="ctr"/>
            <a:r>
              <a:rPr lang="en-US" sz="2400" dirty="0">
                <a:latin typeface="Times New Roman" pitchFamily="18" charset="0"/>
                <a:cs typeface="Times New Roman" pitchFamily="18" charset="0"/>
              </a:rPr>
              <a:t>1S</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2S</a:t>
            </a:r>
            <a:r>
              <a:rPr lang="en-US" sz="2400" baseline="30000" dirty="0">
                <a:latin typeface="Times New Roman" pitchFamily="18" charset="0"/>
                <a:cs typeface="Times New Roman" pitchFamily="18" charset="0"/>
              </a:rPr>
              <a:t>1</a:t>
            </a:r>
            <a:r>
              <a:rPr lang="en-US" sz="2400" dirty="0">
                <a:latin typeface="Times New Roman" pitchFamily="18" charset="0"/>
                <a:cs typeface="Times New Roman" pitchFamily="18" charset="0"/>
              </a:rPr>
              <a:t>, 2P</a:t>
            </a:r>
            <a:r>
              <a:rPr lang="en-US" sz="2400" baseline="-25000" dirty="0">
                <a:latin typeface="Times New Roman" pitchFamily="18" charset="0"/>
                <a:cs typeface="Times New Roman" pitchFamily="18" charset="0"/>
              </a:rPr>
              <a:t>x</a:t>
            </a:r>
            <a:r>
              <a:rPr lang="en-US" sz="2400" baseline="30000" dirty="0">
                <a:latin typeface="Times New Roman" pitchFamily="18" charset="0"/>
                <a:cs typeface="Times New Roman" pitchFamily="18" charset="0"/>
              </a:rPr>
              <a:t>1</a:t>
            </a:r>
            <a:r>
              <a:rPr lang="en-US" sz="2400" dirty="0">
                <a:latin typeface="Times New Roman" pitchFamily="18" charset="0"/>
                <a:cs typeface="Times New Roman" pitchFamily="18" charset="0"/>
              </a:rPr>
              <a:t>, 2P</a:t>
            </a:r>
            <a:r>
              <a:rPr lang="en-US" sz="2400" baseline="-25000" dirty="0">
                <a:latin typeface="Times New Roman" pitchFamily="18" charset="0"/>
                <a:cs typeface="Times New Roman" pitchFamily="18" charset="0"/>
              </a:rPr>
              <a:t>y</a:t>
            </a:r>
            <a:r>
              <a:rPr lang="en-US" sz="2400" baseline="30000" dirty="0">
                <a:latin typeface="Times New Roman" pitchFamily="18" charset="0"/>
                <a:cs typeface="Times New Roman" pitchFamily="18" charset="0"/>
              </a:rPr>
              <a:t>1</a:t>
            </a:r>
            <a:r>
              <a:rPr lang="en-US" sz="2400" dirty="0">
                <a:latin typeface="Times New Roman" pitchFamily="18" charset="0"/>
                <a:cs typeface="Times New Roman" pitchFamily="18" charset="0"/>
              </a:rPr>
              <a:t>, 2P</a:t>
            </a:r>
            <a:r>
              <a:rPr lang="en-US" sz="2400" baseline="-25000" dirty="0">
                <a:latin typeface="Times New Roman" pitchFamily="18" charset="0"/>
                <a:cs typeface="Times New Roman" pitchFamily="18" charset="0"/>
              </a:rPr>
              <a:t>z</a:t>
            </a:r>
            <a:r>
              <a:rPr lang="en-US" sz="2400" baseline="30000" dirty="0">
                <a:latin typeface="Times New Roman" pitchFamily="18" charset="0"/>
                <a:cs typeface="Times New Roman" pitchFamily="18" charset="0"/>
              </a:rPr>
              <a:t>1</a:t>
            </a:r>
            <a:r>
              <a:rPr lang="en-US" sz="2400" dirty="0">
                <a:latin typeface="Times New Roman" pitchFamily="18" charset="0"/>
                <a:cs typeface="Times New Roman" pitchFamily="18" charset="0"/>
              </a:rPr>
              <a:t>  </a:t>
            </a:r>
          </a:p>
          <a:p>
            <a:pPr algn="just"/>
            <a:r>
              <a:rPr lang="en-US" sz="2400" dirty="0">
                <a:latin typeface="Times New Roman" pitchFamily="18" charset="0"/>
                <a:cs typeface="Times New Roman" pitchFamily="18" charset="0"/>
              </a:rPr>
              <a:t>                                                         sp3</a:t>
            </a:r>
          </a:p>
          <a:p>
            <a:pPr algn="just"/>
            <a:r>
              <a:rPr lang="en-US" sz="2400" dirty="0">
                <a:latin typeface="Times New Roman" pitchFamily="18" charset="0"/>
                <a:cs typeface="Times New Roman" pitchFamily="18" charset="0"/>
              </a:rPr>
              <a:t>J increases as the amount of s character in the C-H bond increases.</a:t>
            </a:r>
          </a:p>
          <a:p>
            <a:pPr algn="just"/>
            <a:r>
              <a:rPr lang="en-US" sz="2400" dirty="0">
                <a:latin typeface="Times New Roman" pitchFamily="18" charset="0"/>
                <a:cs typeface="Times New Roman" pitchFamily="18" charset="0"/>
              </a:rPr>
              <a:t>Typical values are </a:t>
            </a:r>
          </a:p>
          <a:p>
            <a:pPr algn="just"/>
            <a:r>
              <a:rPr lang="en-US" sz="2400" dirty="0">
                <a:latin typeface="Times New Roman" pitchFamily="18" charset="0"/>
                <a:cs typeface="Times New Roman" pitchFamily="18" charset="0"/>
              </a:rPr>
              <a:t>125 Hz for sp3, 167 Hz for sp2, and 250 Hz for </a:t>
            </a:r>
            <a:r>
              <a:rPr lang="en-US" sz="2400" dirty="0" err="1">
                <a:latin typeface="Times New Roman" pitchFamily="18" charset="0"/>
                <a:cs typeface="Times New Roman" pitchFamily="18" charset="0"/>
              </a:rPr>
              <a:t>sp</a:t>
            </a:r>
            <a:r>
              <a:rPr lang="en-US" sz="2400" dirty="0">
                <a:latin typeface="Times New Roman" pitchFamily="18" charset="0"/>
                <a:cs typeface="Times New Roman" pitchFamily="18" charset="0"/>
              </a:rPr>
              <a:t> hybridization.</a:t>
            </a:r>
          </a:p>
        </p:txBody>
      </p:sp>
      <p:cxnSp>
        <p:nvCxnSpPr>
          <p:cNvPr id="10" name="Straight Connector 9"/>
          <p:cNvCxnSpPr/>
          <p:nvPr/>
        </p:nvCxnSpPr>
        <p:spPr>
          <a:xfrm>
            <a:off x="3742841" y="2057400"/>
            <a:ext cx="23622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3577761"/>
            <a:ext cx="8686800" cy="1569660"/>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3. Bond angle:</a:t>
            </a:r>
          </a:p>
          <a:p>
            <a:r>
              <a:rPr lang="en-US" sz="2400" dirty="0">
                <a:latin typeface="Times New Roman" pitchFamily="18" charset="0"/>
                <a:cs typeface="Times New Roman" pitchFamily="18" charset="0"/>
              </a:rPr>
              <a:t>     Coupling constant (</a:t>
            </a:r>
            <a:r>
              <a:rPr lang="en-US" sz="2400" i="1" dirty="0">
                <a:latin typeface="Times New Roman" pitchFamily="18" charset="0"/>
                <a:cs typeface="Times New Roman" pitchFamily="18" charset="0"/>
              </a:rPr>
              <a:t>J</a:t>
            </a:r>
            <a:r>
              <a:rPr lang="en-US" sz="2400" baseline="-25000" dirty="0">
                <a:latin typeface="Times New Roman" pitchFamily="18" charset="0"/>
                <a:cs typeface="Times New Roman" pitchFamily="18" charset="0"/>
              </a:rPr>
              <a:t>H-H</a:t>
            </a:r>
            <a:r>
              <a:rPr lang="en-US" sz="2400" dirty="0">
                <a:latin typeface="Times New Roman" pitchFamily="18" charset="0"/>
                <a:cs typeface="Times New Roman" pitchFamily="18" charset="0"/>
              </a:rPr>
              <a:t>) is greatest (7 to 15 Hz) when the dihedral angle is 0 ° (</a:t>
            </a:r>
            <a:r>
              <a:rPr lang="en-US" sz="2400" dirty="0" err="1">
                <a:latin typeface="Times New Roman" pitchFamily="18" charset="0"/>
                <a:cs typeface="Times New Roman" pitchFamily="18" charset="0"/>
              </a:rPr>
              <a:t>syn</a:t>
            </a:r>
            <a:r>
              <a:rPr lang="en-US" sz="2400" dirty="0">
                <a:latin typeface="Times New Roman" pitchFamily="18" charset="0"/>
                <a:cs typeface="Times New Roman" pitchFamily="18" charset="0"/>
              </a:rPr>
              <a:t>) or 180 °(anti), less (2 to 5 Hz) for a gauche conformation and 0 for a 90 ° angle</a:t>
            </a:r>
          </a:p>
        </p:txBody>
      </p:sp>
      <p:pic>
        <p:nvPicPr>
          <p:cNvPr id="30722" name="Picture 2" descr="D:\BMB-403\bond ang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105401"/>
            <a:ext cx="6248400" cy="16002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2237A74-1A1B-4126-88FF-FC70FAC0AC16}"/>
              </a:ext>
            </a:extLst>
          </p:cNvPr>
          <p:cNvSpPr txBox="1"/>
          <p:nvPr/>
        </p:nvSpPr>
        <p:spPr>
          <a:xfrm>
            <a:off x="4368800" y="6320631"/>
            <a:ext cx="406400" cy="307777"/>
          </a:xfrm>
          <a:prstGeom prst="rect">
            <a:avLst/>
          </a:prstGeom>
          <a:noFill/>
        </p:spPr>
        <p:txBody>
          <a:bodyPr wrap="square" rtlCol="0">
            <a:spAutoFit/>
          </a:bodyPr>
          <a:lstStyle/>
          <a:p>
            <a:r>
              <a:rPr lang="en-US" sz="1400" dirty="0"/>
              <a:t>90</a:t>
            </a:r>
          </a:p>
        </p:txBody>
      </p:sp>
      <p:sp>
        <p:nvSpPr>
          <p:cNvPr id="3" name="Rectangle: Rounded Corners 2">
            <a:extLst>
              <a:ext uri="{FF2B5EF4-FFF2-40B4-BE49-F238E27FC236}">
                <a16:creationId xmlns:a16="http://schemas.microsoft.com/office/drawing/2014/main" id="{410E1CAD-EAEA-4C81-91AE-3CDCBA5A8B5D}"/>
              </a:ext>
            </a:extLst>
          </p:cNvPr>
          <p:cNvSpPr/>
          <p:nvPr/>
        </p:nvSpPr>
        <p:spPr>
          <a:xfrm>
            <a:off x="3982720" y="6367284"/>
            <a:ext cx="325120" cy="27432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97033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5315"/>
            <a:ext cx="8832742" cy="1569660"/>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4. Geometry of the molecule:</a:t>
            </a:r>
          </a:p>
          <a:p>
            <a:pPr algn="just"/>
            <a:r>
              <a:rPr lang="en-US" sz="2400" dirty="0">
                <a:latin typeface="Times New Roman" pitchFamily="18" charset="0"/>
                <a:cs typeface="Times New Roman" pitchFamily="18" charset="0"/>
              </a:rPr>
              <a:t>     The magnitude of coupling constant (</a:t>
            </a:r>
            <a:r>
              <a:rPr lang="en-US" sz="2400" i="1" dirty="0">
                <a:latin typeface="Times New Roman" pitchFamily="18" charset="0"/>
                <a:cs typeface="Times New Roman" pitchFamily="18" charset="0"/>
              </a:rPr>
              <a:t>J</a:t>
            </a:r>
            <a:r>
              <a:rPr lang="en-US" sz="2400" dirty="0">
                <a:latin typeface="Times New Roman" pitchFamily="18" charset="0"/>
                <a:cs typeface="Times New Roman" pitchFamily="18" charset="0"/>
              </a:rPr>
              <a:t>) differs for </a:t>
            </a:r>
            <a:r>
              <a:rPr lang="en-US" sz="2400" dirty="0" err="1">
                <a:latin typeface="Times New Roman" pitchFamily="18" charset="0"/>
                <a:cs typeface="Times New Roman" pitchFamily="18" charset="0"/>
              </a:rPr>
              <a:t>cis</a:t>
            </a:r>
            <a:r>
              <a:rPr lang="en-US" sz="2400" dirty="0">
                <a:latin typeface="Times New Roman" pitchFamily="18" charset="0"/>
                <a:cs typeface="Times New Roman" pitchFamily="18" charset="0"/>
              </a:rPr>
              <a:t> and trans hydrogen. For a pair of isomeric </a:t>
            </a:r>
            <a:r>
              <a:rPr lang="en-US" sz="2400" dirty="0" err="1">
                <a:latin typeface="Times New Roman" pitchFamily="18" charset="0"/>
                <a:cs typeface="Times New Roman" pitchFamily="18" charset="0"/>
              </a:rPr>
              <a:t>cis</a:t>
            </a:r>
            <a:r>
              <a:rPr lang="en-US" sz="2400" dirty="0">
                <a:latin typeface="Times New Roman" pitchFamily="18" charset="0"/>
                <a:cs typeface="Times New Roman" pitchFamily="18" charset="0"/>
              </a:rPr>
              <a:t>-trans, the value of </a:t>
            </a:r>
            <a:r>
              <a:rPr lang="en-US" sz="2400" i="1" dirty="0" err="1">
                <a:latin typeface="Times New Roman" pitchFamily="18" charset="0"/>
                <a:cs typeface="Times New Roman" pitchFamily="18" charset="0"/>
              </a:rPr>
              <a:t>J</a:t>
            </a:r>
            <a:r>
              <a:rPr lang="en-US" sz="2400" baseline="-25000" dirty="0" err="1">
                <a:latin typeface="Times New Roman" pitchFamily="18" charset="0"/>
                <a:cs typeface="Times New Roman" pitchFamily="18" charset="0"/>
              </a:rPr>
              <a:t>trans</a:t>
            </a:r>
            <a:r>
              <a:rPr lang="en-US" sz="2400" dirty="0">
                <a:latin typeface="Times New Roman" pitchFamily="18" charset="0"/>
                <a:cs typeface="Times New Roman" pitchFamily="18" charset="0"/>
              </a:rPr>
              <a:t> is greater than the </a:t>
            </a:r>
            <a:r>
              <a:rPr lang="en-US" sz="2400" i="1" dirty="0" err="1">
                <a:latin typeface="Times New Roman" pitchFamily="18" charset="0"/>
                <a:cs typeface="Times New Roman" pitchFamily="18" charset="0"/>
              </a:rPr>
              <a:t>J</a:t>
            </a:r>
            <a:r>
              <a:rPr lang="en-US" sz="2400" baseline="-25000" dirty="0" err="1">
                <a:latin typeface="Times New Roman" pitchFamily="18" charset="0"/>
                <a:cs typeface="Times New Roman" pitchFamily="18" charset="0"/>
              </a:rPr>
              <a:t>cis</a:t>
            </a:r>
            <a:endParaRPr lang="en-US" sz="2400" dirty="0">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2667002" y="1600200"/>
          <a:ext cx="5487123" cy="1676400"/>
        </p:xfrm>
        <a:graphic>
          <a:graphicData uri="http://schemas.openxmlformats.org/presentationml/2006/ole">
            <mc:AlternateContent xmlns:mc="http://schemas.openxmlformats.org/markup-compatibility/2006">
              <mc:Choice xmlns:v="urn:schemas-microsoft-com:vml" Requires="v">
                <p:oleObj spid="_x0000_s81922" name="CS ChemDraw Drawing" r:id="rId3" imgW="3141360" imgH="1061640" progId="ChemDraw.Document.6.0">
                  <p:embed/>
                </p:oleObj>
              </mc:Choice>
              <mc:Fallback>
                <p:oleObj name="CS ChemDraw Drawing" r:id="rId3" imgW="3141360" imgH="1061640" progId="ChemDraw.Document.6.0">
                  <p:embed/>
                  <p:pic>
                    <p:nvPicPr>
                      <p:cNvPr id="6" name="Object 5"/>
                      <p:cNvPicPr/>
                      <p:nvPr/>
                    </p:nvPicPr>
                    <p:blipFill>
                      <a:blip r:embed="rId4"/>
                      <a:stretch>
                        <a:fillRect/>
                      </a:stretch>
                    </p:blipFill>
                    <p:spPr>
                      <a:xfrm>
                        <a:off x="2667002" y="1600200"/>
                        <a:ext cx="5487123" cy="1676400"/>
                      </a:xfrm>
                      <a:prstGeom prst="rect">
                        <a:avLst/>
                      </a:prstGeom>
                    </p:spPr>
                  </p:pic>
                </p:oleObj>
              </mc:Fallback>
            </mc:AlternateContent>
          </a:graphicData>
        </a:graphic>
      </p:graphicFrame>
      <p:sp>
        <p:nvSpPr>
          <p:cNvPr id="7" name="TextBox 6"/>
          <p:cNvSpPr txBox="1"/>
          <p:nvPr/>
        </p:nvSpPr>
        <p:spPr>
          <a:xfrm>
            <a:off x="158858" y="3582414"/>
            <a:ext cx="8832742" cy="2923877"/>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5. Neighboring substituents:</a:t>
            </a:r>
          </a:p>
          <a:p>
            <a:pPr algn="just"/>
            <a:r>
              <a:rPr lang="en-US" sz="2400" dirty="0">
                <a:latin typeface="Times New Roman" pitchFamily="18" charset="0"/>
                <a:cs typeface="Times New Roman" pitchFamily="18" charset="0"/>
              </a:rPr>
              <a:t>     The increasing in electronegativity of the neighboring substituents decrease the value of coupling constant (</a:t>
            </a:r>
            <a:r>
              <a:rPr lang="en-US" sz="2400" i="1" dirty="0">
                <a:latin typeface="Times New Roman" pitchFamily="18" charset="0"/>
                <a:cs typeface="Times New Roman" pitchFamily="18" charset="0"/>
              </a:rPr>
              <a:t>J</a:t>
            </a:r>
            <a:r>
              <a:rPr lang="en-US" sz="2400" baseline="-25000" dirty="0">
                <a:latin typeface="Times New Roman" pitchFamily="18" charset="0"/>
                <a:cs typeface="Times New Roman" pitchFamily="18" charset="0"/>
              </a:rPr>
              <a:t>H-H</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For example, </a:t>
            </a:r>
          </a:p>
          <a:p>
            <a:r>
              <a:rPr lang="en-US" sz="2400" dirty="0">
                <a:latin typeface="Times New Roman" pitchFamily="18" charset="0"/>
                <a:cs typeface="Times New Roman" pitchFamily="18" charset="0"/>
              </a:rPr>
              <a:t>             J</a:t>
            </a:r>
            <a:r>
              <a:rPr lang="en-US" sz="2400" baseline="-25000" dirty="0">
                <a:latin typeface="Times New Roman" pitchFamily="18" charset="0"/>
                <a:cs typeface="Times New Roman" pitchFamily="18" charset="0"/>
              </a:rPr>
              <a:t>H-H</a:t>
            </a:r>
            <a:r>
              <a:rPr lang="en-US" sz="2400" dirty="0">
                <a:latin typeface="Times New Roman" pitchFamily="18" charset="0"/>
                <a:cs typeface="Times New Roman" pitchFamily="18" charset="0"/>
              </a:rPr>
              <a:t> = </a:t>
            </a:r>
            <a:r>
              <a:rPr lang="en-US" sz="2400" b="1" dirty="0">
                <a:latin typeface="Times New Roman" pitchFamily="18" charset="0"/>
                <a:cs typeface="Times New Roman" pitchFamily="18" charset="0"/>
              </a:rPr>
              <a:t>8.9</a:t>
            </a:r>
            <a:r>
              <a:rPr lang="en-US" sz="2400" dirty="0">
                <a:latin typeface="Times New Roman" pitchFamily="18" charset="0"/>
                <a:cs typeface="Times New Roman" pitchFamily="18" charset="0"/>
              </a:rPr>
              <a:t> Hz for CH</a:t>
            </a:r>
            <a:r>
              <a:rPr lang="en-US" sz="2400" baseline="-25000" dirty="0">
                <a:latin typeface="Times New Roman" pitchFamily="18" charset="0"/>
                <a:cs typeface="Times New Roman" pitchFamily="18" charset="0"/>
              </a:rPr>
              <a:t>3</a:t>
            </a:r>
            <a:r>
              <a:rPr lang="en-US" sz="2400" dirty="0">
                <a:latin typeface="Times New Roman" pitchFamily="18" charset="0"/>
                <a:cs typeface="Times New Roman" pitchFamily="18" charset="0"/>
              </a:rPr>
              <a:t>CH</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-Li and </a:t>
            </a:r>
            <a:r>
              <a:rPr lang="en-US" sz="2400" b="1" dirty="0">
                <a:latin typeface="Times New Roman" pitchFamily="18" charset="0"/>
                <a:cs typeface="Times New Roman" pitchFamily="18" charset="0"/>
              </a:rPr>
              <a:t>4.7</a:t>
            </a:r>
            <a:r>
              <a:rPr lang="en-US" sz="2400" dirty="0">
                <a:latin typeface="Times New Roman" pitchFamily="18" charset="0"/>
                <a:cs typeface="Times New Roman" pitchFamily="18" charset="0"/>
              </a:rPr>
              <a:t> Hz for CH</a:t>
            </a:r>
            <a:r>
              <a:rPr lang="en-US" sz="2400" baseline="-25000" dirty="0">
                <a:latin typeface="Times New Roman" pitchFamily="18" charset="0"/>
                <a:cs typeface="Times New Roman" pitchFamily="18" charset="0"/>
              </a:rPr>
              <a:t>3</a:t>
            </a:r>
            <a:r>
              <a:rPr lang="en-US" sz="2400" dirty="0">
                <a:latin typeface="Times New Roman" pitchFamily="18" charset="0"/>
                <a:cs typeface="Times New Roman" pitchFamily="18" charset="0"/>
              </a:rPr>
              <a:t>CH</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-OR</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a:t>
            </a:r>
          </a:p>
          <a:p>
            <a:endParaRPr lang="en-US" sz="1600" dirty="0">
              <a:latin typeface="Times New Roman" pitchFamily="18" charset="0"/>
              <a:cs typeface="Times New Roman" pitchFamily="18" charset="0"/>
            </a:endParaRPr>
          </a:p>
          <a:p>
            <a:r>
              <a:rPr lang="en-US" sz="2400" dirty="0">
                <a:latin typeface="Times New Roman" pitchFamily="18" charset="0"/>
                <a:cs typeface="Times New Roman" pitchFamily="18" charset="0"/>
              </a:rPr>
              <a:t>Also, J</a:t>
            </a:r>
            <a:r>
              <a:rPr lang="en-US" sz="2400" baseline="-25000" dirty="0">
                <a:latin typeface="Times New Roman" pitchFamily="18" charset="0"/>
                <a:cs typeface="Times New Roman" pitchFamily="18" charset="0"/>
              </a:rPr>
              <a:t>H-H</a:t>
            </a:r>
            <a:r>
              <a:rPr lang="en-US" sz="2400" dirty="0">
                <a:latin typeface="Times New Roman" pitchFamily="18" charset="0"/>
                <a:cs typeface="Times New Roman" pitchFamily="18" charset="0"/>
              </a:rPr>
              <a:t> = 23.9 Hz for </a:t>
            </a:r>
            <a:r>
              <a:rPr lang="en-US" sz="2400" i="1" dirty="0">
                <a:latin typeface="Times New Roman" pitchFamily="18" charset="0"/>
                <a:cs typeface="Times New Roman" pitchFamily="18" charset="0"/>
              </a:rPr>
              <a:t>trans</a:t>
            </a:r>
            <a:r>
              <a:rPr lang="en-US" sz="2400" dirty="0">
                <a:latin typeface="Times New Roman" pitchFamily="18" charset="0"/>
                <a:cs typeface="Times New Roman" pitchFamily="18" charset="0"/>
              </a:rPr>
              <a:t>-CH</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=CH-Li and 12.8 Hz for </a:t>
            </a:r>
            <a:r>
              <a:rPr lang="en-US" sz="2400" i="1" dirty="0">
                <a:latin typeface="Times New Roman" pitchFamily="18" charset="0"/>
                <a:cs typeface="Times New Roman" pitchFamily="18" charset="0"/>
              </a:rPr>
              <a:t>trans</a:t>
            </a:r>
            <a:r>
              <a:rPr lang="en-US" sz="2400" dirty="0">
                <a:latin typeface="Times New Roman" pitchFamily="18" charset="0"/>
                <a:cs typeface="Times New Roman" pitchFamily="18" charset="0"/>
              </a:rPr>
              <a:t>-CH</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=CH-F.</a:t>
            </a:r>
            <a:endParaRPr lang="en-US" sz="2400" baseline="-25000" dirty="0">
              <a:latin typeface="Times New Roman" pitchFamily="18" charset="0"/>
              <a:cs typeface="Times New Roman" pitchFamily="18" charset="0"/>
            </a:endParaRPr>
          </a:p>
        </p:txBody>
      </p:sp>
    </p:spTree>
    <p:extLst>
      <p:ext uri="{BB962C8B-B14F-4D97-AF65-F5344CB8AC3E}">
        <p14:creationId xmlns:p14="http://schemas.microsoft.com/office/powerpoint/2010/main" val="37786296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858" y="228602"/>
            <a:ext cx="8832742" cy="2923877"/>
          </a:xfrm>
          <a:prstGeom prst="rect">
            <a:avLst/>
          </a:prstGeom>
          <a:noFill/>
        </p:spPr>
        <p:txBody>
          <a:bodyPr wrap="square" rtlCol="0">
            <a:spAutoFit/>
          </a:bodyPr>
          <a:lstStyle/>
          <a:p>
            <a:r>
              <a:rPr lang="en-US" sz="2400" b="1" dirty="0">
                <a:latin typeface="Times New Roman" pitchFamily="18" charset="0"/>
                <a:cs typeface="Times New Roman" pitchFamily="18" charset="0"/>
              </a:rPr>
              <a:t>6. </a:t>
            </a:r>
            <a:r>
              <a:rPr lang="en-US" sz="2400" b="1" dirty="0"/>
              <a:t>Ring Strain</a:t>
            </a:r>
            <a:endParaRPr lang="en-US" sz="2400" dirty="0"/>
          </a:p>
          <a:p>
            <a:pPr algn="just"/>
            <a:r>
              <a:rPr lang="en-US" sz="2400" dirty="0">
                <a:latin typeface="Times New Roman" pitchFamily="18" charset="0"/>
                <a:cs typeface="Times New Roman" pitchFamily="18" charset="0"/>
              </a:rPr>
              <a:t>Strained rings show unusually large C-H couplings.</a:t>
            </a:r>
          </a:p>
          <a:p>
            <a:pPr algn="just"/>
            <a:r>
              <a:rPr lang="en-US" sz="2400" dirty="0">
                <a:latin typeface="Times New Roman" pitchFamily="18" charset="0"/>
                <a:cs typeface="Times New Roman" pitchFamily="18" charset="0"/>
              </a:rPr>
              <a:t>This is consistent with the idea that the C-H bonds in strained rings have a high degree of s character.</a:t>
            </a:r>
          </a:p>
          <a:p>
            <a:pPr algn="just"/>
            <a:r>
              <a:rPr lang="en-US" sz="2400" dirty="0">
                <a:latin typeface="Times New Roman" pitchFamily="18" charset="0"/>
                <a:cs typeface="Times New Roman" pitchFamily="18" charset="0"/>
              </a:rPr>
              <a:t>Typical values are 127 Hz for cyclohexane, 140 Hz for </a:t>
            </a:r>
            <a:r>
              <a:rPr lang="en-US" sz="2400" dirty="0" err="1">
                <a:latin typeface="Times New Roman" pitchFamily="18" charset="0"/>
                <a:cs typeface="Times New Roman" pitchFamily="18" charset="0"/>
              </a:rPr>
              <a:t>cyclobutane</a:t>
            </a:r>
            <a:r>
              <a:rPr lang="en-US" sz="2400" dirty="0">
                <a:latin typeface="Times New Roman" pitchFamily="18" charset="0"/>
                <a:cs typeface="Times New Roman" pitchFamily="18" charset="0"/>
              </a:rPr>
              <a:t>, 161 Hz for </a:t>
            </a:r>
            <a:r>
              <a:rPr lang="en-US" sz="2400" dirty="0" err="1">
                <a:latin typeface="Times New Roman" pitchFamily="18" charset="0"/>
                <a:cs typeface="Times New Roman" pitchFamily="18" charset="0"/>
              </a:rPr>
              <a:t>cyclopropane</a:t>
            </a:r>
            <a:r>
              <a:rPr lang="en-US" sz="2400" dirty="0">
                <a:latin typeface="Times New Roman" pitchFamily="18" charset="0"/>
                <a:cs typeface="Times New Roman" pitchFamily="18" charset="0"/>
              </a:rPr>
              <a:t>, and 228 Hz for the alkene C-H bond of </a:t>
            </a:r>
            <a:r>
              <a:rPr lang="en-US" sz="2400" dirty="0" err="1">
                <a:latin typeface="Times New Roman" pitchFamily="18" charset="0"/>
                <a:cs typeface="Times New Roman" pitchFamily="18" charset="0"/>
              </a:rPr>
              <a:t>cyclopropene</a:t>
            </a:r>
            <a:r>
              <a:rPr lang="en-US" sz="2400" dirty="0">
                <a:latin typeface="Times New Roman" pitchFamily="18" charset="0"/>
                <a:cs typeface="Times New Roman" pitchFamily="18" charset="0"/>
              </a:rPr>
              <a:t>.</a:t>
            </a:r>
          </a:p>
          <a:p>
            <a:pPr algn="just"/>
            <a:endParaRPr lang="en-US" sz="2400" baseline="-25000" dirty="0">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708092" y="3124200"/>
          <a:ext cx="7734277" cy="2016126"/>
        </p:xfrm>
        <a:graphic>
          <a:graphicData uri="http://schemas.openxmlformats.org/presentationml/2006/ole">
            <mc:AlternateContent xmlns:mc="http://schemas.openxmlformats.org/markup-compatibility/2006">
              <mc:Choice xmlns:v="urn:schemas-microsoft-com:vml" Requires="v">
                <p:oleObj spid="_x0000_s82946" name="CS ChemDraw Drawing" r:id="rId3" imgW="4944600" imgH="1289160" progId="ChemDraw.Document.6.0">
                  <p:embed/>
                </p:oleObj>
              </mc:Choice>
              <mc:Fallback>
                <p:oleObj name="CS ChemDraw Drawing" r:id="rId3" imgW="4944600" imgH="1289160" progId="ChemDraw.Document.6.0">
                  <p:embed/>
                  <p:pic>
                    <p:nvPicPr>
                      <p:cNvPr id="6" name="Object 5"/>
                      <p:cNvPicPr/>
                      <p:nvPr/>
                    </p:nvPicPr>
                    <p:blipFill>
                      <a:blip r:embed="rId4"/>
                      <a:stretch>
                        <a:fillRect/>
                      </a:stretch>
                    </p:blipFill>
                    <p:spPr>
                      <a:xfrm>
                        <a:off x="708092" y="3124200"/>
                        <a:ext cx="7734277" cy="2016126"/>
                      </a:xfrm>
                      <a:prstGeom prst="rect">
                        <a:avLst/>
                      </a:prstGeom>
                    </p:spPr>
                  </p:pic>
                </p:oleObj>
              </mc:Fallback>
            </mc:AlternateContent>
          </a:graphicData>
        </a:graphic>
      </p:graphicFrame>
    </p:spTree>
    <p:extLst>
      <p:ext uri="{BB962C8B-B14F-4D97-AF65-F5344CB8AC3E}">
        <p14:creationId xmlns:p14="http://schemas.microsoft.com/office/powerpoint/2010/main" val="680245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2" y="26332"/>
            <a:ext cx="4311501" cy="461665"/>
          </a:xfrm>
          <a:prstGeom prst="rect">
            <a:avLst/>
          </a:prstGeom>
          <a:noFill/>
        </p:spPr>
        <p:txBody>
          <a:bodyPr wrap="none" rtlCol="0">
            <a:spAutoFit/>
          </a:bodyPr>
          <a:lstStyle/>
          <a:p>
            <a:r>
              <a:rPr lang="en-US" sz="2400" b="1" dirty="0">
                <a:latin typeface="Times New Roman" pitchFamily="18" charset="0"/>
                <a:cs typeface="Times New Roman" pitchFamily="18" charset="0"/>
              </a:rPr>
              <a:t>Peak Area and Proton counting</a:t>
            </a:r>
          </a:p>
        </p:txBody>
      </p:sp>
      <p:pic>
        <p:nvPicPr>
          <p:cNvPr id="33794" name="Picture 2" descr="D:\BMB-403\int-1.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99" y="456466"/>
            <a:ext cx="8674290" cy="54064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nvGraphicFramePr>
        <p:xfrm>
          <a:off x="3962400" y="1406559"/>
          <a:ext cx="2188934" cy="2028479"/>
        </p:xfrm>
        <a:graphic>
          <a:graphicData uri="http://schemas.openxmlformats.org/presentationml/2006/ole">
            <mc:AlternateContent xmlns:mc="http://schemas.openxmlformats.org/markup-compatibility/2006">
              <mc:Choice xmlns:v="urn:schemas-microsoft-com:vml" Requires="v">
                <p:oleObj spid="_x0000_s83970" name="CS ChemDraw Drawing" r:id="rId4" imgW="1476360" imgH="1276920" progId="ChemDraw.Document.6.0">
                  <p:embed/>
                </p:oleObj>
              </mc:Choice>
              <mc:Fallback>
                <p:oleObj name="CS ChemDraw Drawing" r:id="rId4" imgW="1476360" imgH="1276920" progId="ChemDraw.Document.6.0">
                  <p:embed/>
                  <p:pic>
                    <p:nvPicPr>
                      <p:cNvPr id="6" name="Object 5"/>
                      <p:cNvPicPr/>
                      <p:nvPr/>
                    </p:nvPicPr>
                    <p:blipFill>
                      <a:blip r:embed="rId5"/>
                      <a:stretch>
                        <a:fillRect/>
                      </a:stretch>
                    </p:blipFill>
                    <p:spPr>
                      <a:xfrm>
                        <a:off x="3962400" y="1406559"/>
                        <a:ext cx="2188934" cy="2028479"/>
                      </a:xfrm>
                      <a:prstGeom prst="rect">
                        <a:avLst/>
                      </a:prstGeom>
                    </p:spPr>
                  </p:pic>
                </p:oleObj>
              </mc:Fallback>
            </mc:AlternateContent>
          </a:graphicData>
        </a:graphic>
      </p:graphicFrame>
      <p:cxnSp>
        <p:nvCxnSpPr>
          <p:cNvPr id="10" name="Straight Arrow Connector 9"/>
          <p:cNvCxnSpPr/>
          <p:nvPr/>
        </p:nvCxnSpPr>
        <p:spPr>
          <a:xfrm>
            <a:off x="3742997" y="1966225"/>
            <a:ext cx="228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41701" y="1501934"/>
            <a:ext cx="526106" cy="461665"/>
          </a:xfrm>
          <a:prstGeom prst="rect">
            <a:avLst/>
          </a:prstGeom>
          <a:noFill/>
        </p:spPr>
        <p:txBody>
          <a:bodyPr wrap="none" rtlCol="0">
            <a:spAutoFit/>
          </a:bodyPr>
          <a:lstStyle/>
          <a:p>
            <a:r>
              <a:rPr lang="en-US" sz="2400" b="1" dirty="0">
                <a:latin typeface="Times New Roman" pitchFamily="18" charset="0"/>
                <a:cs typeface="Times New Roman" pitchFamily="18" charset="0"/>
              </a:rPr>
              <a:t>H</a:t>
            </a:r>
            <a:r>
              <a:rPr lang="en-US" sz="2400" b="1" baseline="-25000" dirty="0">
                <a:latin typeface="Times New Roman" pitchFamily="18" charset="0"/>
                <a:cs typeface="Times New Roman" pitchFamily="18" charset="0"/>
              </a:rPr>
              <a:t>a</a:t>
            </a:r>
          </a:p>
        </p:txBody>
      </p:sp>
      <p:cxnSp>
        <p:nvCxnSpPr>
          <p:cNvPr id="13" name="Straight Arrow Connector 12"/>
          <p:cNvCxnSpPr/>
          <p:nvPr/>
        </p:nvCxnSpPr>
        <p:spPr>
          <a:xfrm>
            <a:off x="5334000" y="1501934"/>
            <a:ext cx="0" cy="7690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70949" y="1044734"/>
            <a:ext cx="537327" cy="461665"/>
          </a:xfrm>
          <a:prstGeom prst="rect">
            <a:avLst/>
          </a:prstGeom>
          <a:noFill/>
        </p:spPr>
        <p:txBody>
          <a:bodyPr wrap="none" rtlCol="0">
            <a:spAutoFit/>
          </a:bodyPr>
          <a:lstStyle/>
          <a:p>
            <a:r>
              <a:rPr lang="en-US" sz="2400" b="1" dirty="0" err="1">
                <a:latin typeface="Times New Roman" pitchFamily="18" charset="0"/>
                <a:cs typeface="Times New Roman" pitchFamily="18" charset="0"/>
              </a:rPr>
              <a:t>H</a:t>
            </a:r>
            <a:r>
              <a:rPr lang="en-US" sz="2400" b="1" baseline="-25000" dirty="0" err="1">
                <a:latin typeface="Times New Roman" pitchFamily="18" charset="0"/>
                <a:cs typeface="Times New Roman" pitchFamily="18" charset="0"/>
              </a:rPr>
              <a:t>b</a:t>
            </a:r>
            <a:endParaRPr lang="en-US" sz="2400" b="1" baseline="-25000" dirty="0">
              <a:latin typeface="Times New Roman" pitchFamily="18" charset="0"/>
              <a:cs typeface="Times New Roman" pitchFamily="18" charset="0"/>
            </a:endParaRPr>
          </a:p>
        </p:txBody>
      </p:sp>
      <p:sp>
        <p:nvSpPr>
          <p:cNvPr id="16" name="TextBox 15"/>
          <p:cNvSpPr txBox="1"/>
          <p:nvPr/>
        </p:nvSpPr>
        <p:spPr>
          <a:xfrm>
            <a:off x="5854792" y="1225384"/>
            <a:ext cx="526106" cy="461665"/>
          </a:xfrm>
          <a:prstGeom prst="rect">
            <a:avLst/>
          </a:prstGeom>
          <a:noFill/>
        </p:spPr>
        <p:txBody>
          <a:bodyPr wrap="none" rtlCol="0">
            <a:spAutoFit/>
          </a:bodyPr>
          <a:lstStyle/>
          <a:p>
            <a:r>
              <a:rPr lang="en-US" sz="2400" b="1" dirty="0" err="1">
                <a:latin typeface="Times New Roman" pitchFamily="18" charset="0"/>
                <a:cs typeface="Times New Roman" pitchFamily="18" charset="0"/>
              </a:rPr>
              <a:t>H</a:t>
            </a:r>
            <a:r>
              <a:rPr lang="en-US" sz="2400" b="1" baseline="-25000" dirty="0" err="1">
                <a:latin typeface="Times New Roman" pitchFamily="18" charset="0"/>
                <a:cs typeface="Times New Roman" pitchFamily="18" charset="0"/>
              </a:rPr>
              <a:t>c</a:t>
            </a:r>
            <a:endParaRPr lang="en-US" sz="2400" b="1" baseline="-25000" dirty="0">
              <a:latin typeface="Times New Roman" pitchFamily="18" charset="0"/>
              <a:cs typeface="Times New Roman" pitchFamily="18" charset="0"/>
            </a:endParaRPr>
          </a:p>
        </p:txBody>
      </p:sp>
      <p:cxnSp>
        <p:nvCxnSpPr>
          <p:cNvPr id="19" name="Straight Arrow Connector 18"/>
          <p:cNvCxnSpPr/>
          <p:nvPr/>
        </p:nvCxnSpPr>
        <p:spPr>
          <a:xfrm flipH="1">
            <a:off x="5867402" y="1687047"/>
            <a:ext cx="98045" cy="2791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013549" y="5862937"/>
            <a:ext cx="1697901" cy="461665"/>
          </a:xfrm>
          <a:prstGeom prst="rect">
            <a:avLst/>
          </a:prstGeom>
          <a:noFill/>
        </p:spPr>
        <p:txBody>
          <a:bodyPr wrap="none" rtlCol="0">
            <a:spAutoFit/>
          </a:bodyPr>
          <a:lstStyle/>
          <a:p>
            <a:r>
              <a:rPr lang="en-US" sz="2400" b="1" dirty="0"/>
              <a:t>A(H</a:t>
            </a:r>
            <a:r>
              <a:rPr lang="en-US" sz="2400" b="1" baseline="-25000" dirty="0"/>
              <a:t>a</a:t>
            </a:r>
            <a:r>
              <a:rPr lang="en-US" sz="2400" b="1" dirty="0"/>
              <a:t>) = 3.04</a:t>
            </a:r>
            <a:endParaRPr lang="en-US" sz="2400" b="1" baseline="-25000" dirty="0"/>
          </a:p>
        </p:txBody>
      </p:sp>
      <p:sp>
        <p:nvSpPr>
          <p:cNvPr id="23" name="TextBox 22"/>
          <p:cNvSpPr txBox="1"/>
          <p:nvPr/>
        </p:nvSpPr>
        <p:spPr>
          <a:xfrm>
            <a:off x="387380" y="5862937"/>
            <a:ext cx="1707519" cy="461665"/>
          </a:xfrm>
          <a:prstGeom prst="rect">
            <a:avLst/>
          </a:prstGeom>
          <a:noFill/>
        </p:spPr>
        <p:txBody>
          <a:bodyPr wrap="none" rtlCol="0">
            <a:spAutoFit/>
          </a:bodyPr>
          <a:lstStyle/>
          <a:p>
            <a:r>
              <a:rPr lang="en-US" sz="2400" b="1" dirty="0"/>
              <a:t>A(</a:t>
            </a:r>
            <a:r>
              <a:rPr lang="en-US" sz="2400" b="1" dirty="0" err="1"/>
              <a:t>H</a:t>
            </a:r>
            <a:r>
              <a:rPr lang="en-US" sz="2400" b="1" baseline="-25000" dirty="0" err="1"/>
              <a:t>b</a:t>
            </a:r>
            <a:r>
              <a:rPr lang="en-US" sz="2400" b="1" dirty="0"/>
              <a:t>) = 1.99</a:t>
            </a:r>
            <a:endParaRPr lang="en-US" sz="2400" b="1" baseline="-25000" dirty="0"/>
          </a:p>
        </p:txBody>
      </p:sp>
      <p:sp>
        <p:nvSpPr>
          <p:cNvPr id="24" name="TextBox 23"/>
          <p:cNvSpPr txBox="1"/>
          <p:nvPr/>
        </p:nvSpPr>
        <p:spPr>
          <a:xfrm>
            <a:off x="6781800" y="5855054"/>
            <a:ext cx="1683474" cy="461665"/>
          </a:xfrm>
          <a:prstGeom prst="rect">
            <a:avLst/>
          </a:prstGeom>
          <a:noFill/>
        </p:spPr>
        <p:txBody>
          <a:bodyPr wrap="none" rtlCol="0">
            <a:spAutoFit/>
          </a:bodyPr>
          <a:lstStyle/>
          <a:p>
            <a:r>
              <a:rPr lang="en-US" sz="2400" b="1" dirty="0"/>
              <a:t>A(</a:t>
            </a:r>
            <a:r>
              <a:rPr lang="en-US" sz="2400" b="1" dirty="0" err="1"/>
              <a:t>H</a:t>
            </a:r>
            <a:r>
              <a:rPr lang="en-US" sz="2400" b="1" baseline="-25000" dirty="0" err="1"/>
              <a:t>c</a:t>
            </a:r>
            <a:r>
              <a:rPr lang="en-US" sz="2400" b="1" dirty="0"/>
              <a:t>) = 2.96</a:t>
            </a:r>
            <a:endParaRPr lang="en-US" sz="2400" b="1" baseline="-25000" dirty="0"/>
          </a:p>
        </p:txBody>
      </p:sp>
      <p:sp>
        <p:nvSpPr>
          <p:cNvPr id="25" name="TextBox 24"/>
          <p:cNvSpPr txBox="1"/>
          <p:nvPr/>
        </p:nvSpPr>
        <p:spPr>
          <a:xfrm>
            <a:off x="2750494" y="4020999"/>
            <a:ext cx="526106" cy="461665"/>
          </a:xfrm>
          <a:prstGeom prst="rect">
            <a:avLst/>
          </a:prstGeom>
          <a:noFill/>
        </p:spPr>
        <p:txBody>
          <a:bodyPr wrap="none" rtlCol="0">
            <a:spAutoFit/>
          </a:bodyPr>
          <a:lstStyle/>
          <a:p>
            <a:r>
              <a:rPr lang="en-US" sz="2400" b="1" dirty="0">
                <a:latin typeface="Times New Roman" pitchFamily="18" charset="0"/>
                <a:cs typeface="Times New Roman" pitchFamily="18" charset="0"/>
              </a:rPr>
              <a:t>H</a:t>
            </a:r>
            <a:r>
              <a:rPr lang="en-US" sz="2400" b="1" baseline="-25000" dirty="0">
                <a:latin typeface="Times New Roman" pitchFamily="18" charset="0"/>
                <a:cs typeface="Times New Roman" pitchFamily="18" charset="0"/>
              </a:rPr>
              <a:t>a</a:t>
            </a:r>
          </a:p>
        </p:txBody>
      </p:sp>
      <p:sp>
        <p:nvSpPr>
          <p:cNvPr id="26" name="TextBox 25"/>
          <p:cNvSpPr txBox="1"/>
          <p:nvPr/>
        </p:nvSpPr>
        <p:spPr>
          <a:xfrm>
            <a:off x="7208991" y="4482664"/>
            <a:ext cx="514885" cy="461665"/>
          </a:xfrm>
          <a:prstGeom prst="rect">
            <a:avLst/>
          </a:prstGeom>
          <a:noFill/>
        </p:spPr>
        <p:txBody>
          <a:bodyPr wrap="none" rtlCol="0">
            <a:spAutoFit/>
          </a:bodyPr>
          <a:lstStyle/>
          <a:p>
            <a:r>
              <a:rPr lang="en-US" sz="2400" b="1" dirty="0" err="1">
                <a:latin typeface="Times New Roman" pitchFamily="18" charset="0"/>
                <a:cs typeface="Times New Roman" pitchFamily="18" charset="0"/>
              </a:rPr>
              <a:t>H</a:t>
            </a:r>
            <a:r>
              <a:rPr lang="en-US" sz="2400" b="1" baseline="-25000" dirty="0" err="1">
                <a:latin typeface="Times New Roman" pitchFamily="18" charset="0"/>
                <a:cs typeface="Times New Roman" pitchFamily="18" charset="0"/>
              </a:rPr>
              <a:t>c</a:t>
            </a:r>
            <a:endParaRPr lang="en-US" sz="2400" b="1" baseline="-25000" dirty="0">
              <a:latin typeface="Times New Roman" pitchFamily="18" charset="0"/>
              <a:cs typeface="Times New Roman" pitchFamily="18" charset="0"/>
            </a:endParaRPr>
          </a:p>
        </p:txBody>
      </p:sp>
      <p:sp>
        <p:nvSpPr>
          <p:cNvPr id="27" name="TextBox 26"/>
          <p:cNvSpPr txBox="1"/>
          <p:nvPr/>
        </p:nvSpPr>
        <p:spPr>
          <a:xfrm>
            <a:off x="1531296" y="4401999"/>
            <a:ext cx="537327" cy="461665"/>
          </a:xfrm>
          <a:prstGeom prst="rect">
            <a:avLst/>
          </a:prstGeom>
          <a:noFill/>
        </p:spPr>
        <p:txBody>
          <a:bodyPr wrap="none" rtlCol="0">
            <a:spAutoFit/>
          </a:bodyPr>
          <a:lstStyle/>
          <a:p>
            <a:r>
              <a:rPr lang="en-US" sz="2400" b="1" dirty="0" err="1">
                <a:latin typeface="Times New Roman" pitchFamily="18" charset="0"/>
                <a:cs typeface="Times New Roman" pitchFamily="18" charset="0"/>
              </a:rPr>
              <a:t>H</a:t>
            </a:r>
            <a:r>
              <a:rPr lang="en-US" sz="2400" b="1" baseline="-25000" dirty="0" err="1">
                <a:latin typeface="Times New Roman" pitchFamily="18" charset="0"/>
                <a:cs typeface="Times New Roman" pitchFamily="18" charset="0"/>
              </a:rPr>
              <a:t>b</a:t>
            </a:r>
            <a:endParaRPr lang="en-US" sz="2400" b="1" baseline="-25000" dirty="0">
              <a:latin typeface="Times New Roman" pitchFamily="18" charset="0"/>
              <a:cs typeface="Times New Roman" pitchFamily="18" charset="0"/>
            </a:endParaRPr>
          </a:p>
        </p:txBody>
      </p:sp>
      <p:cxnSp>
        <p:nvCxnSpPr>
          <p:cNvPr id="28" name="Straight Arrow Connector 27"/>
          <p:cNvCxnSpPr/>
          <p:nvPr/>
        </p:nvCxnSpPr>
        <p:spPr>
          <a:xfrm flipV="1">
            <a:off x="838202" y="5240199"/>
            <a:ext cx="402937" cy="6148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2895600" y="4863662"/>
            <a:ext cx="709154" cy="9913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792" name="Straight Arrow Connector 33791"/>
          <p:cNvCxnSpPr>
            <a:stCxn id="24" idx="0"/>
          </p:cNvCxnSpPr>
          <p:nvPr/>
        </p:nvCxnSpPr>
        <p:spPr>
          <a:xfrm flipH="1" flipV="1">
            <a:off x="7466431" y="5240199"/>
            <a:ext cx="157106" cy="6148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795" name="Rectangle 33794"/>
          <p:cNvSpPr/>
          <p:nvPr/>
        </p:nvSpPr>
        <p:spPr>
          <a:xfrm>
            <a:off x="2760710" y="6334782"/>
            <a:ext cx="3918060" cy="461665"/>
          </a:xfrm>
          <a:prstGeom prst="rect">
            <a:avLst/>
          </a:prstGeom>
        </p:spPr>
        <p:txBody>
          <a:bodyPr wrap="none">
            <a:spAutoFit/>
          </a:bodyPr>
          <a:lstStyle/>
          <a:p>
            <a:r>
              <a:rPr lang="en-US" sz="2400" b="1" dirty="0"/>
              <a:t>A(H</a:t>
            </a:r>
            <a:r>
              <a:rPr lang="en-US" sz="2400" b="1" baseline="-25000" dirty="0"/>
              <a:t>a</a:t>
            </a:r>
            <a:r>
              <a:rPr lang="en-US" sz="2400" b="1" dirty="0"/>
              <a:t>) : A(</a:t>
            </a:r>
            <a:r>
              <a:rPr lang="en-US" sz="2400" b="1" dirty="0" err="1"/>
              <a:t>H</a:t>
            </a:r>
            <a:r>
              <a:rPr lang="en-US" sz="2400" b="1" baseline="-25000" dirty="0" err="1"/>
              <a:t>b</a:t>
            </a:r>
            <a:r>
              <a:rPr lang="en-US" sz="2400" b="1" dirty="0"/>
              <a:t>) : A(</a:t>
            </a:r>
            <a:r>
              <a:rPr lang="en-US" sz="2400" b="1" dirty="0" err="1"/>
              <a:t>H</a:t>
            </a:r>
            <a:r>
              <a:rPr lang="en-US" sz="2400" b="1" baseline="-25000" dirty="0" err="1"/>
              <a:t>c</a:t>
            </a:r>
            <a:r>
              <a:rPr lang="en-US" sz="2400" b="1" dirty="0"/>
              <a:t>) = 3 : 2 : 3 </a:t>
            </a:r>
            <a:endParaRPr lang="en-US" sz="2400" dirty="0"/>
          </a:p>
        </p:txBody>
      </p:sp>
    </p:spTree>
    <p:extLst>
      <p:ext uri="{BB962C8B-B14F-4D97-AF65-F5344CB8AC3E}">
        <p14:creationId xmlns:p14="http://schemas.microsoft.com/office/powerpoint/2010/main" val="3395931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BMB-403\p-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21" y="1209401"/>
            <a:ext cx="3523595" cy="4069505"/>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5257800" y="1926106"/>
            <a:ext cx="1295400" cy="13180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315200" y="3450106"/>
            <a:ext cx="1258614" cy="12444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162800" y="1356417"/>
            <a:ext cx="1198180" cy="11393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76193" y="1962890"/>
            <a:ext cx="1258614" cy="12444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06410" y="2015439"/>
            <a:ext cx="1198180" cy="11393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803228" y="3470125"/>
            <a:ext cx="1295400" cy="13180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41821" y="5410202"/>
            <a:ext cx="2958581" cy="830997"/>
          </a:xfrm>
          <a:prstGeom prst="rect">
            <a:avLst/>
          </a:prstGeom>
        </p:spPr>
        <p:txBody>
          <a:bodyPr wrap="square">
            <a:spAutoFit/>
          </a:bodyPr>
          <a:lstStyle/>
          <a:p>
            <a:r>
              <a:rPr lang="en-US" sz="2400" dirty="0"/>
              <a:t>Area:</a:t>
            </a:r>
            <a:r>
              <a:rPr lang="en-US" sz="2400" b="1" dirty="0"/>
              <a:t> </a:t>
            </a:r>
            <a:r>
              <a:rPr lang="el-GR" sz="2400" b="1" dirty="0"/>
              <a:t>π</a:t>
            </a:r>
            <a:r>
              <a:rPr lang="en-US" sz="2400" b="1" dirty="0"/>
              <a:t>r²</a:t>
            </a:r>
          </a:p>
          <a:p>
            <a:r>
              <a:rPr lang="en-US" sz="2400" dirty="0"/>
              <a:t>Circumference:</a:t>
            </a:r>
            <a:r>
              <a:rPr lang="en-US" sz="2400" b="1" dirty="0"/>
              <a:t> 2</a:t>
            </a:r>
            <a:r>
              <a:rPr lang="el-GR" sz="2400" b="1" dirty="0"/>
              <a:t>π</a:t>
            </a:r>
            <a:r>
              <a:rPr lang="en-US" sz="2400" b="1" dirty="0"/>
              <a:t>r</a:t>
            </a:r>
          </a:p>
        </p:txBody>
      </p:sp>
      <p:sp>
        <p:nvSpPr>
          <p:cNvPr id="14" name="Oval 13"/>
          <p:cNvSpPr/>
          <p:nvPr/>
        </p:nvSpPr>
        <p:spPr>
          <a:xfrm>
            <a:off x="4251434" y="860300"/>
            <a:ext cx="1121980" cy="11025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61590" y="2033832"/>
            <a:ext cx="1121980" cy="11025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326118" y="3912214"/>
            <a:ext cx="301686" cy="369332"/>
          </a:xfrm>
          <a:prstGeom prst="rect">
            <a:avLst/>
          </a:prstGeom>
          <a:noFill/>
        </p:spPr>
        <p:txBody>
          <a:bodyPr wrap="none" rtlCol="0">
            <a:spAutoFit/>
          </a:bodyPr>
          <a:lstStyle/>
          <a:p>
            <a:r>
              <a:rPr lang="en-US" dirty="0"/>
              <a:t>1</a:t>
            </a:r>
          </a:p>
        </p:txBody>
      </p:sp>
      <p:sp>
        <p:nvSpPr>
          <p:cNvPr id="17" name="TextBox 16"/>
          <p:cNvSpPr txBox="1"/>
          <p:nvPr/>
        </p:nvSpPr>
        <p:spPr>
          <a:xfrm>
            <a:off x="7793664" y="3912214"/>
            <a:ext cx="301686" cy="369332"/>
          </a:xfrm>
          <a:prstGeom prst="rect">
            <a:avLst/>
          </a:prstGeom>
          <a:noFill/>
        </p:spPr>
        <p:txBody>
          <a:bodyPr wrap="none" rtlCol="0">
            <a:spAutoFit/>
          </a:bodyPr>
          <a:lstStyle/>
          <a:p>
            <a:r>
              <a:rPr lang="en-US" dirty="0"/>
              <a:t>2</a:t>
            </a:r>
          </a:p>
        </p:txBody>
      </p:sp>
      <p:sp>
        <p:nvSpPr>
          <p:cNvPr id="18" name="TextBox 17"/>
          <p:cNvSpPr txBox="1"/>
          <p:nvPr/>
        </p:nvSpPr>
        <p:spPr>
          <a:xfrm>
            <a:off x="7611047" y="1741438"/>
            <a:ext cx="301686" cy="369332"/>
          </a:xfrm>
          <a:prstGeom prst="rect">
            <a:avLst/>
          </a:prstGeom>
          <a:noFill/>
        </p:spPr>
        <p:txBody>
          <a:bodyPr wrap="none" rtlCol="0">
            <a:spAutoFit/>
          </a:bodyPr>
          <a:lstStyle/>
          <a:p>
            <a:r>
              <a:rPr lang="en-US" dirty="0"/>
              <a:t>3</a:t>
            </a:r>
          </a:p>
        </p:txBody>
      </p:sp>
      <p:sp>
        <p:nvSpPr>
          <p:cNvPr id="19" name="TextBox 18"/>
          <p:cNvSpPr txBox="1"/>
          <p:nvPr/>
        </p:nvSpPr>
        <p:spPr>
          <a:xfrm>
            <a:off x="4661581" y="1226928"/>
            <a:ext cx="301686" cy="369332"/>
          </a:xfrm>
          <a:prstGeom prst="rect">
            <a:avLst/>
          </a:prstGeom>
          <a:noFill/>
        </p:spPr>
        <p:txBody>
          <a:bodyPr wrap="none" rtlCol="0">
            <a:spAutoFit/>
          </a:bodyPr>
          <a:lstStyle/>
          <a:p>
            <a:r>
              <a:rPr lang="en-US" dirty="0"/>
              <a:t>4</a:t>
            </a:r>
          </a:p>
        </p:txBody>
      </p:sp>
      <p:sp>
        <p:nvSpPr>
          <p:cNvPr id="21" name="TextBox 20"/>
          <p:cNvSpPr txBox="1"/>
          <p:nvPr/>
        </p:nvSpPr>
        <p:spPr>
          <a:xfrm>
            <a:off x="2037775" y="186248"/>
            <a:ext cx="5795754" cy="584775"/>
          </a:xfrm>
          <a:prstGeom prst="rect">
            <a:avLst/>
          </a:prstGeom>
          <a:noFill/>
        </p:spPr>
        <p:txBody>
          <a:bodyPr wrap="none" rtlCol="0">
            <a:spAutoFit/>
          </a:bodyPr>
          <a:lstStyle/>
          <a:p>
            <a:r>
              <a:rPr lang="en-US" sz="3200" b="1" dirty="0">
                <a:latin typeface="Times New Roman" pitchFamily="18" charset="0"/>
                <a:cs typeface="Times New Roman" pitchFamily="18" charset="0"/>
              </a:rPr>
              <a:t>How to determine the peak area</a:t>
            </a:r>
          </a:p>
        </p:txBody>
      </p:sp>
      <p:sp>
        <p:nvSpPr>
          <p:cNvPr id="23" name="Rectangle 22"/>
          <p:cNvSpPr/>
          <p:nvPr/>
        </p:nvSpPr>
        <p:spPr>
          <a:xfrm>
            <a:off x="5501425" y="5297297"/>
            <a:ext cx="438188" cy="1107996"/>
          </a:xfrm>
          <a:prstGeom prst="rect">
            <a:avLst/>
          </a:prstGeom>
        </p:spPr>
        <p:txBody>
          <a:bodyPr wrap="square">
            <a:spAutoFit/>
          </a:bodyPr>
          <a:lstStyle/>
          <a:p>
            <a:r>
              <a:rPr lang="en-US" sz="6600" dirty="0"/>
              <a:t>∫</a:t>
            </a:r>
          </a:p>
        </p:txBody>
      </p:sp>
      <p:sp>
        <p:nvSpPr>
          <p:cNvPr id="24" name="TextBox 23"/>
          <p:cNvSpPr txBox="1"/>
          <p:nvPr/>
        </p:nvSpPr>
        <p:spPr>
          <a:xfrm>
            <a:off x="5826007" y="5410200"/>
            <a:ext cx="274434" cy="400110"/>
          </a:xfrm>
          <a:prstGeom prst="rect">
            <a:avLst/>
          </a:prstGeom>
          <a:noFill/>
        </p:spPr>
        <p:txBody>
          <a:bodyPr wrap="none" rtlCol="0">
            <a:spAutoFit/>
          </a:bodyPr>
          <a:lstStyle/>
          <a:p>
            <a:r>
              <a:rPr lang="en-US" sz="2000" dirty="0">
                <a:latin typeface="Times New Roman" pitchFamily="18" charset="0"/>
                <a:cs typeface="Times New Roman" pitchFamily="18" charset="0"/>
              </a:rPr>
              <a:t>r</a:t>
            </a:r>
          </a:p>
        </p:txBody>
      </p:sp>
      <p:sp>
        <p:nvSpPr>
          <p:cNvPr id="25" name="TextBox 24"/>
          <p:cNvSpPr txBox="1"/>
          <p:nvPr/>
        </p:nvSpPr>
        <p:spPr>
          <a:xfrm>
            <a:off x="5779292" y="6041142"/>
            <a:ext cx="312906" cy="400110"/>
          </a:xfrm>
          <a:prstGeom prst="rect">
            <a:avLst/>
          </a:prstGeom>
          <a:noFill/>
        </p:spPr>
        <p:txBody>
          <a:bodyPr wrap="none" rtlCol="0">
            <a:spAutoFit/>
          </a:bodyPr>
          <a:lstStyle/>
          <a:p>
            <a:r>
              <a:rPr lang="en-US" sz="2000" dirty="0">
                <a:latin typeface="Times New Roman" pitchFamily="18" charset="0"/>
                <a:cs typeface="Times New Roman" pitchFamily="18" charset="0"/>
              </a:rPr>
              <a:t>0</a:t>
            </a:r>
          </a:p>
        </p:txBody>
      </p:sp>
      <p:sp>
        <p:nvSpPr>
          <p:cNvPr id="26" name="Rectangle 25"/>
          <p:cNvSpPr/>
          <p:nvPr/>
        </p:nvSpPr>
        <p:spPr>
          <a:xfrm>
            <a:off x="5842199" y="5747246"/>
            <a:ext cx="774571" cy="369332"/>
          </a:xfrm>
          <a:prstGeom prst="rect">
            <a:avLst/>
          </a:prstGeom>
        </p:spPr>
        <p:txBody>
          <a:bodyPr wrap="none">
            <a:spAutoFit/>
          </a:bodyPr>
          <a:lstStyle/>
          <a:p>
            <a:r>
              <a:rPr lang="en-US" b="1" dirty="0"/>
              <a:t>2</a:t>
            </a:r>
            <a:r>
              <a:rPr lang="el-GR" b="1" dirty="0"/>
              <a:t>π</a:t>
            </a:r>
            <a:r>
              <a:rPr lang="en-US" b="1" dirty="0"/>
              <a:t>r </a:t>
            </a:r>
            <a:r>
              <a:rPr lang="en-US" b="1" dirty="0" err="1"/>
              <a:t>dr</a:t>
            </a:r>
            <a:endParaRPr lang="en-US" dirty="0"/>
          </a:p>
        </p:txBody>
      </p:sp>
      <p:sp>
        <p:nvSpPr>
          <p:cNvPr id="27" name="TextBox 26"/>
          <p:cNvSpPr txBox="1"/>
          <p:nvPr/>
        </p:nvSpPr>
        <p:spPr>
          <a:xfrm>
            <a:off x="6639273" y="5759922"/>
            <a:ext cx="752129" cy="369332"/>
          </a:xfrm>
          <a:prstGeom prst="rect">
            <a:avLst/>
          </a:prstGeom>
          <a:noFill/>
        </p:spPr>
        <p:txBody>
          <a:bodyPr wrap="none" rtlCol="0">
            <a:spAutoFit/>
          </a:bodyPr>
          <a:lstStyle/>
          <a:p>
            <a:r>
              <a:rPr lang="en-US" dirty="0"/>
              <a:t>=   </a:t>
            </a:r>
            <a:r>
              <a:rPr lang="el-GR" b="1" dirty="0"/>
              <a:t>π</a:t>
            </a:r>
            <a:r>
              <a:rPr lang="en-US" b="1" dirty="0"/>
              <a:t>r²</a:t>
            </a:r>
          </a:p>
        </p:txBody>
      </p:sp>
      <p:cxnSp>
        <p:nvCxnSpPr>
          <p:cNvPr id="29" name="Straight Connector 28"/>
          <p:cNvCxnSpPr/>
          <p:nvPr/>
        </p:nvCxnSpPr>
        <p:spPr>
          <a:xfrm>
            <a:off x="5915928" y="2590389"/>
            <a:ext cx="571583" cy="247409"/>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064500" y="2319236"/>
            <a:ext cx="274434" cy="400110"/>
          </a:xfrm>
          <a:prstGeom prst="rect">
            <a:avLst/>
          </a:prstGeom>
          <a:noFill/>
        </p:spPr>
        <p:txBody>
          <a:bodyPr wrap="none" rtlCol="0">
            <a:spAutoFit/>
          </a:bodyPr>
          <a:lstStyle/>
          <a:p>
            <a:r>
              <a:rPr lang="en-US" sz="2000" dirty="0">
                <a:latin typeface="Times New Roman" pitchFamily="18" charset="0"/>
                <a:cs typeface="Times New Roman" pitchFamily="18" charset="0"/>
              </a:rPr>
              <a:t>r</a:t>
            </a:r>
          </a:p>
        </p:txBody>
      </p:sp>
    </p:spTree>
    <p:extLst>
      <p:ext uri="{BB962C8B-B14F-4D97-AF65-F5344CB8AC3E}">
        <p14:creationId xmlns:p14="http://schemas.microsoft.com/office/powerpoint/2010/main" val="2772517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06669" y="5598339"/>
            <a:ext cx="7848600" cy="461665"/>
          </a:xfrm>
          <a:prstGeom prst="rect">
            <a:avLst/>
          </a:prstGeom>
          <a:noFill/>
        </p:spPr>
        <p:txBody>
          <a:bodyPr wrap="square" rtlCol="0">
            <a:spAutoFit/>
          </a:bodyPr>
          <a:lstStyle/>
          <a:p>
            <a:r>
              <a:rPr lang="en-US" sz="2400" b="1" dirty="0"/>
              <a:t>For spin orientation of protons in nucleus of natural </a:t>
            </a:r>
            <a:r>
              <a:rPr lang="en-US" sz="2400" b="1" dirty="0">
                <a:latin typeface="Arial" pitchFamily="34" charset="0"/>
                <a:cs typeface="Arial" pitchFamily="34" charset="0"/>
              </a:rPr>
              <a:t>Carbon</a:t>
            </a:r>
          </a:p>
        </p:txBody>
      </p:sp>
      <p:graphicFrame>
        <p:nvGraphicFramePr>
          <p:cNvPr id="7" name="Object 6"/>
          <p:cNvGraphicFramePr>
            <a:graphicFrameLocks noChangeAspect="1"/>
          </p:cNvGraphicFramePr>
          <p:nvPr>
            <p:extLst>
              <p:ext uri="{D42A27DB-BD31-4B8C-83A1-F6EECF244321}">
                <p14:modId xmlns:p14="http://schemas.microsoft.com/office/powerpoint/2010/main" val="2951951692"/>
              </p:ext>
            </p:extLst>
          </p:nvPr>
        </p:nvGraphicFramePr>
        <p:xfrm>
          <a:off x="438435" y="757535"/>
          <a:ext cx="8193186" cy="4495800"/>
        </p:xfrm>
        <a:graphic>
          <a:graphicData uri="http://schemas.openxmlformats.org/presentationml/2006/ole">
            <mc:AlternateContent xmlns:mc="http://schemas.openxmlformats.org/markup-compatibility/2006">
              <mc:Choice xmlns:v="urn:schemas-microsoft-com:vml" Requires="v">
                <p:oleObj spid="_x0000_s39946" name="CS ChemDraw Drawing" r:id="rId3" imgW="6429240" imgH="3229560" progId="ChemDraw.Document.6.0">
                  <p:embed/>
                </p:oleObj>
              </mc:Choice>
              <mc:Fallback>
                <p:oleObj name="CS ChemDraw Drawing" r:id="rId3" imgW="6429240" imgH="3229560" progId="ChemDraw.Document.6.0">
                  <p:embed/>
                  <p:pic>
                    <p:nvPicPr>
                      <p:cNvPr id="0" name=""/>
                      <p:cNvPicPr/>
                      <p:nvPr/>
                    </p:nvPicPr>
                    <p:blipFill>
                      <a:blip r:embed="rId4"/>
                      <a:stretch>
                        <a:fillRect/>
                      </a:stretch>
                    </p:blipFill>
                    <p:spPr>
                      <a:xfrm>
                        <a:off x="438435" y="757535"/>
                        <a:ext cx="8193186" cy="4495800"/>
                      </a:xfrm>
                      <a:prstGeom prst="rect">
                        <a:avLst/>
                      </a:prstGeom>
                    </p:spPr>
                  </p:pic>
                </p:oleObj>
              </mc:Fallback>
            </mc:AlternateContent>
          </a:graphicData>
        </a:graphic>
      </p:graphicFrame>
    </p:spTree>
    <p:extLst>
      <p:ext uri="{BB962C8B-B14F-4D97-AF65-F5344CB8AC3E}">
        <p14:creationId xmlns:p14="http://schemas.microsoft.com/office/powerpoint/2010/main" val="11271648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17562" y="252250"/>
            <a:ext cx="4737194" cy="461665"/>
          </a:xfrm>
          <a:prstGeom prst="rect">
            <a:avLst/>
          </a:prstGeom>
          <a:noFill/>
          <a:ln w="9525">
            <a:noFill/>
            <a:miter lim="800000"/>
            <a:headEnd/>
            <a:tailEnd/>
          </a:ln>
          <a:effectLst/>
        </p:spPr>
        <p:txBody>
          <a:bodyPr wrap="none">
            <a:spAutoFit/>
          </a:bodyPr>
          <a:lstStyle/>
          <a:p>
            <a:pPr>
              <a:defRPr/>
            </a:pPr>
            <a:r>
              <a:rPr lang="en-US" sz="2400" i="1" dirty="0">
                <a:solidFill>
                  <a:srgbClr val="333399"/>
                </a:solidFill>
                <a:effectLst>
                  <a:outerShdw blurRad="38100" dist="38100" dir="2700000" algn="tl">
                    <a:srgbClr val="C0C0C0"/>
                  </a:outerShdw>
                </a:effectLst>
                <a:latin typeface="Arial" pitchFamily="34" charset="0"/>
              </a:rPr>
              <a:t>Information in a </a:t>
            </a:r>
            <a:r>
              <a:rPr lang="en-US" sz="2400" i="1" baseline="30000" dirty="0">
                <a:solidFill>
                  <a:srgbClr val="333399"/>
                </a:solidFill>
                <a:effectLst>
                  <a:outerShdw blurRad="38100" dist="38100" dir="2700000" algn="tl">
                    <a:srgbClr val="C0C0C0"/>
                  </a:outerShdw>
                </a:effectLst>
                <a:latin typeface="Arial" pitchFamily="34" charset="0"/>
              </a:rPr>
              <a:t>1</a:t>
            </a:r>
            <a:r>
              <a:rPr lang="en-US" sz="2400" i="1" dirty="0">
                <a:solidFill>
                  <a:srgbClr val="333399"/>
                </a:solidFill>
                <a:effectLst>
                  <a:outerShdw blurRad="38100" dist="38100" dir="2700000" algn="tl">
                    <a:srgbClr val="C0C0C0"/>
                  </a:outerShdw>
                </a:effectLst>
                <a:latin typeface="Arial" pitchFamily="34" charset="0"/>
              </a:rPr>
              <a:t>H-NMR Spectra</a:t>
            </a:r>
          </a:p>
        </p:txBody>
      </p:sp>
      <p:sp>
        <p:nvSpPr>
          <p:cNvPr id="4" name="Rectangle 25"/>
          <p:cNvSpPr>
            <a:spLocks noChangeArrowheads="1"/>
          </p:cNvSpPr>
          <p:nvPr/>
        </p:nvSpPr>
        <p:spPr bwMode="auto">
          <a:xfrm>
            <a:off x="5257800" y="5218112"/>
            <a:ext cx="4572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solidFill>
                <a:srgbClr val="000000"/>
              </a:solidFill>
            </a:endParaRPr>
          </a:p>
        </p:txBody>
      </p:sp>
      <p:graphicFrame>
        <p:nvGraphicFramePr>
          <p:cNvPr id="7" name="Table 6"/>
          <p:cNvGraphicFramePr>
            <a:graphicFrameLocks noGrp="1"/>
          </p:cNvGraphicFramePr>
          <p:nvPr/>
        </p:nvGraphicFramePr>
        <p:xfrm>
          <a:off x="381002" y="929640"/>
          <a:ext cx="8584433" cy="5547360"/>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20000"/>
                    </a:ext>
                  </a:extLst>
                </a:gridCol>
                <a:gridCol w="2793234">
                  <a:extLst>
                    <a:ext uri="{9D8B030D-6E8A-4147-A177-3AD203B41FA5}">
                      <a16:colId xmlns:a16="http://schemas.microsoft.com/office/drawing/2014/main" val="20001"/>
                    </a:ext>
                  </a:extLst>
                </a:gridCol>
                <a:gridCol w="3581399">
                  <a:extLst>
                    <a:ext uri="{9D8B030D-6E8A-4147-A177-3AD203B41FA5}">
                      <a16:colId xmlns:a16="http://schemas.microsoft.com/office/drawing/2014/main" val="20002"/>
                    </a:ext>
                  </a:extLst>
                </a:gridCol>
              </a:tblGrid>
              <a:tr h="644106">
                <a:tc>
                  <a:txBody>
                    <a:bodyPr/>
                    <a:lstStyle/>
                    <a:p>
                      <a:pPr algn="ctr"/>
                      <a:r>
                        <a:rPr lang="en-US" sz="2400" b="1" u="none" dirty="0">
                          <a:solidFill>
                            <a:srgbClr val="000000"/>
                          </a:solidFill>
                          <a:effectLst/>
                          <a:latin typeface="Times New Roman" pitchFamily="18" charset="0"/>
                          <a:cs typeface="Times New Roman" pitchFamily="18" charset="0"/>
                        </a:rPr>
                        <a:t>Observable</a:t>
                      </a:r>
                      <a:endParaRPr lang="en-US" sz="2400" u="none" dirty="0">
                        <a:effectLst/>
                        <a:latin typeface="Times New Roman" pitchFamily="18" charset="0"/>
                        <a:cs typeface="Times New Roman" pitchFamily="18" charset="0"/>
                      </a:endParaRPr>
                    </a:p>
                  </a:txBody>
                  <a:tcPr/>
                </a:tc>
                <a:tc>
                  <a:txBody>
                    <a:bodyPr/>
                    <a:lstStyle/>
                    <a:p>
                      <a:pPr algn="ctr"/>
                      <a:r>
                        <a:rPr lang="en-US" sz="2400" b="1" u="none" dirty="0">
                          <a:solidFill>
                            <a:srgbClr val="000000"/>
                          </a:solidFill>
                          <a:effectLst>
                            <a:outerShdw blurRad="38100" dist="38100" dir="2700000" algn="tl">
                              <a:srgbClr val="C0C0C0"/>
                            </a:outerShdw>
                          </a:effectLst>
                          <a:latin typeface="Times New Roman" pitchFamily="18" charset="0"/>
                          <a:cs typeface="Times New Roman" pitchFamily="18" charset="0"/>
                        </a:rPr>
                        <a:t>Name of parameter	</a:t>
                      </a:r>
                      <a:endParaRPr lang="en-US" sz="2400" u="none"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u="none" dirty="0">
                          <a:solidFill>
                            <a:srgbClr val="000000"/>
                          </a:solidFill>
                          <a:effectLst>
                            <a:outerShdw blurRad="38100" dist="38100" dir="2700000" algn="tl">
                              <a:srgbClr val="C0C0C0"/>
                            </a:outerShdw>
                          </a:effectLst>
                          <a:latin typeface="Times New Roman" pitchFamily="18" charset="0"/>
                          <a:cs typeface="Times New Roman" pitchFamily="18" charset="0"/>
                        </a:rPr>
                        <a:t>Information</a:t>
                      </a:r>
                      <a:endParaRPr lang="en-US" sz="2400" u="none" dirty="0">
                        <a:solidFill>
                          <a:srgbClr val="000000"/>
                        </a:solidFill>
                        <a:latin typeface="Times New Roman" pitchFamily="18" charset="0"/>
                        <a:cs typeface="Times New Roman" pitchFamily="18" charset="0"/>
                      </a:endParaRPr>
                    </a:p>
                    <a:p>
                      <a:pPr algn="ctr"/>
                      <a:endParaRPr lang="en-US" sz="2400" u="none"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920151">
                <a:tc>
                  <a:txBody>
                    <a:bodyPr/>
                    <a:lstStyle/>
                    <a:p>
                      <a:r>
                        <a:rPr lang="en-US" sz="2200" dirty="0">
                          <a:solidFill>
                            <a:srgbClr val="000000"/>
                          </a:solidFill>
                          <a:latin typeface="Times New Roman" pitchFamily="18" charset="0"/>
                          <a:cs typeface="Times New Roman" pitchFamily="18" charset="0"/>
                        </a:rPr>
                        <a:t>Peak position</a:t>
                      </a:r>
                      <a:endParaRPr lang="en-US" sz="2200" u="none" dirty="0">
                        <a:latin typeface="Times New Roman" pitchFamily="18" charset="0"/>
                        <a:cs typeface="Times New Roman" pitchFamily="18" charset="0"/>
                      </a:endParaRPr>
                    </a:p>
                  </a:txBody>
                  <a:tcPr/>
                </a:tc>
                <a:tc>
                  <a:txBody>
                    <a:bodyPr/>
                    <a:lstStyle/>
                    <a:p>
                      <a:r>
                        <a:rPr lang="en-US" sz="2200" dirty="0">
                          <a:solidFill>
                            <a:srgbClr val="000000"/>
                          </a:solidFill>
                          <a:latin typeface="Times New Roman" pitchFamily="18" charset="0"/>
                          <a:cs typeface="Times New Roman" pitchFamily="18" charset="0"/>
                        </a:rPr>
                        <a:t>Chemical shifts (d)</a:t>
                      </a:r>
                      <a:endParaRPr lang="en-US" sz="2200" u="none"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Times New Roman" pitchFamily="18" charset="0"/>
                          <a:cs typeface="Times New Roman" pitchFamily="18" charset="0"/>
                        </a:rPr>
                        <a:t>chemical (electronic) environment of nucleus</a:t>
                      </a:r>
                    </a:p>
                    <a:p>
                      <a:endParaRPr lang="en-US" sz="2200" u="none"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920151">
                <a:tc>
                  <a:txBody>
                    <a:bodyPr/>
                    <a:lstStyle/>
                    <a:p>
                      <a:r>
                        <a:rPr lang="en-US" sz="2200" dirty="0">
                          <a:solidFill>
                            <a:srgbClr val="000000"/>
                          </a:solidFill>
                          <a:latin typeface="Times New Roman" pitchFamily="18" charset="0"/>
                          <a:cs typeface="Times New Roman" pitchFamily="18" charset="0"/>
                        </a:rPr>
                        <a:t>Peak Splitting</a:t>
                      </a:r>
                      <a:endParaRPr lang="en-US" sz="2200" u="none" dirty="0">
                        <a:latin typeface="Times New Roman" pitchFamily="18" charset="0"/>
                        <a:cs typeface="Times New Roman" pitchFamily="18" charset="0"/>
                      </a:endParaRPr>
                    </a:p>
                  </a:txBody>
                  <a:tcPr/>
                </a:tc>
                <a:tc>
                  <a:txBody>
                    <a:bodyPr/>
                    <a:lstStyle/>
                    <a:p>
                      <a:r>
                        <a:rPr lang="en-US" sz="2200" u="none" dirty="0">
                          <a:latin typeface="Times New Roman" pitchFamily="18" charset="0"/>
                          <a:cs typeface="Times New Roman" pitchFamily="18" charset="0"/>
                        </a:rPr>
                        <a:t>(n</a:t>
                      </a:r>
                      <a:r>
                        <a:rPr lang="en-US" sz="2200" u="none" baseline="0" dirty="0">
                          <a:latin typeface="Times New Roman" pitchFamily="18" charset="0"/>
                          <a:cs typeface="Times New Roman" pitchFamily="18" charset="0"/>
                        </a:rPr>
                        <a:t> + 1) rule</a:t>
                      </a:r>
                      <a:endParaRPr lang="en-US" sz="2200" u="none" dirty="0">
                        <a:latin typeface="Times New Roman" pitchFamily="18" charset="0"/>
                        <a:cs typeface="Times New Roman" pitchFamily="18" charset="0"/>
                      </a:endParaRPr>
                    </a:p>
                  </a:txBody>
                  <a:tcPr/>
                </a:tc>
                <a:tc>
                  <a:txBody>
                    <a:bodyPr/>
                    <a:lstStyle/>
                    <a:p>
                      <a:r>
                        <a:rPr lang="en-US" sz="2200" dirty="0">
                          <a:solidFill>
                            <a:srgbClr val="000000"/>
                          </a:solidFill>
                          <a:latin typeface="Times New Roman" pitchFamily="18" charset="0"/>
                          <a:cs typeface="Times New Roman" pitchFamily="18" charset="0"/>
                        </a:rPr>
                        <a:t>Number Neighboring hydrogen atoms attached to the adjacent carbons</a:t>
                      </a:r>
                      <a:endParaRPr lang="en-US" sz="2200" u="none"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644106">
                <a:tc>
                  <a:txBody>
                    <a:bodyPr/>
                    <a:lstStyle/>
                    <a:p>
                      <a:r>
                        <a:rPr lang="en-US" sz="2200" dirty="0">
                          <a:solidFill>
                            <a:srgbClr val="000000"/>
                          </a:solidFill>
                          <a:latin typeface="Times New Roman" pitchFamily="18" charset="0"/>
                          <a:cs typeface="Times New Roman" pitchFamily="18" charset="0"/>
                        </a:rPr>
                        <a:t>Distance between  Splitted</a:t>
                      </a:r>
                      <a:r>
                        <a:rPr lang="en-US" sz="2200" baseline="0" dirty="0">
                          <a:solidFill>
                            <a:srgbClr val="000000"/>
                          </a:solidFill>
                          <a:latin typeface="Times New Roman" pitchFamily="18" charset="0"/>
                          <a:cs typeface="Times New Roman" pitchFamily="18" charset="0"/>
                        </a:rPr>
                        <a:t> peaks</a:t>
                      </a:r>
                      <a:endParaRPr lang="en-US" sz="2200" u="none" dirty="0">
                        <a:latin typeface="Times New Roman" pitchFamily="18" charset="0"/>
                        <a:cs typeface="Times New Roman" pitchFamily="18" charset="0"/>
                      </a:endParaRPr>
                    </a:p>
                  </a:txBody>
                  <a:tcPr/>
                </a:tc>
                <a:tc>
                  <a:txBody>
                    <a:bodyPr/>
                    <a:lstStyle/>
                    <a:p>
                      <a:r>
                        <a:rPr lang="en-US" sz="2200" dirty="0">
                          <a:solidFill>
                            <a:srgbClr val="000000"/>
                          </a:solidFill>
                          <a:latin typeface="Times New Roman" pitchFamily="18" charset="0"/>
                          <a:cs typeface="Times New Roman" pitchFamily="18" charset="0"/>
                        </a:rPr>
                        <a:t>Coupling Constant (J) Hz </a:t>
                      </a:r>
                      <a:endParaRPr lang="en-US" sz="2200" u="none" dirty="0">
                        <a:latin typeface="Times New Roman" pitchFamily="18" charset="0"/>
                        <a:cs typeface="Times New Roman" pitchFamily="18" charset="0"/>
                      </a:endParaRPr>
                    </a:p>
                  </a:txBody>
                  <a:tcPr/>
                </a:tc>
                <a:tc>
                  <a:txBody>
                    <a:bodyPr/>
                    <a:lstStyle/>
                    <a:p>
                      <a:r>
                        <a:rPr lang="en-US" sz="2200" u="none" dirty="0">
                          <a:latin typeface="Times New Roman" pitchFamily="18" charset="0"/>
                          <a:cs typeface="Times New Roman" pitchFamily="18" charset="0"/>
                        </a:rPr>
                        <a:t>Structural  variation</a:t>
                      </a:r>
                    </a:p>
                  </a:txBody>
                  <a:tcPr/>
                </a:tc>
                <a:extLst>
                  <a:ext uri="{0D108BD9-81ED-4DB2-BD59-A6C34878D82A}">
                    <a16:rowId xmlns:a16="http://schemas.microsoft.com/office/drawing/2014/main" val="10003"/>
                  </a:ext>
                </a:extLst>
              </a:tr>
              <a:tr h="1748287">
                <a:tc>
                  <a:txBody>
                    <a:bodyPr/>
                    <a:lstStyle/>
                    <a:p>
                      <a:r>
                        <a:rPr lang="en-US" sz="2200" dirty="0">
                          <a:solidFill>
                            <a:srgbClr val="000000"/>
                          </a:solidFill>
                          <a:latin typeface="Times New Roman" pitchFamily="18" charset="0"/>
                          <a:cs typeface="Times New Roman" pitchFamily="18" charset="0"/>
                        </a:rPr>
                        <a:t>Peak Intensity </a:t>
                      </a:r>
                      <a:endParaRPr lang="en-US" sz="2200" u="none" dirty="0">
                        <a:latin typeface="Times New Roman" pitchFamily="18" charset="0"/>
                        <a:cs typeface="Times New Roman" pitchFamily="18" charset="0"/>
                      </a:endParaRPr>
                    </a:p>
                  </a:txBody>
                  <a:tcPr/>
                </a:tc>
                <a:tc>
                  <a:txBody>
                    <a:bodyPr/>
                    <a:lstStyle/>
                    <a:p>
                      <a:r>
                        <a:rPr lang="en-US" sz="2200" dirty="0">
                          <a:solidFill>
                            <a:srgbClr val="000000"/>
                          </a:solidFill>
                          <a:latin typeface="Times New Roman" pitchFamily="18" charset="0"/>
                          <a:cs typeface="Times New Roman" pitchFamily="18" charset="0"/>
                        </a:rPr>
                        <a:t>Integral value</a:t>
                      </a:r>
                      <a:endParaRPr lang="en-US" sz="2200" u="none"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Times New Roman" pitchFamily="18" charset="0"/>
                          <a:cs typeface="Times New Roman" pitchFamily="18" charset="0"/>
                        </a:rPr>
                        <a:t>Nuclear/proton count (ratio);</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Times New Roman" pitchFamily="18" charset="0"/>
                          <a:cs typeface="Times New Roman" pitchFamily="18" charset="0"/>
                        </a:rPr>
                        <a:t>Number of equivalent hydrogen atoms in involved in</a:t>
                      </a:r>
                      <a:r>
                        <a:rPr lang="en-US" sz="2200" baseline="0" dirty="0">
                          <a:solidFill>
                            <a:srgbClr val="000000"/>
                          </a:solidFill>
                          <a:latin typeface="Times New Roman" pitchFamily="18" charset="0"/>
                          <a:cs typeface="Times New Roman" pitchFamily="18" charset="0"/>
                        </a:rPr>
                        <a:t> the formation of the corresponding peak.</a:t>
                      </a:r>
                      <a:r>
                        <a:rPr lang="en-US" sz="2200" dirty="0">
                          <a:solidFill>
                            <a:srgbClr val="000000"/>
                          </a:solidFill>
                          <a:latin typeface="Times New Roman" pitchFamily="18" charset="0"/>
                          <a:cs typeface="Times New Roman" pitchFamily="18" charset="0"/>
                        </a:rPr>
                        <a:t> </a:t>
                      </a:r>
                      <a:endParaRPr lang="en-US" sz="2200" u="none"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623351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13_F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1371600"/>
            <a:ext cx="896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381001"/>
            <a:ext cx="8915400" cy="954107"/>
          </a:xfrm>
          <a:prstGeom prst="rect">
            <a:avLst/>
          </a:prstGeom>
        </p:spPr>
        <p:txBody>
          <a:bodyPr wrap="square">
            <a:spAutoFit/>
          </a:bodyPr>
          <a:lstStyle/>
          <a:p>
            <a:pPr algn="ctr"/>
            <a:r>
              <a:rPr lang="en-US" sz="2800" b="1" dirty="0">
                <a:latin typeface="Times New Roman" pitchFamily="18" charset="0"/>
                <a:cs typeface="Times New Roman" pitchFamily="18" charset="0"/>
              </a:rPr>
              <a:t>Average values of chemical shifts of representative types of </a:t>
            </a:r>
            <a:r>
              <a:rPr lang="en-US" sz="2800" b="1" dirty="0" err="1">
                <a:latin typeface="Times New Roman" pitchFamily="18" charset="0"/>
                <a:cs typeface="Times New Roman" pitchFamily="18" charset="0"/>
              </a:rPr>
              <a:t>hydrogens</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5970801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0262" y="609600"/>
            <a:ext cx="8229600" cy="523220"/>
          </a:xfrm>
          <a:prstGeom prst="rect">
            <a:avLst/>
          </a:prstGeom>
          <a:noFill/>
        </p:spPr>
        <p:txBody>
          <a:bodyPr wrap="square" rtlCol="0">
            <a:spAutoFit/>
          </a:bodyPr>
          <a:lstStyle/>
          <a:p>
            <a:r>
              <a:rPr lang="en-US" sz="2800" dirty="0">
                <a:latin typeface="Times New Roman" pitchFamily="18" charset="0"/>
                <a:cs typeface="Times New Roman" pitchFamily="18" charset="0"/>
              </a:rPr>
              <a:t>Applications of </a:t>
            </a:r>
            <a:r>
              <a:rPr lang="en-US" sz="2800" baseline="30000" dirty="0">
                <a:latin typeface="Times New Roman" pitchFamily="18" charset="0"/>
                <a:cs typeface="Times New Roman" pitchFamily="18" charset="0"/>
              </a:rPr>
              <a:t>1</a:t>
            </a:r>
            <a:r>
              <a:rPr lang="en-US" sz="2800" dirty="0">
                <a:latin typeface="Times New Roman" pitchFamily="18" charset="0"/>
                <a:cs typeface="Times New Roman" pitchFamily="18" charset="0"/>
              </a:rPr>
              <a:t>H-NMR Spectroscopy (Non biological)</a:t>
            </a:r>
          </a:p>
        </p:txBody>
      </p:sp>
      <p:sp>
        <p:nvSpPr>
          <p:cNvPr id="3" name="TextBox 2"/>
          <p:cNvSpPr txBox="1"/>
          <p:nvPr/>
        </p:nvSpPr>
        <p:spPr>
          <a:xfrm>
            <a:off x="256940" y="1295400"/>
            <a:ext cx="8734660" cy="1446550"/>
          </a:xfrm>
          <a:prstGeom prst="rect">
            <a:avLst/>
          </a:prstGeom>
          <a:noFill/>
        </p:spPr>
        <p:txBody>
          <a:bodyPr wrap="square" rtlCol="0">
            <a:spAutoFit/>
          </a:bodyPr>
          <a:lstStyle/>
          <a:p>
            <a:pPr marL="457200" indent="-457200">
              <a:buAutoNum type="arabicPeriod"/>
            </a:pPr>
            <a:r>
              <a:rPr lang="en-US" sz="2200" dirty="0">
                <a:latin typeface="Times New Roman" pitchFamily="18" charset="0"/>
                <a:cs typeface="Times New Roman" pitchFamily="18" charset="0"/>
              </a:rPr>
              <a:t>Identification of structural isomers:</a:t>
            </a:r>
          </a:p>
          <a:p>
            <a:r>
              <a:rPr lang="en-US" sz="2200" dirty="0">
                <a:latin typeface="Times New Roman" pitchFamily="18" charset="0"/>
                <a:cs typeface="Times New Roman" pitchFamily="18" charset="0"/>
              </a:rPr>
              <a:t>             </a:t>
            </a:r>
          </a:p>
          <a:p>
            <a:endParaRPr lang="en-US" sz="2200" dirty="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1524002" y="1828800"/>
          <a:ext cx="6271915" cy="1447800"/>
        </p:xfrm>
        <a:graphic>
          <a:graphicData uri="http://schemas.openxmlformats.org/presentationml/2006/ole">
            <mc:AlternateContent xmlns:mc="http://schemas.openxmlformats.org/markup-compatibility/2006">
              <mc:Choice xmlns:v="urn:schemas-microsoft-com:vml" Requires="v">
                <p:oleObj spid="_x0000_s84994" name="CS ChemDraw Drawing" r:id="rId3" imgW="3520440" imgH="812160" progId="ChemDraw.Document.6.0">
                  <p:embed/>
                </p:oleObj>
              </mc:Choice>
              <mc:Fallback>
                <p:oleObj name="CS ChemDraw Drawing" r:id="rId3" imgW="3520440" imgH="812160" progId="ChemDraw.Document.6.0">
                  <p:embed/>
                  <p:pic>
                    <p:nvPicPr>
                      <p:cNvPr id="4" name="Object 3"/>
                      <p:cNvPicPr/>
                      <p:nvPr/>
                    </p:nvPicPr>
                    <p:blipFill>
                      <a:blip r:embed="rId4"/>
                      <a:stretch>
                        <a:fillRect/>
                      </a:stretch>
                    </p:blipFill>
                    <p:spPr>
                      <a:xfrm>
                        <a:off x="1524002" y="1828800"/>
                        <a:ext cx="6271915" cy="1447800"/>
                      </a:xfrm>
                      <a:prstGeom prst="rect">
                        <a:avLst/>
                      </a:prstGeom>
                    </p:spPr>
                  </p:pic>
                </p:oleObj>
              </mc:Fallback>
            </mc:AlternateContent>
          </a:graphicData>
        </a:graphic>
      </p:graphicFrame>
      <p:sp>
        <p:nvSpPr>
          <p:cNvPr id="5" name="TextBox 4"/>
          <p:cNvSpPr txBox="1"/>
          <p:nvPr/>
        </p:nvSpPr>
        <p:spPr>
          <a:xfrm>
            <a:off x="256940" y="3733802"/>
            <a:ext cx="8734660" cy="430887"/>
          </a:xfrm>
          <a:prstGeom prst="rect">
            <a:avLst/>
          </a:prstGeom>
          <a:noFill/>
        </p:spPr>
        <p:txBody>
          <a:bodyPr wrap="square" rtlCol="0">
            <a:spAutoFit/>
          </a:bodyPr>
          <a:lstStyle/>
          <a:p>
            <a:r>
              <a:rPr lang="en-US" sz="2200" dirty="0">
                <a:latin typeface="Times New Roman" pitchFamily="18" charset="0"/>
                <a:cs typeface="Times New Roman" pitchFamily="18" charset="0"/>
              </a:rPr>
              <a:t>2. Detection of hydrogen bonding: </a:t>
            </a:r>
          </a:p>
        </p:txBody>
      </p:sp>
      <p:graphicFrame>
        <p:nvGraphicFramePr>
          <p:cNvPr id="6" name="Object 5"/>
          <p:cNvGraphicFramePr>
            <a:graphicFrameLocks noChangeAspect="1"/>
          </p:cNvGraphicFramePr>
          <p:nvPr/>
        </p:nvGraphicFramePr>
        <p:xfrm>
          <a:off x="1050809" y="4267200"/>
          <a:ext cx="7146925" cy="2057400"/>
        </p:xfrm>
        <a:graphic>
          <a:graphicData uri="http://schemas.openxmlformats.org/presentationml/2006/ole">
            <mc:AlternateContent xmlns:mc="http://schemas.openxmlformats.org/markup-compatibility/2006">
              <mc:Choice xmlns:v="urn:schemas-microsoft-com:vml" Requires="v">
                <p:oleObj spid="_x0000_s84995" name="CS ChemDraw Drawing" r:id="rId5" imgW="5006520" imgH="1442160" progId="ChemDraw.Document.6.0">
                  <p:embed/>
                </p:oleObj>
              </mc:Choice>
              <mc:Fallback>
                <p:oleObj name="CS ChemDraw Drawing" r:id="rId5" imgW="5006520" imgH="1442160" progId="ChemDraw.Document.6.0">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0809" y="4267200"/>
                        <a:ext cx="71469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935065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961" y="381002"/>
            <a:ext cx="8734660" cy="430887"/>
          </a:xfrm>
          <a:prstGeom prst="rect">
            <a:avLst/>
          </a:prstGeom>
          <a:noFill/>
        </p:spPr>
        <p:txBody>
          <a:bodyPr wrap="square" rtlCol="0">
            <a:spAutoFit/>
          </a:bodyPr>
          <a:lstStyle/>
          <a:p>
            <a:r>
              <a:rPr lang="en-US" sz="2200" dirty="0">
                <a:latin typeface="Times New Roman" pitchFamily="18" charset="0"/>
                <a:cs typeface="Times New Roman" pitchFamily="18" charset="0"/>
              </a:rPr>
              <a:t>3. Detection of </a:t>
            </a:r>
            <a:r>
              <a:rPr lang="en-US" sz="2200" dirty="0" err="1">
                <a:latin typeface="Times New Roman" pitchFamily="18" charset="0"/>
                <a:cs typeface="Times New Roman" pitchFamily="18" charset="0"/>
              </a:rPr>
              <a:t>aromaticity</a:t>
            </a:r>
            <a:r>
              <a:rPr lang="en-US" sz="2200" dirty="0">
                <a:latin typeface="Times New Roman" pitchFamily="18" charset="0"/>
                <a:cs typeface="Times New Roman" pitchFamily="18" charset="0"/>
              </a:rPr>
              <a:t>: </a:t>
            </a:r>
          </a:p>
        </p:txBody>
      </p:sp>
      <p:pic>
        <p:nvPicPr>
          <p:cNvPr id="3" name="Picture 2" descr="D:\BMB-403\nmr-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3" y="762001"/>
            <a:ext cx="5183440" cy="27432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nvGraphicFramePr>
        <p:xfrm>
          <a:off x="6766034" y="1187668"/>
          <a:ext cx="1066800" cy="1226820"/>
        </p:xfrm>
        <a:graphic>
          <a:graphicData uri="http://schemas.openxmlformats.org/presentationml/2006/ole">
            <mc:AlternateContent xmlns:mc="http://schemas.openxmlformats.org/markup-compatibility/2006">
              <mc:Choice xmlns:v="urn:schemas-microsoft-com:vml" Requires="v">
                <p:oleObj spid="_x0000_s86018" name="CS ChemDraw Drawing" r:id="rId5" imgW="699120" imgH="803160" progId="ChemDraw.Document.6.0">
                  <p:embed/>
                </p:oleObj>
              </mc:Choice>
              <mc:Fallback>
                <p:oleObj name="CS ChemDraw Drawing" r:id="rId5" imgW="699120" imgH="803160" progId="ChemDraw.Document.6.0">
                  <p:embed/>
                  <p:pic>
                    <p:nvPicPr>
                      <p:cNvPr id="4" name="Object 3"/>
                      <p:cNvPicPr/>
                      <p:nvPr/>
                    </p:nvPicPr>
                    <p:blipFill>
                      <a:blip r:embed="rId6"/>
                      <a:stretch>
                        <a:fillRect/>
                      </a:stretch>
                    </p:blipFill>
                    <p:spPr>
                      <a:xfrm>
                        <a:off x="6766034" y="1187668"/>
                        <a:ext cx="1066800" cy="1226820"/>
                      </a:xfrm>
                      <a:prstGeom prst="rect">
                        <a:avLst/>
                      </a:prstGeom>
                    </p:spPr>
                  </p:pic>
                </p:oleObj>
              </mc:Fallback>
            </mc:AlternateContent>
          </a:graphicData>
        </a:graphic>
      </p:graphicFrame>
      <p:sp>
        <p:nvSpPr>
          <p:cNvPr id="5" name="TextBox 4"/>
          <p:cNvSpPr txBox="1"/>
          <p:nvPr/>
        </p:nvSpPr>
        <p:spPr>
          <a:xfrm>
            <a:off x="181306" y="3195162"/>
            <a:ext cx="8734660" cy="430887"/>
          </a:xfrm>
          <a:prstGeom prst="rect">
            <a:avLst/>
          </a:prstGeom>
          <a:noFill/>
        </p:spPr>
        <p:txBody>
          <a:bodyPr wrap="square" rtlCol="0">
            <a:spAutoFit/>
          </a:bodyPr>
          <a:lstStyle/>
          <a:p>
            <a:r>
              <a:rPr lang="en-US" sz="2200" dirty="0">
                <a:latin typeface="Times New Roman" pitchFamily="18" charset="0"/>
                <a:cs typeface="Times New Roman" pitchFamily="18" charset="0"/>
              </a:rPr>
              <a:t>4. Detection of electronegative atom or group: </a:t>
            </a:r>
          </a:p>
        </p:txBody>
      </p:sp>
      <p:cxnSp>
        <p:nvCxnSpPr>
          <p:cNvPr id="7" name="Straight Connector 6"/>
          <p:cNvCxnSpPr/>
          <p:nvPr/>
        </p:nvCxnSpPr>
        <p:spPr>
          <a:xfrm flipV="1">
            <a:off x="7772400" y="1295400"/>
            <a:ext cx="30480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031459" y="1056134"/>
            <a:ext cx="328936" cy="369332"/>
          </a:xfrm>
          <a:prstGeom prst="rect">
            <a:avLst/>
          </a:prstGeom>
          <a:noFill/>
        </p:spPr>
        <p:txBody>
          <a:bodyPr wrap="none" rtlCol="0">
            <a:spAutoFit/>
          </a:bodyPr>
          <a:lstStyle/>
          <a:p>
            <a:r>
              <a:rPr lang="en-US" dirty="0"/>
              <a:t>H</a:t>
            </a:r>
          </a:p>
        </p:txBody>
      </p:sp>
      <p:sp>
        <p:nvSpPr>
          <p:cNvPr id="9" name="Oval 8"/>
          <p:cNvSpPr/>
          <p:nvPr/>
        </p:nvSpPr>
        <p:spPr>
          <a:xfrm>
            <a:off x="7940568" y="1024602"/>
            <a:ext cx="435595" cy="4678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715002" y="655270"/>
            <a:ext cx="3029997" cy="369332"/>
          </a:xfrm>
          <a:prstGeom prst="rect">
            <a:avLst/>
          </a:prstGeom>
          <a:noFill/>
        </p:spPr>
        <p:txBody>
          <a:bodyPr wrap="none" rtlCol="0">
            <a:spAutoFit/>
          </a:bodyPr>
          <a:lstStyle/>
          <a:p>
            <a:r>
              <a:rPr lang="en-US" dirty="0" err="1"/>
              <a:t>Deshielded</a:t>
            </a:r>
            <a:r>
              <a:rPr lang="en-US" dirty="0"/>
              <a:t>;  </a:t>
            </a:r>
            <a:r>
              <a:rPr lang="el-GR" dirty="0"/>
              <a:t>δ</a:t>
            </a:r>
            <a:r>
              <a:rPr lang="en-US" dirty="0"/>
              <a:t> = 7.0 – 9.0 ppm</a:t>
            </a:r>
          </a:p>
        </p:txBody>
      </p:sp>
      <p:graphicFrame>
        <p:nvGraphicFramePr>
          <p:cNvPr id="11" name="Table 10"/>
          <p:cNvGraphicFramePr>
            <a:graphicFrameLocks noGrp="1"/>
          </p:cNvGraphicFramePr>
          <p:nvPr/>
        </p:nvGraphicFramePr>
        <p:xfrm>
          <a:off x="190498" y="3671183"/>
          <a:ext cx="8801102" cy="2392553"/>
        </p:xfrm>
        <a:graphic>
          <a:graphicData uri="http://schemas.openxmlformats.org/drawingml/2006/table">
            <a:tbl>
              <a:tblPr/>
              <a:tblGrid>
                <a:gridCol w="2793334">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11870">
                  <a:extLst>
                    <a:ext uri="{9D8B030D-6E8A-4147-A177-3AD203B41FA5}">
                      <a16:colId xmlns:a16="http://schemas.microsoft.com/office/drawing/2014/main" val="20006"/>
                    </a:ext>
                  </a:extLst>
                </a:gridCol>
                <a:gridCol w="1028698">
                  <a:extLst>
                    <a:ext uri="{9D8B030D-6E8A-4147-A177-3AD203B41FA5}">
                      <a16:colId xmlns:a16="http://schemas.microsoft.com/office/drawing/2014/main" val="20007"/>
                    </a:ext>
                  </a:extLst>
                </a:gridCol>
              </a:tblGrid>
              <a:tr h="874619">
                <a:tc>
                  <a:txBody>
                    <a:bodyPr/>
                    <a:lstStyle/>
                    <a:p>
                      <a:pPr algn="l"/>
                      <a:r>
                        <a:rPr lang="en-US" sz="2400" b="1" dirty="0">
                          <a:effectLst/>
                        </a:rPr>
                        <a:t>Compound, CH</a:t>
                      </a:r>
                      <a:r>
                        <a:rPr lang="en-US" sz="2400" b="1" baseline="-25000" dirty="0">
                          <a:effectLst/>
                        </a:rPr>
                        <a:t>3</a:t>
                      </a:r>
                      <a:r>
                        <a:rPr lang="en-US" sz="2400" b="1" dirty="0">
                          <a:effectLst/>
                        </a:rPr>
                        <a:t>X</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a:t>CH</a:t>
                      </a:r>
                      <a:r>
                        <a:rPr lang="en-US" sz="2000" baseline="-25000"/>
                        <a:t>3</a:t>
                      </a:r>
                      <a:r>
                        <a:rPr lang="en-US" sz="2000"/>
                        <a:t>F</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a:t>CH</a:t>
                      </a:r>
                      <a:r>
                        <a:rPr lang="en-US" sz="2000" baseline="-25000"/>
                        <a:t>3</a:t>
                      </a:r>
                      <a:r>
                        <a:rPr lang="en-US" sz="2000"/>
                        <a:t>OH</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a:t>CH</a:t>
                      </a:r>
                      <a:r>
                        <a:rPr lang="en-US" sz="2000" baseline="-25000"/>
                        <a:t>3</a:t>
                      </a:r>
                      <a:r>
                        <a:rPr lang="en-US" sz="2000"/>
                        <a:t>Cl</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a:t>CH</a:t>
                      </a:r>
                      <a:r>
                        <a:rPr lang="en-US" sz="2000" baseline="-25000"/>
                        <a:t>3</a:t>
                      </a:r>
                      <a:r>
                        <a:rPr lang="en-US" sz="2000"/>
                        <a:t>Br</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a:t>CH</a:t>
                      </a:r>
                      <a:r>
                        <a:rPr lang="en-US" sz="2000" baseline="-25000"/>
                        <a:t>3</a:t>
                      </a:r>
                      <a:r>
                        <a:rPr lang="en-US" sz="2000"/>
                        <a:t>I</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a:t>CH</a:t>
                      </a:r>
                      <a:r>
                        <a:rPr lang="en-US" sz="2000" baseline="-25000"/>
                        <a:t>4</a:t>
                      </a:r>
                      <a:endParaRPr lang="en-US" sz="2000"/>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a:t>(CH</a:t>
                      </a:r>
                      <a:r>
                        <a:rPr lang="en-US" sz="2000" baseline="-25000"/>
                        <a:t>3</a:t>
                      </a:r>
                      <a:r>
                        <a:rPr lang="en-US" sz="2000"/>
                        <a:t>)</a:t>
                      </a:r>
                      <a:r>
                        <a:rPr lang="en-US" sz="2000" baseline="-25000"/>
                        <a:t>4</a:t>
                      </a:r>
                      <a:r>
                        <a:rPr lang="en-US" sz="2000"/>
                        <a:t>Si</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758967">
                <a:tc>
                  <a:txBody>
                    <a:bodyPr/>
                    <a:lstStyle/>
                    <a:p>
                      <a:pPr algn="l"/>
                      <a:r>
                        <a:rPr lang="en-US" sz="2000" b="0" dirty="0">
                          <a:effectLst/>
                        </a:rPr>
                        <a:t>Electronegativity of X</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dirty="0"/>
                        <a:t>4.0</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dirty="0"/>
                        <a:t>3.5</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dirty="0"/>
                        <a:t>3.1</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a:t>2.8</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a:t>2.5</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a:t>2.1</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a:t>1.8</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758967">
                <a:tc>
                  <a:txBody>
                    <a:bodyPr/>
                    <a:lstStyle/>
                    <a:p>
                      <a:pPr algn="l"/>
                      <a:r>
                        <a:rPr lang="en-US" sz="2000" b="0" dirty="0">
                          <a:effectLst/>
                        </a:rPr>
                        <a:t>Chemical shift </a:t>
                      </a:r>
                      <a:r>
                        <a:rPr lang="el-GR" sz="2000" b="0" dirty="0">
                          <a:effectLst/>
                        </a:rPr>
                        <a:t>δ (</a:t>
                      </a:r>
                      <a:r>
                        <a:rPr lang="en-US" sz="2000" b="0" dirty="0">
                          <a:effectLst/>
                        </a:rPr>
                        <a:t>ppm)</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dirty="0"/>
                        <a:t>4.26</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dirty="0"/>
                        <a:t>3.4</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a:t>3.05</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dirty="0"/>
                        <a:t>2.68</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a:t>2.16</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a:t>0.23</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2000" dirty="0"/>
                        <a:t>0</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bl>
          </a:graphicData>
        </a:graphic>
      </p:graphicFrame>
      <p:sp>
        <p:nvSpPr>
          <p:cNvPr id="12" name="TextBox 11"/>
          <p:cNvSpPr txBox="1"/>
          <p:nvPr/>
        </p:nvSpPr>
        <p:spPr>
          <a:xfrm>
            <a:off x="76202" y="6160352"/>
            <a:ext cx="2854461" cy="369332"/>
          </a:xfrm>
          <a:prstGeom prst="rect">
            <a:avLst/>
          </a:prstGeom>
          <a:noFill/>
          <a:ln>
            <a:solidFill>
              <a:schemeClr val="tx1"/>
            </a:solidFill>
          </a:ln>
        </p:spPr>
        <p:txBody>
          <a:bodyPr wrap="square" rtlCol="0">
            <a:spAutoFit/>
          </a:bodyPr>
          <a:lstStyle/>
          <a:p>
            <a:r>
              <a:rPr lang="en-US" b="1" dirty="0"/>
              <a:t>Greater electronegativity  </a:t>
            </a:r>
          </a:p>
        </p:txBody>
      </p:sp>
      <p:sp>
        <p:nvSpPr>
          <p:cNvPr id="13" name="TextBox 12"/>
          <p:cNvSpPr txBox="1"/>
          <p:nvPr/>
        </p:nvSpPr>
        <p:spPr>
          <a:xfrm>
            <a:off x="3292642" y="6183868"/>
            <a:ext cx="2916312" cy="369332"/>
          </a:xfrm>
          <a:prstGeom prst="rect">
            <a:avLst/>
          </a:prstGeom>
          <a:noFill/>
          <a:ln>
            <a:solidFill>
              <a:schemeClr val="tx1"/>
            </a:solidFill>
          </a:ln>
        </p:spPr>
        <p:txBody>
          <a:bodyPr wrap="square" rtlCol="0">
            <a:spAutoFit/>
          </a:bodyPr>
          <a:lstStyle/>
          <a:p>
            <a:r>
              <a:rPr lang="en-US" b="1" dirty="0"/>
              <a:t>Greater is the </a:t>
            </a:r>
            <a:r>
              <a:rPr lang="en-US" b="1" dirty="0" err="1"/>
              <a:t>Deshielding</a:t>
            </a:r>
            <a:r>
              <a:rPr lang="en-US" b="1" dirty="0"/>
              <a:t>  </a:t>
            </a:r>
          </a:p>
        </p:txBody>
      </p:sp>
      <p:cxnSp>
        <p:nvCxnSpPr>
          <p:cNvPr id="14" name="Straight Arrow Connector 13"/>
          <p:cNvCxnSpPr/>
          <p:nvPr/>
        </p:nvCxnSpPr>
        <p:spPr>
          <a:xfrm flipV="1">
            <a:off x="2965421" y="6392493"/>
            <a:ext cx="274320"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93308" y="6175665"/>
            <a:ext cx="2401821" cy="369332"/>
          </a:xfrm>
          <a:prstGeom prst="rect">
            <a:avLst/>
          </a:prstGeom>
          <a:noFill/>
          <a:ln>
            <a:solidFill>
              <a:schemeClr val="tx1"/>
            </a:solidFill>
          </a:ln>
        </p:spPr>
        <p:txBody>
          <a:bodyPr wrap="square" rtlCol="0">
            <a:spAutoFit/>
          </a:bodyPr>
          <a:lstStyle/>
          <a:p>
            <a:r>
              <a:rPr lang="el-GR" b="1" dirty="0">
                <a:latin typeface="Times New Roman"/>
                <a:cs typeface="Times New Roman"/>
              </a:rPr>
              <a:t>δ</a:t>
            </a:r>
            <a:r>
              <a:rPr lang="en-US" b="1" dirty="0">
                <a:latin typeface="Times New Roman"/>
                <a:cs typeface="Times New Roman"/>
              </a:rPr>
              <a:t> value will be more</a:t>
            </a:r>
            <a:endParaRPr lang="en-US" b="1" dirty="0"/>
          </a:p>
        </p:txBody>
      </p:sp>
      <p:cxnSp>
        <p:nvCxnSpPr>
          <p:cNvPr id="16" name="Straight Arrow Connector 15"/>
          <p:cNvCxnSpPr/>
          <p:nvPr/>
        </p:nvCxnSpPr>
        <p:spPr>
          <a:xfrm flipV="1">
            <a:off x="6280484" y="6382801"/>
            <a:ext cx="274320"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5671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699" y="304802"/>
            <a:ext cx="8734660" cy="430887"/>
          </a:xfrm>
          <a:prstGeom prst="rect">
            <a:avLst/>
          </a:prstGeom>
          <a:noFill/>
        </p:spPr>
        <p:txBody>
          <a:bodyPr wrap="square" rtlCol="0">
            <a:spAutoFit/>
          </a:bodyPr>
          <a:lstStyle/>
          <a:p>
            <a:r>
              <a:rPr lang="en-US" sz="2200" dirty="0">
                <a:latin typeface="Times New Roman" pitchFamily="18" charset="0"/>
                <a:cs typeface="Times New Roman" pitchFamily="18" charset="0"/>
              </a:rPr>
              <a:t>5. Distinction between </a:t>
            </a:r>
            <a:r>
              <a:rPr lang="en-US" sz="2200" i="1" dirty="0" err="1">
                <a:latin typeface="Times New Roman" pitchFamily="18" charset="0"/>
                <a:cs typeface="Times New Roman" pitchFamily="18" charset="0"/>
              </a:rPr>
              <a:t>cis</a:t>
            </a:r>
            <a:r>
              <a:rPr lang="en-US" sz="2200" i="1" dirty="0">
                <a:latin typeface="Times New Roman" pitchFamily="18" charset="0"/>
                <a:cs typeface="Times New Roman" pitchFamily="18" charset="0"/>
              </a:rPr>
              <a:t>-</a:t>
            </a:r>
            <a:r>
              <a:rPr lang="en-US" sz="2200" dirty="0">
                <a:latin typeface="Times New Roman" pitchFamily="18" charset="0"/>
                <a:cs typeface="Times New Roman" pitchFamily="18" charset="0"/>
              </a:rPr>
              <a:t> and </a:t>
            </a:r>
            <a:r>
              <a:rPr lang="en-US" sz="2200" i="1" dirty="0">
                <a:latin typeface="Times New Roman" pitchFamily="18" charset="0"/>
                <a:cs typeface="Times New Roman" pitchFamily="18" charset="0"/>
              </a:rPr>
              <a:t>trans-</a:t>
            </a:r>
            <a:r>
              <a:rPr lang="en-US" sz="2200" dirty="0">
                <a:latin typeface="Times New Roman" pitchFamily="18" charset="0"/>
                <a:cs typeface="Times New Roman" pitchFamily="18" charset="0"/>
              </a:rPr>
              <a:t> isomers: </a:t>
            </a:r>
          </a:p>
        </p:txBody>
      </p:sp>
      <p:graphicFrame>
        <p:nvGraphicFramePr>
          <p:cNvPr id="3" name="Object 2"/>
          <p:cNvGraphicFramePr>
            <a:graphicFrameLocks noChangeAspect="1"/>
          </p:cNvGraphicFramePr>
          <p:nvPr/>
        </p:nvGraphicFramePr>
        <p:xfrm>
          <a:off x="1524000" y="914400"/>
          <a:ext cx="5486400" cy="1676400"/>
        </p:xfrm>
        <a:graphic>
          <a:graphicData uri="http://schemas.openxmlformats.org/presentationml/2006/ole">
            <mc:AlternateContent xmlns:mc="http://schemas.openxmlformats.org/markup-compatibility/2006">
              <mc:Choice xmlns:v="urn:schemas-microsoft-com:vml" Requires="v">
                <p:oleObj spid="_x0000_s87042" name="CS ChemDraw Drawing" r:id="rId3" imgW="3141360" imgH="1061640" progId="ChemDraw.Document.6.0">
                  <p:embed/>
                </p:oleObj>
              </mc:Choice>
              <mc:Fallback>
                <p:oleObj name="CS ChemDraw Drawing" r:id="rId3" imgW="3141360" imgH="1061640" progId="ChemDraw.Document.6.0">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914400"/>
                        <a:ext cx="548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223349" y="2971802"/>
            <a:ext cx="7320453" cy="430887"/>
          </a:xfrm>
          <a:prstGeom prst="rect">
            <a:avLst/>
          </a:prstGeom>
          <a:noFill/>
        </p:spPr>
        <p:txBody>
          <a:bodyPr wrap="square" rtlCol="0">
            <a:spAutoFit/>
          </a:bodyPr>
          <a:lstStyle/>
          <a:p>
            <a:r>
              <a:rPr lang="en-US" sz="2200" dirty="0">
                <a:latin typeface="Times New Roman" pitchFamily="18" charset="0"/>
                <a:cs typeface="Times New Roman" pitchFamily="18" charset="0"/>
              </a:rPr>
              <a:t>6. Detection of some double bond character due to resonance: </a:t>
            </a:r>
          </a:p>
        </p:txBody>
      </p:sp>
      <p:graphicFrame>
        <p:nvGraphicFramePr>
          <p:cNvPr id="7" name="Object 6"/>
          <p:cNvGraphicFramePr>
            <a:graphicFrameLocks noChangeAspect="1"/>
          </p:cNvGraphicFramePr>
          <p:nvPr/>
        </p:nvGraphicFramePr>
        <p:xfrm>
          <a:off x="162915" y="3657600"/>
          <a:ext cx="8728841" cy="2514600"/>
        </p:xfrm>
        <a:graphic>
          <a:graphicData uri="http://schemas.openxmlformats.org/presentationml/2006/ole">
            <mc:AlternateContent xmlns:mc="http://schemas.openxmlformats.org/markup-compatibility/2006">
              <mc:Choice xmlns:v="urn:schemas-microsoft-com:vml" Requires="v">
                <p:oleObj spid="_x0000_s87043" name="CS ChemDraw Drawing" r:id="rId5" imgW="5398920" imgH="1366560" progId="ChemDraw.Document.6.0">
                  <p:embed/>
                </p:oleObj>
              </mc:Choice>
              <mc:Fallback>
                <p:oleObj name="CS ChemDraw Drawing" r:id="rId5" imgW="5398920" imgH="1366560" progId="ChemDraw.Document.6.0">
                  <p:embed/>
                  <p:pic>
                    <p:nvPicPr>
                      <p:cNvPr id="7" name="Object 6"/>
                      <p:cNvPicPr/>
                      <p:nvPr/>
                    </p:nvPicPr>
                    <p:blipFill>
                      <a:blip r:embed="rId6"/>
                      <a:stretch>
                        <a:fillRect/>
                      </a:stretch>
                    </p:blipFill>
                    <p:spPr>
                      <a:xfrm>
                        <a:off x="162915" y="3657600"/>
                        <a:ext cx="8728841" cy="2514600"/>
                      </a:xfrm>
                      <a:prstGeom prst="rect">
                        <a:avLst/>
                      </a:prstGeom>
                    </p:spPr>
                  </p:pic>
                </p:oleObj>
              </mc:Fallback>
            </mc:AlternateContent>
          </a:graphicData>
        </a:graphic>
      </p:graphicFrame>
    </p:spTree>
    <p:extLst>
      <p:ext uri="{BB962C8B-B14F-4D97-AF65-F5344CB8AC3E}">
        <p14:creationId xmlns:p14="http://schemas.microsoft.com/office/powerpoint/2010/main" val="3528588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5460123"/>
            <a:ext cx="8077200" cy="461665"/>
          </a:xfrm>
          <a:prstGeom prst="rect">
            <a:avLst/>
          </a:prstGeom>
          <a:noFill/>
        </p:spPr>
        <p:txBody>
          <a:bodyPr wrap="square" rtlCol="0">
            <a:spAutoFit/>
          </a:bodyPr>
          <a:lstStyle/>
          <a:p>
            <a:r>
              <a:rPr lang="en-US" sz="2400" b="1" dirty="0"/>
              <a:t>For spin orientation of neutrons in nucleus of natural </a:t>
            </a:r>
            <a:r>
              <a:rPr lang="en-US" sz="2400" b="1" dirty="0">
                <a:latin typeface="Arial" pitchFamily="34" charset="0"/>
                <a:cs typeface="Arial" pitchFamily="34" charset="0"/>
              </a:rPr>
              <a:t>Carbon</a:t>
            </a:r>
          </a:p>
        </p:txBody>
      </p:sp>
      <p:graphicFrame>
        <p:nvGraphicFramePr>
          <p:cNvPr id="6" name="Object 5"/>
          <p:cNvGraphicFramePr>
            <a:graphicFrameLocks noChangeAspect="1"/>
          </p:cNvGraphicFramePr>
          <p:nvPr>
            <p:extLst>
              <p:ext uri="{D42A27DB-BD31-4B8C-83A1-F6EECF244321}">
                <p14:modId xmlns:p14="http://schemas.microsoft.com/office/powerpoint/2010/main" val="309241020"/>
              </p:ext>
            </p:extLst>
          </p:nvPr>
        </p:nvGraphicFramePr>
        <p:xfrm>
          <a:off x="780882" y="685800"/>
          <a:ext cx="7905918" cy="4466844"/>
        </p:xfrm>
        <a:graphic>
          <a:graphicData uri="http://schemas.openxmlformats.org/presentationml/2006/ole">
            <mc:AlternateContent xmlns:mc="http://schemas.openxmlformats.org/markup-compatibility/2006">
              <mc:Choice xmlns:v="urn:schemas-microsoft-com:vml" Requires="v">
                <p:oleObj spid="_x0000_s40969" name="CS ChemDraw Drawing" r:id="rId3" imgW="6429240" imgH="3229560" progId="ChemDraw.Document.6.0">
                  <p:embed/>
                </p:oleObj>
              </mc:Choice>
              <mc:Fallback>
                <p:oleObj name="CS ChemDraw Drawing" r:id="rId3" imgW="6429240" imgH="3229560" progId="ChemDraw.Document.6.0">
                  <p:embed/>
                  <p:pic>
                    <p:nvPicPr>
                      <p:cNvPr id="0" name=""/>
                      <p:cNvPicPr/>
                      <p:nvPr/>
                    </p:nvPicPr>
                    <p:blipFill>
                      <a:blip r:embed="rId4"/>
                      <a:stretch>
                        <a:fillRect/>
                      </a:stretch>
                    </p:blipFill>
                    <p:spPr>
                      <a:xfrm>
                        <a:off x="780882" y="685800"/>
                        <a:ext cx="7905918" cy="4466844"/>
                      </a:xfrm>
                      <a:prstGeom prst="rect">
                        <a:avLst/>
                      </a:prstGeom>
                    </p:spPr>
                  </p:pic>
                </p:oleObj>
              </mc:Fallback>
            </mc:AlternateContent>
          </a:graphicData>
        </a:graphic>
      </p:graphicFrame>
    </p:spTree>
    <p:extLst>
      <p:ext uri="{BB962C8B-B14F-4D97-AF65-F5344CB8AC3E}">
        <p14:creationId xmlns:p14="http://schemas.microsoft.com/office/powerpoint/2010/main" val="3102810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5706070"/>
            <a:ext cx="8153400" cy="461665"/>
          </a:xfrm>
          <a:prstGeom prst="rect">
            <a:avLst/>
          </a:prstGeom>
          <a:noFill/>
        </p:spPr>
        <p:txBody>
          <a:bodyPr wrap="square" rtlCol="0">
            <a:spAutoFit/>
          </a:bodyPr>
          <a:lstStyle/>
          <a:p>
            <a:r>
              <a:rPr lang="en-US" sz="2400" b="1" dirty="0"/>
              <a:t>For spin orientation of protons in nucleus of natural </a:t>
            </a:r>
            <a:r>
              <a:rPr lang="en-US" sz="2400" b="1" dirty="0">
                <a:latin typeface="Arial" pitchFamily="34" charset="0"/>
                <a:cs typeface="Arial" pitchFamily="34" charset="0"/>
              </a:rPr>
              <a:t>Nitrogen</a:t>
            </a:r>
          </a:p>
        </p:txBody>
      </p:sp>
      <p:graphicFrame>
        <p:nvGraphicFramePr>
          <p:cNvPr id="6" name="Object 5"/>
          <p:cNvGraphicFramePr>
            <a:graphicFrameLocks noChangeAspect="1"/>
          </p:cNvGraphicFramePr>
          <p:nvPr>
            <p:extLst>
              <p:ext uri="{D42A27DB-BD31-4B8C-83A1-F6EECF244321}">
                <p14:modId xmlns:p14="http://schemas.microsoft.com/office/powerpoint/2010/main" val="2018215542"/>
              </p:ext>
            </p:extLst>
          </p:nvPr>
        </p:nvGraphicFramePr>
        <p:xfrm>
          <a:off x="776639" y="457200"/>
          <a:ext cx="7666921" cy="4986338"/>
        </p:xfrm>
        <a:graphic>
          <a:graphicData uri="http://schemas.openxmlformats.org/presentationml/2006/ole">
            <mc:AlternateContent xmlns:mc="http://schemas.openxmlformats.org/markup-compatibility/2006">
              <mc:Choice xmlns:v="urn:schemas-microsoft-com:vml" Requires="v">
                <p:oleObj spid="_x0000_s41992" name="CS ChemDraw Drawing" r:id="rId3" imgW="6429240" imgH="4182120" progId="ChemDraw.Document.6.0">
                  <p:embed/>
                </p:oleObj>
              </mc:Choice>
              <mc:Fallback>
                <p:oleObj name="CS ChemDraw Drawing" r:id="rId3" imgW="6429240" imgH="4182120" progId="ChemDraw.Document.6.0">
                  <p:embed/>
                  <p:pic>
                    <p:nvPicPr>
                      <p:cNvPr id="0" name=""/>
                      <p:cNvPicPr/>
                      <p:nvPr/>
                    </p:nvPicPr>
                    <p:blipFill>
                      <a:blip r:embed="rId4"/>
                      <a:stretch>
                        <a:fillRect/>
                      </a:stretch>
                    </p:blipFill>
                    <p:spPr>
                      <a:xfrm>
                        <a:off x="776639" y="457200"/>
                        <a:ext cx="7666921" cy="4986338"/>
                      </a:xfrm>
                      <a:prstGeom prst="rect">
                        <a:avLst/>
                      </a:prstGeom>
                    </p:spPr>
                  </p:pic>
                </p:oleObj>
              </mc:Fallback>
            </mc:AlternateContent>
          </a:graphicData>
        </a:graphic>
      </p:graphicFrame>
    </p:spTree>
    <p:extLst>
      <p:ext uri="{BB962C8B-B14F-4D97-AF65-F5344CB8AC3E}">
        <p14:creationId xmlns:p14="http://schemas.microsoft.com/office/powerpoint/2010/main" val="482756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5000</TotalTime>
  <Words>3399</Words>
  <Application>Microsoft Office PowerPoint</Application>
  <PresentationFormat>On-screen Show (4:3)</PresentationFormat>
  <Paragraphs>533</Paragraphs>
  <Slides>74</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0" baseType="lpstr">
      <vt:lpstr>Arial</vt:lpstr>
      <vt:lpstr>Calibri</vt:lpstr>
      <vt:lpstr>Times New Roman</vt:lpstr>
      <vt:lpstr>Wingdings</vt:lpstr>
      <vt:lpstr>Office Theme</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comhut</dc:creator>
  <cp:lastModifiedBy>Asus</cp:lastModifiedBy>
  <cp:revision>152</cp:revision>
  <cp:lastPrinted>2022-01-29T17:07:50Z</cp:lastPrinted>
  <dcterms:created xsi:type="dcterms:W3CDTF">2006-08-16T00:00:00Z</dcterms:created>
  <dcterms:modified xsi:type="dcterms:W3CDTF">2022-04-17T04:18:39Z</dcterms:modified>
</cp:coreProperties>
</file>