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74" r:id="rId11"/>
    <p:sldId id="273" r:id="rId12"/>
    <p:sldId id="275" r:id="rId13"/>
    <p:sldId id="266" r:id="rId14"/>
    <p:sldId id="265" r:id="rId15"/>
    <p:sldId id="269" r:id="rId16"/>
    <p:sldId id="276" r:id="rId17"/>
    <p:sldId id="267" r:id="rId18"/>
    <p:sldId id="268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D5D2E-D092-41D9-9475-7174A11D8F9B}" type="datetimeFigureOut">
              <a:rPr lang="en-US" smtClean="0"/>
              <a:t>10-Apr-22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F0987-C837-4850-A86E-D5F146FE6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50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F0987-C837-4850-A86E-D5F146FE6A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332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gif"/><Relationship Id="rId4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0.jpeg"/><Relationship Id="rId10" Type="http://schemas.openxmlformats.org/officeDocument/2006/relationships/image" Target="../media/image9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MB-403\protein struc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1512"/>
            <a:ext cx="6324600" cy="63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433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089474-58D5-459B-871D-0B1DA1F8D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28410"/>
              </p:ext>
            </p:extLst>
          </p:nvPr>
        </p:nvGraphicFramePr>
        <p:xfrm>
          <a:off x="7452360" y="152400"/>
          <a:ext cx="1691640" cy="201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name="CS ChemDraw Drawing" r:id="rId3" imgW="1557000" imgH="2367360" progId="ChemDraw.Document.6.0">
                  <p:embed/>
                </p:oleObj>
              </mc:Choice>
              <mc:Fallback>
                <p:oleObj name="CS ChemDraw Drawing" r:id="rId3" imgW="1557000" imgH="2367360" progId="ChemDraw.Document.6.0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60" y="152400"/>
                        <a:ext cx="1691640" cy="2016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473A1D-D353-4B58-B941-02F8100AB351}"/>
              </a:ext>
            </a:extLst>
          </p:cNvPr>
          <p:cNvSpPr txBox="1"/>
          <p:nvPr/>
        </p:nvSpPr>
        <p:spPr>
          <a:xfrm>
            <a:off x="152400" y="477520"/>
            <a:ext cx="7247992" cy="458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H-C2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three histidine residues (His-12, 48, 119) of RN-A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Ribonuclase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-A)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FCEDD2-6F5B-4057-BBD0-479CB8FBDEB9}"/>
              </a:ext>
            </a:extLst>
          </p:cNvPr>
          <p:cNvSpPr txBox="1"/>
          <p:nvPr/>
        </p:nvSpPr>
        <p:spPr>
          <a:xfrm>
            <a:off x="2895600" y="1318592"/>
            <a:ext cx="9412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3'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-CMP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9C96A-ACAD-4916-84EB-D4877B7B099D}"/>
              </a:ext>
            </a:extLst>
          </p:cNvPr>
          <p:cNvSpPr txBox="1"/>
          <p:nvPr/>
        </p:nvSpPr>
        <p:spPr>
          <a:xfrm>
            <a:off x="3175741" y="935594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75DCCEC6-A262-48AF-8558-2BD084315364}"/>
              </a:ext>
            </a:extLst>
          </p:cNvPr>
          <p:cNvSpPr/>
          <p:nvPr/>
        </p:nvSpPr>
        <p:spPr>
          <a:xfrm>
            <a:off x="3240622" y="1796395"/>
            <a:ext cx="190500" cy="281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EEDEF0-126F-459A-8DEC-A2E293E5B867}"/>
              </a:ext>
            </a:extLst>
          </p:cNvPr>
          <p:cNvSpPr txBox="1"/>
          <p:nvPr/>
        </p:nvSpPr>
        <p:spPr>
          <a:xfrm>
            <a:off x="2288122" y="2201617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shift change</a:t>
            </a:r>
            <a:r>
              <a:rPr lang="en-US" dirty="0"/>
              <a:t> </a:t>
            </a:r>
          </a:p>
        </p:txBody>
      </p:sp>
      <p:pic>
        <p:nvPicPr>
          <p:cNvPr id="10" name="Picture 2" descr="D:\BMB-403\New folder\IMG_0004.jpg">
            <a:extLst>
              <a:ext uri="{FF2B5EF4-FFF2-40B4-BE49-F238E27FC236}">
                <a16:creationId xmlns:a16="http://schemas.microsoft.com/office/drawing/2014/main" id="{AC5D80F8-ACDF-41D8-922C-497FBFFCF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3" y="2662130"/>
            <a:ext cx="7989894" cy="39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75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011AD50-365F-408F-AEE4-9A25D2760DF6}"/>
              </a:ext>
            </a:extLst>
          </p:cNvPr>
          <p:cNvSpPr txBox="1"/>
          <p:nvPr/>
        </p:nvSpPr>
        <p:spPr>
          <a:xfrm>
            <a:off x="1066800" y="533400"/>
            <a:ext cx="7422873" cy="498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H-C2 (Proton of C-2)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imidazole ring (instead of Histidine residue)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F86C3A-3F2F-4876-899F-DCB384AA8F57}"/>
              </a:ext>
            </a:extLst>
          </p:cNvPr>
          <p:cNvSpPr txBox="1"/>
          <p:nvPr/>
        </p:nvSpPr>
        <p:spPr>
          <a:xfrm>
            <a:off x="1097280" y="1401893"/>
            <a:ext cx="684373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concentration of Phosphate Group (Instead of 3'-CMP)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5BE90C-E103-40A1-9068-E6E79B97549B}"/>
              </a:ext>
            </a:extLst>
          </p:cNvPr>
          <p:cNvSpPr txBox="1"/>
          <p:nvPr/>
        </p:nvSpPr>
        <p:spPr>
          <a:xfrm>
            <a:off x="4305401" y="1070396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BC2243D0-787C-4E34-8F47-2A6C43547009}"/>
              </a:ext>
            </a:extLst>
          </p:cNvPr>
          <p:cNvSpPr/>
          <p:nvPr/>
        </p:nvSpPr>
        <p:spPr>
          <a:xfrm>
            <a:off x="4482153" y="1923324"/>
            <a:ext cx="190500" cy="281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4073B8-9D89-4E48-84A6-88B68FAB4CAC}"/>
              </a:ext>
            </a:extLst>
          </p:cNvPr>
          <p:cNvSpPr txBox="1"/>
          <p:nvPr/>
        </p:nvSpPr>
        <p:spPr>
          <a:xfrm>
            <a:off x="1911850" y="2204835"/>
            <a:ext cx="5486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change in chemical shift like His-119</a:t>
            </a:r>
            <a:endParaRPr lang="en-US" dirty="0"/>
          </a:p>
        </p:txBody>
      </p:sp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A70C8920-67C3-47ED-BA82-6D438135D4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02519"/>
              </p:ext>
            </p:extLst>
          </p:nvPr>
        </p:nvGraphicFramePr>
        <p:xfrm>
          <a:off x="7452360" y="3067851"/>
          <a:ext cx="1691640" cy="2016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S ChemDraw Drawing" r:id="rId3" imgW="1557000" imgH="2367360" progId="ChemDraw.Document.6.0">
                  <p:embed/>
                </p:oleObj>
              </mc:Choice>
              <mc:Fallback>
                <p:oleObj name="CS ChemDraw Drawing" r:id="rId3" imgW="1557000" imgH="2367360" progId="ChemDraw.Document.6.0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5089474-58D5-459B-871D-0B1DA1F8D4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2360" y="3067851"/>
                        <a:ext cx="1691640" cy="2016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D52464E9-2579-4CF5-A356-C5C63418931D}"/>
              </a:ext>
            </a:extLst>
          </p:cNvPr>
          <p:cNvSpPr txBox="1"/>
          <p:nvPr/>
        </p:nvSpPr>
        <p:spPr>
          <a:xfrm>
            <a:off x="152400" y="3392971"/>
            <a:ext cx="7247992" cy="4580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H-C2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three histidine residues (His-12, 48) of RN-A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Ribonuclase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-A)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37DB95-C9A0-4344-8F5A-55FA139AEDFC}"/>
              </a:ext>
            </a:extLst>
          </p:cNvPr>
          <p:cNvSpPr txBox="1"/>
          <p:nvPr/>
        </p:nvSpPr>
        <p:spPr>
          <a:xfrm>
            <a:off x="491458" y="4206270"/>
            <a:ext cx="656987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3'-CMP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2'-CMP/ 5'-CMP (competitive inhibitors of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Ribonuclase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-A)</a:t>
            </a:r>
          </a:p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whose binding constant different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27BCF6-5E6A-4E77-AC1E-0F04EBF530EC}"/>
              </a:ext>
            </a:extLst>
          </p:cNvPr>
          <p:cNvSpPr txBox="1"/>
          <p:nvPr/>
        </p:nvSpPr>
        <p:spPr>
          <a:xfrm>
            <a:off x="3175741" y="3851045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3DFE29C1-061C-4A78-A201-3EB29E7EF2A5}"/>
              </a:ext>
            </a:extLst>
          </p:cNvPr>
          <p:cNvSpPr/>
          <p:nvPr/>
        </p:nvSpPr>
        <p:spPr>
          <a:xfrm>
            <a:off x="3807016" y="4884660"/>
            <a:ext cx="196109" cy="6463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B7748D9-CC7A-4D9A-AD5B-07E8DE127545}"/>
              </a:ext>
            </a:extLst>
          </p:cNvPr>
          <p:cNvSpPr txBox="1"/>
          <p:nvPr/>
        </p:nvSpPr>
        <p:spPr>
          <a:xfrm>
            <a:off x="279070" y="5571036"/>
            <a:ext cx="76619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shift change is same for three inhibitors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3'-CMP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2'-CMP/ 5'-CMP)</a:t>
            </a:r>
            <a:r>
              <a:rPr lang="en-US" dirty="0"/>
              <a:t>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621A5EB-B8EA-4129-953F-FC94AB60E6F3}"/>
              </a:ext>
            </a:extLst>
          </p:cNvPr>
          <p:cNvSpPr txBox="1"/>
          <p:nvPr/>
        </p:nvSpPr>
        <p:spPr>
          <a:xfrm>
            <a:off x="3905070" y="4935075"/>
            <a:ext cx="3039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different pH of medium</a:t>
            </a:r>
          </a:p>
        </p:txBody>
      </p:sp>
    </p:spTree>
    <p:extLst>
      <p:ext uri="{BB962C8B-B14F-4D97-AF65-F5344CB8AC3E}">
        <p14:creationId xmlns:p14="http://schemas.microsoft.com/office/powerpoint/2010/main" val="3947877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CEB726-4A61-4F54-98B9-8DCD8DA8B6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171166"/>
              </p:ext>
            </p:extLst>
          </p:nvPr>
        </p:nvGraphicFramePr>
        <p:xfrm>
          <a:off x="7044162" y="199558"/>
          <a:ext cx="1460069" cy="2259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S ChemDraw Drawing" r:id="rId3" imgW="1476360" imgH="2411640" progId="ChemDraw.Document.6.0">
                  <p:embed/>
                </p:oleObj>
              </mc:Choice>
              <mc:Fallback>
                <p:oleObj name="CS ChemDraw Drawing" r:id="rId3" imgW="1476360" imgH="2411640" progId="ChemDraw.Document.6.0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44162" y="199558"/>
                        <a:ext cx="1460069" cy="2259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0D2EC166-A441-443D-AE49-7788C463574D}"/>
              </a:ext>
            </a:extLst>
          </p:cNvPr>
          <p:cNvSpPr/>
          <p:nvPr/>
        </p:nvSpPr>
        <p:spPr>
          <a:xfrm>
            <a:off x="6955693" y="1113958"/>
            <a:ext cx="1371600" cy="11125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D2555E-E95A-45BB-BED5-4D27B09F5AD6}"/>
              </a:ext>
            </a:extLst>
          </p:cNvPr>
          <p:cNvSpPr txBox="1"/>
          <p:nvPr/>
        </p:nvSpPr>
        <p:spPr>
          <a:xfrm>
            <a:off x="584942" y="497840"/>
            <a:ext cx="5791200" cy="873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of phenyl 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phenylalanine residue (Phe-120)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Ribonuclase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8CA331-6641-4A63-8BFA-AE0B266D25BA}"/>
              </a:ext>
            </a:extLst>
          </p:cNvPr>
          <p:cNvSpPr txBox="1"/>
          <p:nvPr/>
        </p:nvSpPr>
        <p:spPr>
          <a:xfrm>
            <a:off x="3009900" y="1734896"/>
            <a:ext cx="94128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3’-CMP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BCB4BC-45A0-47B8-B649-67BB3C001A9C}"/>
              </a:ext>
            </a:extLst>
          </p:cNvPr>
          <p:cNvSpPr txBox="1"/>
          <p:nvPr/>
        </p:nvSpPr>
        <p:spPr>
          <a:xfrm>
            <a:off x="3328141" y="1371412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381FD4A-982F-4E62-94A9-1561B4DC12EB}"/>
              </a:ext>
            </a:extLst>
          </p:cNvPr>
          <p:cNvSpPr/>
          <p:nvPr/>
        </p:nvSpPr>
        <p:spPr>
          <a:xfrm>
            <a:off x="3385291" y="2197379"/>
            <a:ext cx="190500" cy="281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EB9DF6-DA69-4583-8E2D-94779ED935FE}"/>
              </a:ext>
            </a:extLst>
          </p:cNvPr>
          <p:cNvSpPr txBox="1"/>
          <p:nvPr/>
        </p:nvSpPr>
        <p:spPr>
          <a:xfrm>
            <a:off x="1953736" y="2547576"/>
            <a:ext cx="3053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change in chemical shift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C4578C-071B-4945-96AA-EF6891F06131}"/>
              </a:ext>
            </a:extLst>
          </p:cNvPr>
          <p:cNvSpPr txBox="1"/>
          <p:nvPr/>
        </p:nvSpPr>
        <p:spPr>
          <a:xfrm>
            <a:off x="152400" y="3398520"/>
            <a:ext cx="4517653" cy="8735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of phenyl 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phenylalanine residue (Phe-120)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Ribonuclase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2457E-6EB3-4938-8C51-D3CC485D3C11}"/>
              </a:ext>
            </a:extLst>
          </p:cNvPr>
          <p:cNvSpPr txBox="1"/>
          <p:nvPr/>
        </p:nvSpPr>
        <p:spPr>
          <a:xfrm>
            <a:off x="1211821" y="4599674"/>
            <a:ext cx="211631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Phosphate Group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77146-5198-404B-84E7-557C4BEE48D5}"/>
              </a:ext>
            </a:extLst>
          </p:cNvPr>
          <p:cNvSpPr txBox="1"/>
          <p:nvPr/>
        </p:nvSpPr>
        <p:spPr>
          <a:xfrm>
            <a:off x="2032383" y="4298778"/>
            <a:ext cx="38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EF56AB9-6AF8-4122-B061-5CD13CED8B42}"/>
              </a:ext>
            </a:extLst>
          </p:cNvPr>
          <p:cNvSpPr/>
          <p:nvPr/>
        </p:nvSpPr>
        <p:spPr>
          <a:xfrm>
            <a:off x="2134511" y="5124178"/>
            <a:ext cx="190500" cy="281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B24A5F-4FE8-4F2D-8290-2FC5C19618C4}"/>
              </a:ext>
            </a:extLst>
          </p:cNvPr>
          <p:cNvSpPr txBox="1"/>
          <p:nvPr/>
        </p:nvSpPr>
        <p:spPr>
          <a:xfrm>
            <a:off x="696078" y="5425074"/>
            <a:ext cx="30536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change in chemical shift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E90AB3-BCA5-43B9-BABC-A037CCB57C9C}"/>
              </a:ext>
            </a:extLst>
          </p:cNvPr>
          <p:cNvCxnSpPr>
            <a:cxnSpLocks/>
          </p:cNvCxnSpPr>
          <p:nvPr/>
        </p:nvCxnSpPr>
        <p:spPr>
          <a:xfrm>
            <a:off x="4800600" y="3048000"/>
            <a:ext cx="0" cy="381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D7233D-B213-4CFF-AA8D-6D8D672D1B8C}"/>
              </a:ext>
            </a:extLst>
          </p:cNvPr>
          <p:cNvSpPr txBox="1"/>
          <p:nvPr/>
        </p:nvSpPr>
        <p:spPr>
          <a:xfrm>
            <a:off x="5089904" y="3352800"/>
            <a:ext cx="3797828" cy="12890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Proton of phenyl 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phenylalanine residue (Phe-120)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Ribonuclase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3EA2B9-6787-424D-8D8F-CF6B6B91DF21}"/>
              </a:ext>
            </a:extLst>
          </p:cNvPr>
          <p:cNvSpPr txBox="1"/>
          <p:nvPr/>
        </p:nvSpPr>
        <p:spPr>
          <a:xfrm>
            <a:off x="5269985" y="5034405"/>
            <a:ext cx="37978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Cytosine 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3'-CMP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2'-CMP/ 5'-CMP)</a:t>
            </a:r>
            <a:r>
              <a:rPr lang="en-US" dirty="0"/>
              <a:t>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87A97AD-AD60-4C0A-ABB6-98EFC2722139}"/>
              </a:ext>
            </a:extLst>
          </p:cNvPr>
          <p:cNvSpPr txBox="1"/>
          <p:nvPr/>
        </p:nvSpPr>
        <p:spPr>
          <a:xfrm>
            <a:off x="6944586" y="4654344"/>
            <a:ext cx="320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dirty="0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8E63735-9918-4DEF-B9A7-38CBAFA5C036}"/>
              </a:ext>
            </a:extLst>
          </p:cNvPr>
          <p:cNvSpPr/>
          <p:nvPr/>
        </p:nvSpPr>
        <p:spPr>
          <a:xfrm>
            <a:off x="7104732" y="5461972"/>
            <a:ext cx="160146" cy="2815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51C5A72-C908-4386-9497-F8E0C1CD8E71}"/>
              </a:ext>
            </a:extLst>
          </p:cNvPr>
          <p:cNvSpPr txBox="1"/>
          <p:nvPr/>
        </p:nvSpPr>
        <p:spPr>
          <a:xfrm>
            <a:off x="5901275" y="5801351"/>
            <a:ext cx="25670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big change in chemical shift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359C21F-130F-4D6C-BDCD-42023A6D7D73}"/>
              </a:ext>
            </a:extLst>
          </p:cNvPr>
          <p:cNvCxnSpPr/>
          <p:nvPr/>
        </p:nvCxnSpPr>
        <p:spPr>
          <a:xfrm>
            <a:off x="0" y="3048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287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BMB-403\New folder\IMG_0002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001000" cy="643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30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76200"/>
            <a:ext cx="634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Effect of a cofactor on enzyme-substrate binding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76422"/>
              </p:ext>
            </p:extLst>
          </p:nvPr>
        </p:nvGraphicFramePr>
        <p:xfrm>
          <a:off x="304800" y="733214"/>
          <a:ext cx="8415568" cy="156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CS ChemDraw Drawing" r:id="rId3" imgW="6741720" imgH="1252800" progId="ChemDraw.Document.6.0">
                  <p:embed/>
                </p:oleObj>
              </mc:Choice>
              <mc:Fallback>
                <p:oleObj name="CS ChemDraw Drawing" r:id="rId3" imgW="6741720" imgH="12528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733214"/>
                        <a:ext cx="8415568" cy="1563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3" descr="D:\BMB-403\New folder\MBS842966_S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276600" cy="3841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119392" y="6550616"/>
            <a:ext cx="395208" cy="18652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800600" y="1464218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382000" y="1524920"/>
            <a:ext cx="3810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05200" y="2831024"/>
            <a:ext cx="223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Nicotinamide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proton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2522" y="2590800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 + NAD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>
            <a:off x="5743441" y="3015690"/>
            <a:ext cx="1067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56019" y="2802860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Broadened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18922" y="3569821"/>
            <a:ext cx="223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Nicotinamide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proton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2836" y="3329597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other E + NAD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743441" y="3754487"/>
            <a:ext cx="16114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354880" y="3514263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Not Broadened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014789" y="455163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Methyl proton of Et-OH 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and acetaldehyde 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614711" y="4458651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 + NAD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6605630" y="4883541"/>
            <a:ext cx="1067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44077" y="4690138"/>
            <a:ext cx="1214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Broadened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733800" y="5426422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Methyl proton of Et-OH 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and acetaldehyde 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95468" y="5333434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E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324641" y="5758324"/>
            <a:ext cx="1067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463088" y="5564921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Not Broadened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810000" y="6135469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Methyl proton of Et-OH 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and acetaldehyde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581357" y="607089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NAD</a:t>
            </a:r>
            <a:endParaRPr lang="en-US" baseline="30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6400841" y="6467371"/>
            <a:ext cx="106738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39288" y="6273968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Not Broadened</a:t>
            </a:r>
          </a:p>
        </p:txBody>
      </p:sp>
    </p:spTree>
    <p:extLst>
      <p:ext uri="{BB962C8B-B14F-4D97-AF65-F5344CB8AC3E}">
        <p14:creationId xmlns:p14="http://schemas.microsoft.com/office/powerpoint/2010/main" val="3198656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2740" y="142090"/>
            <a:ext cx="7432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Binding of a polymer to a protein (DNA-histone complex)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94221" y="661874"/>
            <a:ext cx="1023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Histone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70980" y="1246649"/>
            <a:ext cx="523242" cy="545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2"/>
          </p:cNvCxnSpPr>
          <p:nvPr/>
        </p:nvCxnSpPr>
        <p:spPr>
          <a:xfrm>
            <a:off x="4405740" y="1061984"/>
            <a:ext cx="253274" cy="9590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23807" y="1106662"/>
            <a:ext cx="700533" cy="527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369252" y="1733359"/>
            <a:ext cx="15249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Basic region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94221" y="2036605"/>
            <a:ext cx="1638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Acidic region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23807" y="1636495"/>
            <a:ext cx="1977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Nonpolar region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39397" y="257307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DNA     +     Histone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327801" y="2819400"/>
            <a:ext cx="23393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836511" y="2578258"/>
            <a:ext cx="2495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DNA-histone complex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F5BEC9-0AB5-4956-99C0-51EC24805F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41" y="3453912"/>
            <a:ext cx="3962400" cy="321025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8D33C06-E3A6-4D83-BC5A-23D4565C296A}"/>
              </a:ext>
            </a:extLst>
          </p:cNvPr>
          <p:cNvSpPr txBox="1"/>
          <p:nvPr/>
        </p:nvSpPr>
        <p:spPr>
          <a:xfrm>
            <a:off x="304800" y="4450371"/>
            <a:ext cx="3669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DNA strands wrap around proteins called </a:t>
            </a:r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histones</a:t>
            </a:r>
          </a:p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There are four types of histones, named: H2A, H2B, H3, and H4.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81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FD38A6-F6BC-476B-A0CE-389E8496C71E}"/>
              </a:ext>
            </a:extLst>
          </p:cNvPr>
          <p:cNvSpPr txBox="1"/>
          <p:nvPr/>
        </p:nvSpPr>
        <p:spPr>
          <a:xfrm>
            <a:off x="1981200" y="632277"/>
            <a:ext cx="522692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Spin Labeling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41E4BAB-4534-4058-BBA8-BD0A1FD17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497320"/>
              </p:ext>
            </p:extLst>
          </p:nvPr>
        </p:nvGraphicFramePr>
        <p:xfrm>
          <a:off x="457200" y="1295400"/>
          <a:ext cx="85344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CS ChemDraw Drawing" r:id="rId3" imgW="5090760" imgH="1901160" progId="ChemDraw.Document.6.0">
                  <p:embed/>
                </p:oleObj>
              </mc:Choice>
              <mc:Fallback>
                <p:oleObj name="CS ChemDraw Drawing" r:id="rId3" imgW="5090760" imgH="1901160" progId="ChemDraw.Document.6.0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295400"/>
                        <a:ext cx="85344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4516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30261"/>
              </p:ext>
            </p:extLst>
          </p:nvPr>
        </p:nvGraphicFramePr>
        <p:xfrm>
          <a:off x="381000" y="2895600"/>
          <a:ext cx="351867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CS ChemDraw Drawing" r:id="rId3" imgW="2462040" imgH="2696760" progId="ChemDraw.Document.6.0">
                  <p:embed/>
                </p:oleObj>
              </mc:Choice>
              <mc:Fallback>
                <p:oleObj name="CS ChemDraw Drawing" r:id="rId3" imgW="2462040" imgH="2696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2895600"/>
                        <a:ext cx="3518678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98583"/>
              </p:ext>
            </p:extLst>
          </p:nvPr>
        </p:nvGraphicFramePr>
        <p:xfrm>
          <a:off x="4267200" y="2895600"/>
          <a:ext cx="4628770" cy="3847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CS ChemDraw Drawing" r:id="rId5" imgW="3331080" imgH="2768040" progId="ChemDraw.Document.6.0">
                  <p:embed/>
                </p:oleObj>
              </mc:Choice>
              <mc:Fallback>
                <p:oleObj name="CS ChemDraw Drawing" r:id="rId5" imgW="3331080" imgH="2768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67200" y="2895600"/>
                        <a:ext cx="4628770" cy="3847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295804"/>
            <a:ext cx="4715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amount of broadening line  decreases      </a:t>
            </a:r>
            <a:r>
              <a:rPr lang="el-GR" sz="4000" dirty="0">
                <a:latin typeface="Times New Roman"/>
                <a:cs typeface="Times New Roman"/>
              </a:rPr>
              <a:t>α</a:t>
            </a:r>
            <a:endParaRPr lang="en-US" sz="40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956114" y="697873"/>
            <a:ext cx="40354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23014" y="2804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9848" y="747355"/>
            <a:ext cx="4032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Distance between the unpaired electrons</a:t>
            </a:r>
          </a:p>
          <a:p>
            <a:pPr algn="ctr"/>
            <a:r>
              <a:rPr lang="en-US" dirty="0"/>
              <a:t> and the nucleus of interest increases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95599" y="1600200"/>
            <a:ext cx="2750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≤ 40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baseline="30000" dirty="0" err="1">
                <a:latin typeface="Times New Roman" pitchFamily="18" charset="0"/>
                <a:cs typeface="Times New Roman" pitchFamily="18" charset="0"/>
              </a:rPr>
              <a:t>o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74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BMB-403\New folder\IMG_0003-page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411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D:\BMB-403\New folder\ddr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419600"/>
            <a:ext cx="2286000" cy="221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5105398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Amino acids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19200" y="6373153"/>
            <a:ext cx="2385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Labeled Histidine-15 residue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599580" y="6516107"/>
            <a:ext cx="4390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211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1420" y="115731"/>
            <a:ext cx="6683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MRI (Magnetic Resonance Imaging) </a:t>
            </a:r>
          </a:p>
        </p:txBody>
      </p:sp>
      <p:pic>
        <p:nvPicPr>
          <p:cNvPr id="12290" name="Picture 2" descr="C:\Users\comhut\Downloads\T1t2P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60" y="4495800"/>
            <a:ext cx="5681265" cy="220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BMB-403\MRI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00506"/>
            <a:ext cx="8305800" cy="356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76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8637"/>
            <a:ext cx="91440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Assignment of line for Proteins and polypeptides in </a:t>
            </a:r>
            <a:r>
              <a:rPr lang="en-US" sz="2300" b="1" baseline="30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300" b="1" dirty="0">
                <a:latin typeface="Times New Roman" pitchFamily="18" charset="0"/>
                <a:cs typeface="Times New Roman" pitchFamily="18" charset="0"/>
              </a:rPr>
              <a:t>H-NMR spectrum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399" y="914400"/>
            <a:ext cx="778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/>
              <a:t>Characteristics sets  of lines at particular positions that can be recognized in </a:t>
            </a:r>
          </a:p>
          <a:p>
            <a:r>
              <a:rPr lang="en-US" b="1" dirty="0"/>
              <a:t>       complex spectra by simple inspection:</a:t>
            </a:r>
          </a:p>
        </p:txBody>
      </p:sp>
      <p:pic>
        <p:nvPicPr>
          <p:cNvPr id="1026" name="Picture 2" descr="D:\BMB-403\c4py00687a-f6_hi-re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13131"/>
            <a:ext cx="6397181" cy="344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705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457200"/>
            <a:ext cx="4751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Fourier Transform NMR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05404"/>
              </p:ext>
            </p:extLst>
          </p:nvPr>
        </p:nvGraphicFramePr>
        <p:xfrm>
          <a:off x="1396785" y="1592362"/>
          <a:ext cx="2362200" cy="1135380"/>
        </p:xfrm>
        <a:graphic>
          <a:graphicData uri="http://schemas.openxmlformats.org/drawingml/2006/table">
            <a:tbl>
              <a:tblPr/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1536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Absorb photon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(excitation)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321" name="Picture 9" descr="https://www.chem.ucla.edu/~harding/IGOC/F/ftnmr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385" y="1688088"/>
            <a:ext cx="7239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www.chem.ucla.edu/~harding/IGOC/F/ftnmr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85" y="2140526"/>
            <a:ext cx="7239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139985" y="2061151"/>
            <a:ext cx="762000" cy="165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464689"/>
              </p:ext>
            </p:extLst>
          </p:nvPr>
        </p:nvGraphicFramePr>
        <p:xfrm>
          <a:off x="5159114" y="1600200"/>
          <a:ext cx="2366604" cy="1135380"/>
        </p:xfrm>
        <a:graphic>
          <a:graphicData uri="http://schemas.openxmlformats.org/drawingml/2006/table">
            <a:tbl>
              <a:tblPr/>
              <a:tblGrid>
                <a:gridCol w="1183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3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1700">
                <a:tc>
                  <a:txBody>
                    <a:bodyPr/>
                    <a:lstStyle/>
                    <a:p>
                      <a:pPr algn="ctr"/>
                      <a:br>
                        <a:rPr lang="en-US" dirty="0"/>
                      </a:br>
                      <a:endParaRPr lang="en-US" dirty="0"/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Emit photon</a:t>
                      </a:r>
                      <a:br>
                        <a:rPr lang="en-US" dirty="0"/>
                      </a:br>
                      <a:br>
                        <a:rPr lang="en-US" dirty="0"/>
                      </a:br>
                      <a:r>
                        <a:rPr lang="en-US" dirty="0"/>
                        <a:t>(relaxation)</a:t>
                      </a:r>
                    </a:p>
                  </a:txBody>
                  <a:tcPr marL="19050" marR="1905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323" name="Picture 11" descr="https://www.chem.ucla.edu/~harding/IGOC/F/ftnmr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89" y="1691263"/>
            <a:ext cx="7239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s://www.chem.ucla.edu/~harding/IGOC/F/ftnmr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785" y="2140526"/>
            <a:ext cx="723900" cy="8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1066800" y="3048000"/>
            <a:ext cx="678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25" name="Picture 13" descr="D:\BMB-403\ftnmr04-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16612"/>
            <a:ext cx="2887868" cy="210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22252" y="5314890"/>
            <a:ext cx="2472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Free induction decay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0" y="4085284"/>
            <a:ext cx="18539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Fourier transform</a:t>
            </a:r>
          </a:p>
        </p:txBody>
      </p:sp>
      <p:pic>
        <p:nvPicPr>
          <p:cNvPr id="13326" name="Picture 14" descr="D:\BMB-403\ftnmr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291" y="3363206"/>
            <a:ext cx="3877236" cy="174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78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556" y="280283"/>
            <a:ext cx="8872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2. Comparison  between  the spectra of a protein  with known sequence  and its fragments </a:t>
            </a:r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887413" y="1801690"/>
            <a:ext cx="6929439" cy="1293813"/>
            <a:chOff x="506" y="2827"/>
            <a:chExt cx="4745" cy="12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1468" y="3463"/>
              <a:ext cx="2144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03" y="3207"/>
              <a:ext cx="1600" cy="52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2104" y="3298"/>
              <a:ext cx="801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protein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06" y="3308"/>
              <a:ext cx="1009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</a:t>
              </a:r>
              <a:r>
                <a:rPr lang="en-US" baseline="-25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</a:t>
              </a:r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CHC</a:t>
              </a: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1042" y="3570"/>
              <a:ext cx="0" cy="23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1209" y="2838"/>
              <a:ext cx="288" cy="513"/>
              <a:chOff x="1209" y="2838"/>
              <a:chExt cx="288" cy="513"/>
            </a:xfrm>
          </p:grpSpPr>
          <p:grpSp>
            <p:nvGrpSpPr>
              <p:cNvPr id="31" name="Group 10"/>
              <p:cNvGrpSpPr>
                <a:grpSpLocks/>
              </p:cNvGrpSpPr>
              <p:nvPr/>
            </p:nvGrpSpPr>
            <p:grpSpPr bwMode="auto">
              <a:xfrm>
                <a:off x="1336" y="3116"/>
                <a:ext cx="63" cy="235"/>
                <a:chOff x="1336" y="3116"/>
                <a:chExt cx="63" cy="235"/>
              </a:xfrm>
            </p:grpSpPr>
            <p:sp>
              <p:nvSpPr>
                <p:cNvPr id="33" name="Line 8"/>
                <p:cNvSpPr>
                  <a:spLocks noChangeShapeType="1"/>
                </p:cNvSpPr>
                <p:nvPr/>
              </p:nvSpPr>
              <p:spPr bwMode="auto">
                <a:xfrm>
                  <a:off x="1336" y="3116"/>
                  <a:ext cx="0" cy="235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9"/>
                <p:cNvSpPr>
                  <a:spLocks noChangeShapeType="1"/>
                </p:cNvSpPr>
                <p:nvPr/>
              </p:nvSpPr>
              <p:spPr bwMode="auto">
                <a:xfrm>
                  <a:off x="1399" y="3116"/>
                  <a:ext cx="0" cy="235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" name="Rectangle 11"/>
              <p:cNvSpPr>
                <a:spLocks noChangeArrowheads="1"/>
              </p:cNvSpPr>
              <p:nvPr/>
            </p:nvSpPr>
            <p:spPr bwMode="auto">
              <a:xfrm>
                <a:off x="1209" y="2838"/>
                <a:ext cx="288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</a:t>
                </a:r>
              </a:p>
            </p:txBody>
          </p:sp>
        </p:grpSp>
        <p:sp>
          <p:nvSpPr>
            <p:cNvPr id="11" name="Rectangle 13"/>
            <p:cNvSpPr>
              <a:spLocks noChangeArrowheads="1"/>
            </p:cNvSpPr>
            <p:nvPr/>
          </p:nvSpPr>
          <p:spPr bwMode="auto">
            <a:xfrm>
              <a:off x="910" y="3778"/>
              <a:ext cx="27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</a:t>
              </a:r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782" y="3107"/>
              <a:ext cx="245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</a:p>
          </p:txBody>
        </p: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3566" y="2827"/>
              <a:ext cx="1685" cy="1276"/>
              <a:chOff x="3566" y="2827"/>
              <a:chExt cx="1685" cy="1276"/>
            </a:xfrm>
          </p:grpSpPr>
          <p:sp>
            <p:nvSpPr>
              <p:cNvPr id="14" name="Line 15"/>
              <p:cNvSpPr>
                <a:spLocks noChangeShapeType="1"/>
              </p:cNvSpPr>
              <p:nvPr/>
            </p:nvSpPr>
            <p:spPr bwMode="auto">
              <a:xfrm>
                <a:off x="3841" y="3462"/>
                <a:ext cx="256" cy="0"/>
              </a:xfrm>
              <a:prstGeom prst="line">
                <a:avLst/>
              </a:prstGeom>
              <a:noFill/>
              <a:ln w="25400">
                <a:solidFill>
                  <a:schemeClr val="tx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25"/>
              <p:cNvGrpSpPr>
                <a:grpSpLocks/>
              </p:cNvGrpSpPr>
              <p:nvPr/>
            </p:nvGrpSpPr>
            <p:grpSpPr bwMode="auto">
              <a:xfrm>
                <a:off x="4051" y="2827"/>
                <a:ext cx="1200" cy="1276"/>
                <a:chOff x="4051" y="2827"/>
                <a:chExt cx="1200" cy="1276"/>
              </a:xfrm>
            </p:grpSpPr>
            <p:sp>
              <p:nvSpPr>
                <p:cNvPr id="22" name="Rectangle 16"/>
                <p:cNvSpPr>
                  <a:spLocks noChangeArrowheads="1"/>
                </p:cNvSpPr>
                <p:nvPr/>
              </p:nvSpPr>
              <p:spPr bwMode="auto">
                <a:xfrm>
                  <a:off x="4051" y="3308"/>
                  <a:ext cx="1098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>
                      <a:solidFill>
                        <a:schemeClr val="hlin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N</a:t>
                  </a:r>
                  <a:r>
                    <a: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HCHCO</a:t>
                  </a:r>
                </a:p>
              </p:txBody>
            </p:sp>
            <p:grpSp>
              <p:nvGrpSpPr>
                <p:cNvPr id="23" name="Group 21"/>
                <p:cNvGrpSpPr>
                  <a:grpSpLocks/>
                </p:cNvGrpSpPr>
                <p:nvPr/>
              </p:nvGrpSpPr>
              <p:grpSpPr bwMode="auto">
                <a:xfrm>
                  <a:off x="4681" y="2827"/>
                  <a:ext cx="288" cy="513"/>
                  <a:chOff x="4681" y="2827"/>
                  <a:chExt cx="288" cy="513"/>
                </a:xfrm>
              </p:grpSpPr>
              <p:grpSp>
                <p:nvGrpSpPr>
                  <p:cNvPr id="27" name="Group 19"/>
                  <p:cNvGrpSpPr>
                    <a:grpSpLocks/>
                  </p:cNvGrpSpPr>
                  <p:nvPr/>
                </p:nvGrpSpPr>
                <p:grpSpPr bwMode="auto">
                  <a:xfrm>
                    <a:off x="4808" y="3105"/>
                    <a:ext cx="63" cy="235"/>
                    <a:chOff x="4808" y="3105"/>
                    <a:chExt cx="63" cy="235"/>
                  </a:xfrm>
                </p:grpSpPr>
                <p:sp>
                  <p:nvSpPr>
                    <p:cNvPr id="29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08" y="3105"/>
                      <a:ext cx="0" cy="23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0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1" y="3105"/>
                      <a:ext cx="0" cy="23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8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4681" y="2827"/>
                    <a:ext cx="288" cy="3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en-US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O</a:t>
                    </a:r>
                  </a:p>
                </p:txBody>
              </p:sp>
            </p:grpSp>
            <p:sp>
              <p:nvSpPr>
                <p:cNvPr id="24" name="Line 22"/>
                <p:cNvSpPr>
                  <a:spLocks noChangeShapeType="1"/>
                </p:cNvSpPr>
                <p:nvPr/>
              </p:nvSpPr>
              <p:spPr bwMode="auto">
                <a:xfrm>
                  <a:off x="4524" y="3570"/>
                  <a:ext cx="0" cy="235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Rectangle 23"/>
                <p:cNvSpPr>
                  <a:spLocks noChangeArrowheads="1"/>
                </p:cNvSpPr>
                <p:nvPr/>
              </p:nvSpPr>
              <p:spPr bwMode="auto">
                <a:xfrm>
                  <a:off x="4392" y="3778"/>
                  <a:ext cx="276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>
                      <a:solidFill>
                        <a:schemeClr val="accent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R</a:t>
                  </a:r>
                </a:p>
              </p:txBody>
            </p:sp>
            <p:sp>
              <p:nvSpPr>
                <p:cNvPr id="26" name="Rectangle 24"/>
                <p:cNvSpPr>
                  <a:spLocks noChangeArrowheads="1"/>
                </p:cNvSpPr>
                <p:nvPr/>
              </p:nvSpPr>
              <p:spPr bwMode="auto">
                <a:xfrm>
                  <a:off x="5012" y="3148"/>
                  <a:ext cx="239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–</a:t>
                  </a:r>
                </a:p>
              </p:txBody>
            </p:sp>
          </p:grpSp>
          <p:sp>
            <p:nvSpPr>
              <p:cNvPr id="16" name="Rectangle 26"/>
              <p:cNvSpPr>
                <a:spLocks noChangeArrowheads="1"/>
              </p:cNvSpPr>
              <p:nvPr/>
            </p:nvSpPr>
            <p:spPr bwMode="auto">
              <a:xfrm>
                <a:off x="3588" y="3317"/>
                <a:ext cx="276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dirty="0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</a:t>
                </a:r>
              </a:p>
            </p:txBody>
          </p:sp>
          <p:grpSp>
            <p:nvGrpSpPr>
              <p:cNvPr id="17" name="Group 31"/>
              <p:cNvGrpSpPr>
                <a:grpSpLocks/>
              </p:cNvGrpSpPr>
              <p:nvPr/>
            </p:nvGrpSpPr>
            <p:grpSpPr bwMode="auto">
              <a:xfrm>
                <a:off x="3566" y="2827"/>
                <a:ext cx="288" cy="513"/>
                <a:chOff x="3566" y="2827"/>
                <a:chExt cx="288" cy="513"/>
              </a:xfrm>
            </p:grpSpPr>
            <p:grpSp>
              <p:nvGrpSpPr>
                <p:cNvPr id="18" name="Group 29"/>
                <p:cNvGrpSpPr>
                  <a:grpSpLocks/>
                </p:cNvGrpSpPr>
                <p:nvPr/>
              </p:nvGrpSpPr>
              <p:grpSpPr bwMode="auto">
                <a:xfrm>
                  <a:off x="3693" y="3105"/>
                  <a:ext cx="63" cy="235"/>
                  <a:chOff x="3693" y="3105"/>
                  <a:chExt cx="63" cy="235"/>
                </a:xfrm>
              </p:grpSpPr>
              <p:sp>
                <p:nvSpPr>
                  <p:cNvPr id="20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693" y="3105"/>
                    <a:ext cx="0" cy="23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756" y="3105"/>
                    <a:ext cx="0" cy="23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" name="Rectangle 30"/>
                <p:cNvSpPr>
                  <a:spLocks noChangeArrowheads="1"/>
                </p:cNvSpPr>
                <p:nvPr/>
              </p:nvSpPr>
              <p:spPr bwMode="auto">
                <a:xfrm>
                  <a:off x="3566" y="2827"/>
                  <a:ext cx="288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O</a:t>
                  </a:r>
                </a:p>
              </p:txBody>
            </p:sp>
          </p:grpSp>
        </p:grpSp>
      </p:grp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5944662" y="1351998"/>
            <a:ext cx="0" cy="97340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105400" y="866782"/>
            <a:ext cx="2138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err="1"/>
              <a:t>Carboxypeptidase</a:t>
            </a:r>
            <a:endParaRPr lang="en-US" b="1" i="1" dirty="0"/>
          </a:p>
        </p:txBody>
      </p:sp>
      <p:sp>
        <p:nvSpPr>
          <p:cNvPr id="37" name="Line 3"/>
          <p:cNvSpPr>
            <a:spLocks noChangeShapeType="1"/>
          </p:cNvSpPr>
          <p:nvPr/>
        </p:nvSpPr>
        <p:spPr bwMode="auto">
          <a:xfrm flipV="1">
            <a:off x="5387974" y="3809998"/>
            <a:ext cx="287" cy="115622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triangle" w="med" len="med"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574800" y="4131200"/>
            <a:ext cx="5722938" cy="2039938"/>
            <a:chOff x="1094" y="2162"/>
            <a:chExt cx="3605" cy="1285"/>
          </a:xfrm>
        </p:grpSpPr>
        <p:sp>
          <p:nvSpPr>
            <p:cNvPr id="39" name="Line 5"/>
            <p:cNvSpPr>
              <a:spLocks noChangeShapeType="1"/>
            </p:cNvSpPr>
            <p:nvPr/>
          </p:nvSpPr>
          <p:spPr bwMode="auto">
            <a:xfrm>
              <a:off x="3355" y="2797"/>
              <a:ext cx="25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15"/>
            <p:cNvGrpSpPr>
              <a:grpSpLocks/>
            </p:cNvGrpSpPr>
            <p:nvPr/>
          </p:nvGrpSpPr>
          <p:grpSpPr bwMode="auto">
            <a:xfrm>
              <a:off x="2436" y="2182"/>
              <a:ext cx="924" cy="1265"/>
              <a:chOff x="2436" y="2182"/>
              <a:chExt cx="924" cy="1265"/>
            </a:xfrm>
          </p:grpSpPr>
          <p:grpSp>
            <p:nvGrpSpPr>
              <p:cNvPr id="62" name="Group 13"/>
              <p:cNvGrpSpPr>
                <a:grpSpLocks/>
              </p:cNvGrpSpPr>
              <p:nvPr/>
            </p:nvGrpSpPr>
            <p:grpSpPr bwMode="auto">
              <a:xfrm>
                <a:off x="2436" y="2182"/>
                <a:ext cx="924" cy="967"/>
                <a:chOff x="2436" y="2182"/>
                <a:chExt cx="924" cy="967"/>
              </a:xfrm>
            </p:grpSpPr>
            <p:sp>
              <p:nvSpPr>
                <p:cNvPr id="64" name="Rectangle 6"/>
                <p:cNvSpPr>
                  <a:spLocks noChangeArrowheads="1"/>
                </p:cNvSpPr>
                <p:nvPr/>
              </p:nvSpPr>
              <p:spPr bwMode="auto">
                <a:xfrm>
                  <a:off x="2436" y="2652"/>
                  <a:ext cx="924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 dirty="0">
                      <a:solidFill>
                        <a:schemeClr val="hlin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N</a:t>
                  </a:r>
                  <a:r>
                    <a:rPr lang="en-US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HCHC</a:t>
                  </a:r>
                </a:p>
              </p:txBody>
            </p:sp>
            <p:sp>
              <p:nvSpPr>
                <p:cNvPr id="65" name="Line 7"/>
                <p:cNvSpPr>
                  <a:spLocks noChangeShapeType="1"/>
                </p:cNvSpPr>
                <p:nvPr/>
              </p:nvSpPr>
              <p:spPr bwMode="auto">
                <a:xfrm>
                  <a:off x="2895" y="2914"/>
                  <a:ext cx="0" cy="235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6" name="Group 12"/>
                <p:cNvGrpSpPr>
                  <a:grpSpLocks/>
                </p:cNvGrpSpPr>
                <p:nvPr/>
              </p:nvGrpSpPr>
              <p:grpSpPr bwMode="auto">
                <a:xfrm>
                  <a:off x="3062" y="2182"/>
                  <a:ext cx="288" cy="513"/>
                  <a:chOff x="3062" y="2182"/>
                  <a:chExt cx="288" cy="513"/>
                </a:xfrm>
              </p:grpSpPr>
              <p:grpSp>
                <p:nvGrpSpPr>
                  <p:cNvPr id="67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3189" y="2460"/>
                    <a:ext cx="63" cy="235"/>
                    <a:chOff x="3189" y="2460"/>
                    <a:chExt cx="63" cy="235"/>
                  </a:xfrm>
                </p:grpSpPr>
                <p:sp>
                  <p:nvSpPr>
                    <p:cNvPr id="69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89" y="2460"/>
                      <a:ext cx="0" cy="23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0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52" y="2460"/>
                      <a:ext cx="0" cy="23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3062" y="2182"/>
                    <a:ext cx="288" cy="3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en-US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O</a:t>
                    </a:r>
                  </a:p>
                </p:txBody>
              </p:sp>
            </p:grpSp>
          </p:grpSp>
          <p:sp>
            <p:nvSpPr>
              <p:cNvPr id="63" name="Rectangle 14"/>
              <p:cNvSpPr>
                <a:spLocks noChangeArrowheads="1"/>
              </p:cNvSpPr>
              <p:nvPr/>
            </p:nvSpPr>
            <p:spPr bwMode="auto">
              <a:xfrm>
                <a:off x="2763" y="3122"/>
                <a:ext cx="319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solidFill>
                      <a:srgbClr val="FE9B03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R'</a:t>
                </a:r>
              </a:p>
            </p:txBody>
          </p:sp>
        </p:grp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3565" y="2643"/>
              <a:ext cx="924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</a:t>
              </a:r>
              <a:r>
                <a:rPr lang="en-US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HCHC</a:t>
              </a:r>
            </a:p>
          </p:txBody>
        </p:sp>
        <p:grpSp>
          <p:nvGrpSpPr>
            <p:cNvPr id="42" name="Group 21"/>
            <p:cNvGrpSpPr>
              <a:grpSpLocks/>
            </p:cNvGrpSpPr>
            <p:nvPr/>
          </p:nvGrpSpPr>
          <p:grpSpPr bwMode="auto">
            <a:xfrm>
              <a:off x="4195" y="2162"/>
              <a:ext cx="288" cy="513"/>
              <a:chOff x="4195" y="2162"/>
              <a:chExt cx="288" cy="513"/>
            </a:xfrm>
          </p:grpSpPr>
          <p:grpSp>
            <p:nvGrpSpPr>
              <p:cNvPr id="58" name="Group 19"/>
              <p:cNvGrpSpPr>
                <a:grpSpLocks/>
              </p:cNvGrpSpPr>
              <p:nvPr/>
            </p:nvGrpSpPr>
            <p:grpSpPr bwMode="auto">
              <a:xfrm>
                <a:off x="4322" y="2440"/>
                <a:ext cx="63" cy="235"/>
                <a:chOff x="4322" y="2440"/>
                <a:chExt cx="63" cy="235"/>
              </a:xfrm>
            </p:grpSpPr>
            <p:sp>
              <p:nvSpPr>
                <p:cNvPr id="60" name="Line 17"/>
                <p:cNvSpPr>
                  <a:spLocks noChangeShapeType="1"/>
                </p:cNvSpPr>
                <p:nvPr/>
              </p:nvSpPr>
              <p:spPr bwMode="auto">
                <a:xfrm>
                  <a:off x="4322" y="2440"/>
                  <a:ext cx="0" cy="235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Line 18"/>
                <p:cNvSpPr>
                  <a:spLocks noChangeShapeType="1"/>
                </p:cNvSpPr>
                <p:nvPr/>
              </p:nvSpPr>
              <p:spPr bwMode="auto">
                <a:xfrm>
                  <a:off x="4385" y="2440"/>
                  <a:ext cx="0" cy="235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9" name="Rectangle 20"/>
              <p:cNvSpPr>
                <a:spLocks noChangeArrowheads="1"/>
              </p:cNvSpPr>
              <p:nvPr/>
            </p:nvSpPr>
            <p:spPr bwMode="auto">
              <a:xfrm>
                <a:off x="4195" y="2162"/>
                <a:ext cx="288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O</a:t>
                </a:r>
              </a:p>
            </p:txBody>
          </p:sp>
        </p:grp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>
              <a:off x="4038" y="2905"/>
              <a:ext cx="0" cy="235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Rectangle 23"/>
            <p:cNvSpPr>
              <a:spLocks noChangeArrowheads="1"/>
            </p:cNvSpPr>
            <p:nvPr/>
          </p:nvSpPr>
          <p:spPr bwMode="auto">
            <a:xfrm>
              <a:off x="3906" y="3113"/>
              <a:ext cx="35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R"</a:t>
              </a:r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>
              <a:off x="4443" y="2794"/>
              <a:ext cx="25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5"/>
            <p:cNvSpPr>
              <a:spLocks noChangeShapeType="1"/>
            </p:cNvSpPr>
            <p:nvPr/>
          </p:nvSpPr>
          <p:spPr bwMode="auto">
            <a:xfrm>
              <a:off x="2225" y="2797"/>
              <a:ext cx="25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7" name="Group 35"/>
            <p:cNvGrpSpPr>
              <a:grpSpLocks/>
            </p:cNvGrpSpPr>
            <p:nvPr/>
          </p:nvGrpSpPr>
          <p:grpSpPr bwMode="auto">
            <a:xfrm>
              <a:off x="1339" y="2182"/>
              <a:ext cx="924" cy="1265"/>
              <a:chOff x="1339" y="2182"/>
              <a:chExt cx="924" cy="1265"/>
            </a:xfrm>
          </p:grpSpPr>
          <p:grpSp>
            <p:nvGrpSpPr>
              <p:cNvPr id="49" name="Group 33"/>
              <p:cNvGrpSpPr>
                <a:grpSpLocks/>
              </p:cNvGrpSpPr>
              <p:nvPr/>
            </p:nvGrpSpPr>
            <p:grpSpPr bwMode="auto">
              <a:xfrm>
                <a:off x="1339" y="2182"/>
                <a:ext cx="924" cy="967"/>
                <a:chOff x="1339" y="2182"/>
                <a:chExt cx="924" cy="967"/>
              </a:xfrm>
            </p:grpSpPr>
            <p:sp>
              <p:nvSpPr>
                <p:cNvPr id="51" name="Rectangle 26"/>
                <p:cNvSpPr>
                  <a:spLocks noChangeArrowheads="1"/>
                </p:cNvSpPr>
                <p:nvPr/>
              </p:nvSpPr>
              <p:spPr bwMode="auto">
                <a:xfrm>
                  <a:off x="1339" y="2652"/>
                  <a:ext cx="924" cy="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2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r>
                    <a:rPr lang="en-US">
                      <a:solidFill>
                        <a:schemeClr val="hlink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N</a:t>
                  </a:r>
                  <a:r>
                    <a:rPr lang="en-US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HCHC</a:t>
                  </a:r>
                </a:p>
              </p:txBody>
            </p:sp>
            <p:sp>
              <p:nvSpPr>
                <p:cNvPr id="52" name="Line 27"/>
                <p:cNvSpPr>
                  <a:spLocks noChangeShapeType="1"/>
                </p:cNvSpPr>
                <p:nvPr/>
              </p:nvSpPr>
              <p:spPr bwMode="auto">
                <a:xfrm>
                  <a:off x="1798" y="2914"/>
                  <a:ext cx="0" cy="235"/>
                </a:xfrm>
                <a:prstGeom prst="line">
                  <a:avLst/>
                </a:prstGeom>
                <a:noFill/>
                <a:ln w="25400">
                  <a:solidFill>
                    <a:schemeClr val="tx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3" name="Group 32"/>
                <p:cNvGrpSpPr>
                  <a:grpSpLocks/>
                </p:cNvGrpSpPr>
                <p:nvPr/>
              </p:nvGrpSpPr>
              <p:grpSpPr bwMode="auto">
                <a:xfrm>
                  <a:off x="1965" y="2182"/>
                  <a:ext cx="288" cy="513"/>
                  <a:chOff x="1965" y="2182"/>
                  <a:chExt cx="288" cy="513"/>
                </a:xfrm>
              </p:grpSpPr>
              <p:grpSp>
                <p:nvGrpSpPr>
                  <p:cNvPr id="5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2092" y="2460"/>
                    <a:ext cx="63" cy="235"/>
                    <a:chOff x="2092" y="2460"/>
                    <a:chExt cx="63" cy="235"/>
                  </a:xfrm>
                </p:grpSpPr>
                <p:sp>
                  <p:nvSpPr>
                    <p:cNvPr id="5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92" y="2460"/>
                      <a:ext cx="0" cy="23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55" y="2460"/>
                      <a:ext cx="0" cy="235"/>
                    </a:xfrm>
                    <a:prstGeom prst="line">
                      <a:avLst/>
                    </a:prstGeom>
                    <a:noFill/>
                    <a:ln w="25400">
                      <a:solidFill>
                        <a:schemeClr val="tx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5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1965" y="2182"/>
                    <a:ext cx="288" cy="3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2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8" tIns="44450" rIns="90488" bIns="44450">
                    <a:spAutoFit/>
                  </a:bodyPr>
                  <a:lstStyle/>
                  <a:p>
                    <a:r>
                      <a:rPr lang="en-US"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O</a:t>
                    </a:r>
                  </a:p>
                </p:txBody>
              </p:sp>
            </p:grpSp>
          </p:grpSp>
          <p:sp>
            <p:nvSpPr>
              <p:cNvPr id="50" name="Rectangle 34"/>
              <p:cNvSpPr>
                <a:spLocks noChangeArrowheads="1"/>
              </p:cNvSpPr>
              <p:nvPr/>
            </p:nvSpPr>
            <p:spPr bwMode="auto">
              <a:xfrm>
                <a:off x="1666" y="3122"/>
                <a:ext cx="276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R</a:t>
                </a:r>
              </a:p>
            </p:txBody>
          </p:sp>
        </p:grpSp>
        <p:sp>
          <p:nvSpPr>
            <p:cNvPr id="48" name="Line 36"/>
            <p:cNvSpPr>
              <a:spLocks noChangeShapeType="1"/>
            </p:cNvSpPr>
            <p:nvPr/>
          </p:nvSpPr>
          <p:spPr bwMode="auto">
            <a:xfrm>
              <a:off x="1094" y="2797"/>
              <a:ext cx="256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" name="Rectangle 39"/>
          <p:cNvSpPr>
            <a:spLocks noChangeArrowheads="1"/>
          </p:cNvSpPr>
          <p:nvPr/>
        </p:nvSpPr>
        <p:spPr bwMode="auto">
          <a:xfrm>
            <a:off x="3590925" y="3942288"/>
            <a:ext cx="1693863" cy="2370137"/>
          </a:xfrm>
          <a:prstGeom prst="rect">
            <a:avLst/>
          </a:prstGeom>
          <a:noFill/>
          <a:ln w="25400">
            <a:solidFill>
              <a:srgbClr val="FE9B03"/>
            </a:solidFill>
            <a:prstDash val="sysDot"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" name="Rectangle 26"/>
          <p:cNvSpPr>
            <a:spLocks noChangeArrowheads="1"/>
          </p:cNvSpPr>
          <p:nvPr/>
        </p:nvSpPr>
        <p:spPr bwMode="auto">
          <a:xfrm>
            <a:off x="4737800" y="4981176"/>
            <a:ext cx="403061" cy="3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77" name="Rectangle 26"/>
          <p:cNvSpPr>
            <a:spLocks noChangeArrowheads="1"/>
          </p:cNvSpPr>
          <p:nvPr/>
        </p:nvSpPr>
        <p:spPr bwMode="auto">
          <a:xfrm>
            <a:off x="6488277" y="4947597"/>
            <a:ext cx="403061" cy="32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</a:p>
        </p:txBody>
      </p:sp>
      <p:sp>
        <p:nvSpPr>
          <p:cNvPr id="178" name="Rectangle 177"/>
          <p:cNvSpPr/>
          <p:nvPr/>
        </p:nvSpPr>
        <p:spPr>
          <a:xfrm>
            <a:off x="4969646" y="3440666"/>
            <a:ext cx="1069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Trypsin</a:t>
            </a:r>
          </a:p>
        </p:txBody>
      </p:sp>
    </p:spTree>
    <p:extLst>
      <p:ext uri="{BB962C8B-B14F-4D97-AF65-F5344CB8AC3E}">
        <p14:creationId xmlns:p14="http://schemas.microsoft.com/office/powerpoint/2010/main" val="13669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5505" y="3737719"/>
            <a:ext cx="3992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4. Use of </a:t>
            </a:r>
            <a:r>
              <a:rPr lang="en-US" b="1" dirty="0" err="1"/>
              <a:t>deuterated</a:t>
            </a:r>
            <a:r>
              <a:rPr lang="en-US" b="1" dirty="0"/>
              <a:t> amino acid residue</a:t>
            </a:r>
          </a:p>
        </p:txBody>
      </p:sp>
      <p:pic>
        <p:nvPicPr>
          <p:cNvPr id="2052" name="Picture 4" descr="D:\BMB-403\ejoc201900801-fig-0002-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381935" cy="253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29000" y="3168134"/>
            <a:ext cx="15640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bi-Arsenic complex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228600"/>
            <a:ext cx="71490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3. Chemical Reaction  with a particular residue and binding of a ligand to </a:t>
            </a:r>
          </a:p>
          <a:p>
            <a:r>
              <a:rPr lang="en-US" b="1" dirty="0"/>
              <a:t>        the residue of a protein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954804"/>
              </p:ext>
            </p:extLst>
          </p:nvPr>
        </p:nvGraphicFramePr>
        <p:xfrm>
          <a:off x="2711725" y="4122549"/>
          <a:ext cx="2850875" cy="258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S ChemDraw Drawing" r:id="rId4" imgW="1701720" imgH="2697480" progId="ChemDraw.Document.6.0">
                  <p:embed/>
                </p:oleObj>
              </mc:Choice>
              <mc:Fallback>
                <p:oleObj name="CS ChemDraw Drawing" r:id="rId4" imgW="1701720" imgH="26974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1725" y="4122549"/>
                        <a:ext cx="2850875" cy="2586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22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542" y="22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b="1" dirty="0"/>
              <a:t>5. Comparison of the spectrum of a protein with that of a mutant in which there is a single amino acid substitution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69019"/>
              </p:ext>
            </p:extLst>
          </p:nvPr>
        </p:nvGraphicFramePr>
        <p:xfrm>
          <a:off x="5029200" y="786099"/>
          <a:ext cx="3856037" cy="166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6" name="CS ChemDraw Drawing" r:id="rId3" imgW="3855600" imgH="1661760" progId="ChemDraw.Document.6.0">
                  <p:embed/>
                </p:oleObj>
              </mc:Choice>
              <mc:Fallback>
                <p:oleObj name="CS ChemDraw Drawing" r:id="rId3" imgW="3855600" imgH="16617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29200" y="786099"/>
                        <a:ext cx="3856037" cy="166211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205598"/>
              </p:ext>
            </p:extLst>
          </p:nvPr>
        </p:nvGraphicFramePr>
        <p:xfrm>
          <a:off x="152400" y="2438400"/>
          <a:ext cx="4800600" cy="4194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7" name="CS ChemDraw Drawing" r:id="rId5" imgW="4789080" imgH="4185360" progId="ChemDraw.Document.6.0">
                  <p:embed/>
                </p:oleObj>
              </mc:Choice>
              <mc:Fallback>
                <p:oleObj name="CS ChemDraw Drawing" r:id="rId5" imgW="4789080" imgH="418536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400" y="2438400"/>
                        <a:ext cx="4800600" cy="4194360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08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40224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b="1" dirty="0"/>
              <a:t>6. Comparison between </a:t>
            </a:r>
            <a:r>
              <a:rPr lang="en-US" b="1" baseline="30000" dirty="0"/>
              <a:t>1</a:t>
            </a:r>
            <a:r>
              <a:rPr lang="en-US" b="1" dirty="0"/>
              <a:t>H-NMR spectra of a protein with their X-ray diffraction analysis data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399" y="1332134"/>
            <a:ext cx="553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Ways to study proteins by NMR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972" y="1920784"/>
            <a:ext cx="8743627" cy="4602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indent="-403225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1. To determine the fraction of amino acids in the  </a:t>
            </a:r>
            <a:r>
              <a:rPr lang="el-GR" sz="22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-helical configuration</a:t>
            </a:r>
          </a:p>
          <a:p>
            <a:pPr marL="341313" indent="-341313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2. To monitor helix-coil transitions and especially to observe local changes during the transition</a:t>
            </a:r>
          </a:p>
          <a:p>
            <a:pPr marL="279400" indent="-279400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3. To determine the conformation of selected regions of the protein (e.g. around a particular amino acid)</a:t>
            </a:r>
          </a:p>
          <a:p>
            <a:pPr marL="341313" indent="-341313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4. To observe the binding of small molecules and metal ions to selected   regions of the protein (by observing either the ligand or the protein spectra)</a:t>
            </a:r>
          </a:p>
          <a:p>
            <a:pPr marL="231775" indent="-231775" algn="just">
              <a:lnSpc>
                <a:spcPct val="150000"/>
              </a:lnSpc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5. To study paramagnetic active sites in electron- transfer proteins.  </a:t>
            </a:r>
          </a:p>
        </p:txBody>
      </p:sp>
    </p:spTree>
    <p:extLst>
      <p:ext uri="{BB962C8B-B14F-4D97-AF65-F5344CB8AC3E}">
        <p14:creationId xmlns:p14="http://schemas.microsoft.com/office/powerpoint/2010/main" val="3155463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382000" cy="10472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03225" indent="-403225" algn="ctr">
              <a:lnSpc>
                <a:spcPct val="150000"/>
              </a:lnSpc>
            </a:pP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Fraction of residues of poly-(</a:t>
            </a:r>
            <a:r>
              <a:rPr lang="el-GR" sz="2200" b="1" dirty="0">
                <a:latin typeface="Times New Roman"/>
                <a:cs typeface="Times New Roman"/>
              </a:rPr>
              <a:t>γ</a:t>
            </a:r>
            <a:r>
              <a:rPr lang="en-US" sz="2200" b="1" dirty="0">
                <a:latin typeface="Times New Roman"/>
                <a:cs typeface="Times New Roman"/>
              </a:rPr>
              <a:t>-benzyl-L-glutamate) in the </a:t>
            </a:r>
            <a:r>
              <a:rPr lang="el-GR" sz="2200" b="1" dirty="0">
                <a:latin typeface="Times New Roman"/>
                <a:cs typeface="Times New Roman"/>
              </a:rPr>
              <a:t>α</a:t>
            </a:r>
            <a:r>
              <a:rPr lang="en-US" sz="2200" b="1" dirty="0">
                <a:latin typeface="Times New Roman"/>
                <a:cs typeface="Times New Roman"/>
              </a:rPr>
              <a:t>-helical configuration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820656"/>
              </p:ext>
            </p:extLst>
          </p:nvPr>
        </p:nvGraphicFramePr>
        <p:xfrm>
          <a:off x="25831" y="1676400"/>
          <a:ext cx="234298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5" name="CS ChemDraw Drawing" r:id="rId3" imgW="2455560" imgH="2556000" progId="ChemDraw.Document.6.0">
                  <p:embed/>
                </p:oleObj>
              </mc:Choice>
              <mc:Fallback>
                <p:oleObj name="CS ChemDraw Drawing" r:id="rId3" imgW="2455560" imgH="255600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31" y="1676400"/>
                        <a:ext cx="2342985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0332" y="4296927"/>
            <a:ext cx="23374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poly-(</a:t>
            </a:r>
            <a:r>
              <a:rPr lang="el-GR" sz="1400" b="1" dirty="0">
                <a:latin typeface="Times New Roman"/>
                <a:cs typeface="Times New Roman"/>
              </a:rPr>
              <a:t>γ</a:t>
            </a:r>
            <a:r>
              <a:rPr lang="en-US" sz="1400" b="1" dirty="0">
                <a:latin typeface="Times New Roman"/>
                <a:cs typeface="Times New Roman"/>
              </a:rPr>
              <a:t>-benzyl-L-glutamate)</a:t>
            </a:r>
            <a:endParaRPr lang="en-US" sz="1400" dirty="0"/>
          </a:p>
        </p:txBody>
      </p:sp>
      <p:pic>
        <p:nvPicPr>
          <p:cNvPr id="4100" name="Picture 4" descr="D:\BMB-403\IMG-page-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428210"/>
            <a:ext cx="2979549" cy="513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935549"/>
              </p:ext>
            </p:extLst>
          </p:nvPr>
        </p:nvGraphicFramePr>
        <p:xfrm>
          <a:off x="7775575" y="1524000"/>
          <a:ext cx="12160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6" name="CS ChemDraw Drawing" r:id="rId6" imgW="1216800" imgH="1275840" progId="ChemDraw.Document.6.0">
                  <p:embed/>
                </p:oleObj>
              </mc:Choice>
              <mc:Fallback>
                <p:oleObj name="CS ChemDraw Drawing" r:id="rId6" imgW="1216800" imgH="12758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75575" y="1524000"/>
                        <a:ext cx="1216025" cy="1276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H="1">
            <a:off x="7273871" y="205352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273871" y="22860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7273871" y="2438400"/>
            <a:ext cx="533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7" name="Picture 11" descr="D:\BMB-403\levels-of-protein-structure_med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89440"/>
            <a:ext cx="1317678" cy="56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ight Arrow 23"/>
          <p:cNvSpPr/>
          <p:nvPr/>
        </p:nvSpPr>
        <p:spPr>
          <a:xfrm>
            <a:off x="2312960" y="2971800"/>
            <a:ext cx="201640" cy="206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459852"/>
              </p:ext>
            </p:extLst>
          </p:nvPr>
        </p:nvGraphicFramePr>
        <p:xfrm>
          <a:off x="381000" y="5181600"/>
          <a:ext cx="2847474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7" name="CS ChemDraw Drawing" r:id="rId9" imgW="1802880" imgH="483120" progId="ChemDraw.Document.6.0">
                  <p:embed/>
                </p:oleObj>
              </mc:Choice>
              <mc:Fallback>
                <p:oleObj name="CS ChemDraw Drawing" r:id="rId9" imgW="1802880" imgH="48312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81000" y="5181600"/>
                        <a:ext cx="2847474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76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139965"/>
            <a:ext cx="60621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Unfolding of a protein / Denaturation  of a protein</a:t>
            </a:r>
          </a:p>
        </p:txBody>
      </p:sp>
      <p:pic>
        <p:nvPicPr>
          <p:cNvPr id="6147" name="Picture 3" descr="D:\BMB-403\IMG_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48842"/>
            <a:ext cx="8534400" cy="606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263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304800"/>
            <a:ext cx="7063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Properties of the active site of </a:t>
            </a:r>
            <a:r>
              <a:rPr lang="en-US" sz="2800" b="1" dirty="0" err="1"/>
              <a:t>Ribonuclease</a:t>
            </a:r>
            <a:r>
              <a:rPr lang="en-US" sz="2800" b="1" dirty="0"/>
              <a:t>-A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833735"/>
            <a:ext cx="861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Ribonuclease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-A</a:t>
            </a:r>
          </a:p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Ribonuclease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-A is an enzyme secreted by the pancreas into the small intestine, where it catalyzes the hydrolysis of certain bonds in the ribonucleic acids present in ingested food.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" y="1755773"/>
            <a:ext cx="8617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err="1">
                <a:latin typeface="Times New Roman" pitchFamily="18" charset="0"/>
                <a:cs typeface="Times New Roman" pitchFamily="18" charset="0"/>
              </a:rPr>
              <a:t>Ribonuclease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</a:rPr>
              <a:t>-A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Total residues: 124; α-helical (%): 26; β-conformation: 35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3'-CMP / 2'-CMP / 5'-CMP (All are competitive inhibitors of ribonuclease-A)</a:t>
            </a:r>
            <a:endParaRPr lang="en-US" sz="20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84700"/>
              </p:ext>
            </p:extLst>
          </p:nvPr>
        </p:nvGraphicFramePr>
        <p:xfrm>
          <a:off x="609600" y="2743200"/>
          <a:ext cx="2514600" cy="3786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CS ChemDraw Drawing" r:id="rId3" imgW="2449080" imgH="3673440" progId="ChemDraw.Document.6.0">
                  <p:embed/>
                </p:oleObj>
              </mc:Choice>
              <mc:Fallback>
                <p:oleObj name="CS ChemDraw Drawing" r:id="rId3" imgW="2449080" imgH="36734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9600" y="2743200"/>
                        <a:ext cx="2514600" cy="37863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18936"/>
              </p:ext>
            </p:extLst>
          </p:nvPr>
        </p:nvGraphicFramePr>
        <p:xfrm>
          <a:off x="6254858" y="3230106"/>
          <a:ext cx="2590800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CS ChemDraw Drawing" r:id="rId5" imgW="2449080" imgH="2921040" progId="ChemDraw.Document.6.0">
                  <p:embed/>
                </p:oleObj>
              </mc:Choice>
              <mc:Fallback>
                <p:oleObj name="CS ChemDraw Drawing" r:id="rId5" imgW="2449080" imgH="292104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54858" y="3230106"/>
                        <a:ext cx="2590800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978429"/>
              </p:ext>
            </p:extLst>
          </p:nvPr>
        </p:nvGraphicFramePr>
        <p:xfrm>
          <a:off x="3429000" y="2776081"/>
          <a:ext cx="2449513" cy="373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CS ChemDraw Drawing" r:id="rId7" imgW="2449080" imgH="3730680" progId="ChemDraw.Document.6.0">
                  <p:embed/>
                </p:oleObj>
              </mc:Choice>
              <mc:Fallback>
                <p:oleObj name="CS ChemDraw Drawing" r:id="rId7" imgW="2449080" imgH="3730680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2776081"/>
                        <a:ext cx="2449513" cy="373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748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691</Words>
  <Application>Microsoft Office PowerPoint</Application>
  <PresentationFormat>On-screen Show (4:3)</PresentationFormat>
  <Paragraphs>120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Office Theme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comhut</dc:creator>
  <cp:lastModifiedBy>Asus</cp:lastModifiedBy>
  <cp:revision>41</cp:revision>
  <dcterms:created xsi:type="dcterms:W3CDTF">2006-08-16T00:00:00Z</dcterms:created>
  <dcterms:modified xsi:type="dcterms:W3CDTF">2022-04-10T04:35:24Z</dcterms:modified>
</cp:coreProperties>
</file>