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257" r:id="rId3"/>
    <p:sldId id="283" r:id="rId4"/>
    <p:sldId id="284" r:id="rId5"/>
    <p:sldId id="258" r:id="rId6"/>
    <p:sldId id="259" r:id="rId7"/>
    <p:sldId id="260" r:id="rId8"/>
    <p:sldId id="285" r:id="rId9"/>
    <p:sldId id="261" r:id="rId10"/>
    <p:sldId id="262" r:id="rId11"/>
    <p:sldId id="263" r:id="rId12"/>
    <p:sldId id="279" r:id="rId13"/>
    <p:sldId id="280" r:id="rId14"/>
    <p:sldId id="264" r:id="rId15"/>
    <p:sldId id="281" r:id="rId16"/>
    <p:sldId id="265" r:id="rId17"/>
    <p:sldId id="266" r:id="rId18"/>
    <p:sldId id="267" r:id="rId19"/>
    <p:sldId id="286" r:id="rId20"/>
    <p:sldId id="269" r:id="rId21"/>
    <p:sldId id="287" r:id="rId22"/>
    <p:sldId id="288" r:id="rId23"/>
    <p:sldId id="272" r:id="rId24"/>
    <p:sldId id="268" r:id="rId25"/>
    <p:sldId id="273" r:id="rId26"/>
    <p:sldId id="271" r:id="rId27"/>
    <p:sldId id="270" r:id="rId28"/>
    <p:sldId id="276" r:id="rId29"/>
    <p:sldId id="289" r:id="rId30"/>
    <p:sldId id="277" r:id="rId31"/>
    <p:sldId id="278" r:id="rId32"/>
    <p:sldId id="290" r:id="rId33"/>
    <p:sldId id="291" r:id="rId34"/>
    <p:sldId id="274" r:id="rId35"/>
    <p:sldId id="275" r:id="rId36"/>
    <p:sldId id="292" r:id="rId37"/>
    <p:sldId id="293" r:id="rId38"/>
    <p:sldId id="282" r:id="rId39"/>
    <p:sldId id="294" r:id="rId4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300"/>
    </p:cViewPr>
  </p:sorterViewPr>
  <p:notesViewPr>
    <p:cSldViewPr>
      <p:cViewPr varScale="1">
        <p:scale>
          <a:sx n="53" d="100"/>
          <a:sy n="53" d="100"/>
        </p:scale>
        <p:origin x="-2904"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72589F5-08B2-4C6C-8314-B9531085F74F}" type="datetimeFigureOut">
              <a:rPr lang="en-US" smtClean="0"/>
              <a:t>05-May-22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E6C9E0D-FEF3-4A00-9BFC-3D169B27B59C}" type="slidenum">
              <a:rPr lang="en-US" smtClean="0"/>
              <a:t>‹#›</a:t>
            </a:fld>
            <a:endParaRPr lang="en-US"/>
          </a:p>
        </p:txBody>
      </p:sp>
    </p:spTree>
    <p:extLst>
      <p:ext uri="{BB962C8B-B14F-4D97-AF65-F5344CB8AC3E}">
        <p14:creationId xmlns:p14="http://schemas.microsoft.com/office/powerpoint/2010/main" val="22346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29B15A0-8C67-4790-8B22-A9F7A34BC35F}" type="datetimeFigureOut">
              <a:rPr lang="en-US" smtClean="0"/>
              <a:t>05-May-22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FB17AA5-EA5D-4BF1-AFD1-C35CCCCD9EEF}" type="slidenum">
              <a:rPr lang="en-US" smtClean="0"/>
              <a:t>‹#›</a:t>
            </a:fld>
            <a:endParaRPr lang="en-US"/>
          </a:p>
        </p:txBody>
      </p:sp>
    </p:spTree>
    <p:extLst>
      <p:ext uri="{BB962C8B-B14F-4D97-AF65-F5344CB8AC3E}">
        <p14:creationId xmlns:p14="http://schemas.microsoft.com/office/powerpoint/2010/main" val="171223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B17AA5-EA5D-4BF1-AFD1-C35CCCCD9EEF}" type="slidenum">
              <a:rPr lang="en-US" smtClean="0"/>
              <a:t>24</a:t>
            </a:fld>
            <a:endParaRPr lang="en-US"/>
          </a:p>
        </p:txBody>
      </p:sp>
    </p:spTree>
    <p:extLst>
      <p:ext uri="{BB962C8B-B14F-4D97-AF65-F5344CB8AC3E}">
        <p14:creationId xmlns:p14="http://schemas.microsoft.com/office/powerpoint/2010/main" val="1262583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17AA5-EA5D-4BF1-AFD1-C35CCCCD9EEF}" type="slidenum">
              <a:rPr lang="en-US" smtClean="0"/>
              <a:t>34</a:t>
            </a:fld>
            <a:endParaRPr lang="en-US"/>
          </a:p>
        </p:txBody>
      </p:sp>
    </p:spTree>
    <p:extLst>
      <p:ext uri="{BB962C8B-B14F-4D97-AF65-F5344CB8AC3E}">
        <p14:creationId xmlns:p14="http://schemas.microsoft.com/office/powerpoint/2010/main" val="2143235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05-May-22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05-May-22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05-May-22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05-May-22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05-May-22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05-May-22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05-May-22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05-May-22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05-May-22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05-May-22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05-May-22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05-May-22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toppr.com/guides/computer-aptitude-and-knowledge/basics-of-computers/hardware-and-softwar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planningtank.com/computer-applications/data-visualization-importance-techniques-tool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2209800"/>
            <a:ext cx="5181600" cy="762000"/>
          </a:xfrm>
        </p:spPr>
        <p:txBody>
          <a:bodyPr>
            <a:normAutofit/>
          </a:bodyPr>
          <a:lstStyle/>
          <a:p>
            <a:r>
              <a:rPr lang="en-US" sz="2800" b="1" dirty="0"/>
              <a:t>Parts of a computer system</a:t>
            </a:r>
          </a:p>
        </p:txBody>
      </p:sp>
      <p:sp>
        <p:nvSpPr>
          <p:cNvPr id="3" name="Subtitle 2"/>
          <p:cNvSpPr>
            <a:spLocks noGrp="1"/>
          </p:cNvSpPr>
          <p:nvPr>
            <p:ph type="subTitle" idx="1"/>
          </p:nvPr>
        </p:nvSpPr>
        <p:spPr>
          <a:xfrm>
            <a:off x="856344" y="3048000"/>
            <a:ext cx="7620000" cy="3505200"/>
          </a:xfrm>
          <a:solidFill>
            <a:schemeClr val="bg1">
              <a:lumMod val="75000"/>
            </a:schemeClr>
          </a:solidFill>
        </p:spPr>
        <p:txBody>
          <a:bodyPr>
            <a:noAutofit/>
          </a:bodyPr>
          <a:lstStyle/>
          <a:p>
            <a:pPr algn="l"/>
            <a:r>
              <a:rPr lang="en-US" sz="2000" dirty="0">
                <a:solidFill>
                  <a:schemeClr val="tx1"/>
                </a:solidFill>
                <a:latin typeface="Arial Black" pitchFamily="34" charset="0"/>
              </a:rPr>
              <a:t>1) Hardware:</a:t>
            </a:r>
          </a:p>
          <a:p>
            <a:pPr algn="l"/>
            <a:r>
              <a:rPr lang="en-US" sz="2400" dirty="0">
                <a:solidFill>
                  <a:schemeClr val="tx1"/>
                </a:solidFill>
                <a:latin typeface="Arial Black" pitchFamily="34" charset="0"/>
              </a:rPr>
              <a:t>                 </a:t>
            </a:r>
            <a:r>
              <a:rPr lang="en-US" sz="2400" dirty="0">
                <a:solidFill>
                  <a:schemeClr val="tx1"/>
                </a:solidFill>
                <a:latin typeface="Arial" pitchFamily="34" charset="0"/>
                <a:cs typeface="Arial" pitchFamily="34" charset="0"/>
              </a:rPr>
              <a:t>i) Input devices   ii) Output devices</a:t>
            </a:r>
          </a:p>
          <a:p>
            <a:pPr algn="l"/>
            <a:endParaRPr lang="en-US" sz="2000" dirty="0">
              <a:solidFill>
                <a:schemeClr val="tx1"/>
              </a:solidFill>
              <a:latin typeface="Arial Black" pitchFamily="34" charset="0"/>
            </a:endParaRPr>
          </a:p>
          <a:p>
            <a:pPr algn="l"/>
            <a:r>
              <a:rPr lang="en-US" sz="2000" dirty="0">
                <a:solidFill>
                  <a:schemeClr val="tx1"/>
                </a:solidFill>
                <a:latin typeface="Arial Black" pitchFamily="34" charset="0"/>
              </a:rPr>
              <a:t>2) Software: </a:t>
            </a:r>
          </a:p>
          <a:p>
            <a:pPr algn="l"/>
            <a:r>
              <a:rPr lang="en-US" sz="2400" b="1" dirty="0">
                <a:solidFill>
                  <a:schemeClr val="tx1"/>
                </a:solidFill>
                <a:latin typeface="Arial Black" pitchFamily="34" charset="0"/>
              </a:rPr>
              <a:t>             </a:t>
            </a:r>
            <a:r>
              <a:rPr lang="en-US" sz="2400" dirty="0">
                <a:solidFill>
                  <a:schemeClr val="tx1"/>
                </a:solidFill>
                <a:latin typeface="Arial" pitchFamily="34" charset="0"/>
                <a:cs typeface="Arial" pitchFamily="34" charset="0"/>
              </a:rPr>
              <a:t>i) System software      ii) Application software</a:t>
            </a:r>
          </a:p>
          <a:p>
            <a:pPr algn="l"/>
            <a:endParaRPr lang="en-US" sz="2000" dirty="0">
              <a:solidFill>
                <a:schemeClr val="tx1"/>
              </a:solidFill>
              <a:latin typeface="Arial Black" pitchFamily="34" charset="0"/>
            </a:endParaRPr>
          </a:p>
          <a:p>
            <a:pPr algn="l"/>
            <a:r>
              <a:rPr lang="en-US" sz="2000" dirty="0">
                <a:solidFill>
                  <a:schemeClr val="tx1"/>
                </a:solidFill>
                <a:latin typeface="Arial Black" pitchFamily="34" charset="0"/>
              </a:rPr>
              <a:t>3) Data </a:t>
            </a:r>
          </a:p>
          <a:p>
            <a:pPr algn="l"/>
            <a:endParaRPr lang="en-US" sz="2000" dirty="0">
              <a:solidFill>
                <a:schemeClr val="tx1"/>
              </a:solidFill>
              <a:latin typeface="Arial Black" pitchFamily="34" charset="0"/>
            </a:endParaRPr>
          </a:p>
          <a:p>
            <a:pPr algn="l"/>
            <a:r>
              <a:rPr lang="en-US" sz="2000" dirty="0">
                <a:solidFill>
                  <a:schemeClr val="tx1"/>
                </a:solidFill>
                <a:latin typeface="Arial Black" pitchFamily="34" charset="0"/>
              </a:rPr>
              <a:t>4) User or operator</a:t>
            </a:r>
          </a:p>
        </p:txBody>
      </p:sp>
      <p:sp>
        <p:nvSpPr>
          <p:cNvPr id="4" name="Rectangle 3"/>
          <p:cNvSpPr/>
          <p:nvPr/>
        </p:nvSpPr>
        <p:spPr>
          <a:xfrm>
            <a:off x="533400" y="533400"/>
            <a:ext cx="8153400" cy="1631216"/>
          </a:xfrm>
          <a:prstGeom prst="rect">
            <a:avLst/>
          </a:prstGeom>
        </p:spPr>
        <p:txBody>
          <a:bodyPr wrap="square">
            <a:spAutoFit/>
          </a:bodyPr>
          <a:lstStyle/>
          <a:p>
            <a:r>
              <a:rPr lang="en-US" sz="2800" u="sng" dirty="0">
                <a:latin typeface="Arial Unicode MS" pitchFamily="34" charset="-128"/>
                <a:ea typeface="Arial Unicode MS" pitchFamily="34" charset="-128"/>
                <a:cs typeface="Arial Unicode MS" pitchFamily="34" charset="-128"/>
              </a:rPr>
              <a:t>What Does Computer System Mean?</a:t>
            </a:r>
          </a:p>
          <a:p>
            <a:pPr algn="just"/>
            <a:r>
              <a:rPr lang="en-US" sz="2400" dirty="0">
                <a:latin typeface="Arial Unicode MS" pitchFamily="34" charset="-128"/>
                <a:ea typeface="Arial Unicode MS" pitchFamily="34" charset="-128"/>
                <a:cs typeface="Arial Unicode MS" pitchFamily="34" charset="-128"/>
              </a:rPr>
              <a:t>A computer system is a basic, complete and functional hardware and software setup with everything needed to implement computing performance.</a:t>
            </a:r>
          </a:p>
        </p:txBody>
      </p:sp>
    </p:spTree>
    <p:extLst>
      <p:ext uri="{BB962C8B-B14F-4D97-AF65-F5344CB8AC3E}">
        <p14:creationId xmlns:p14="http://schemas.microsoft.com/office/powerpoint/2010/main" val="1088435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182231"/>
            <a:ext cx="8077200" cy="1354217"/>
          </a:xfrm>
          <a:prstGeom prst="rect">
            <a:avLst/>
          </a:prstGeom>
          <a:noFill/>
          <a:ln>
            <a:solidFill>
              <a:schemeClr val="tx1"/>
            </a:solidFill>
          </a:ln>
        </p:spPr>
        <p:txBody>
          <a:bodyPr wrap="square" rtlCol="0">
            <a:spAutoFit/>
          </a:bodyPr>
          <a:lstStyle/>
          <a:p>
            <a:r>
              <a:rPr lang="en-US" b="1" dirty="0"/>
              <a:t>Windows 2000 Professional </a:t>
            </a:r>
            <a:r>
              <a:rPr lang="en-US" dirty="0"/>
              <a:t> </a:t>
            </a:r>
          </a:p>
          <a:p>
            <a:r>
              <a:rPr lang="en-US" dirty="0"/>
              <a:t>Released in 2000 as four version</a:t>
            </a:r>
          </a:p>
          <a:p>
            <a:r>
              <a:rPr lang="en-US" dirty="0"/>
              <a:t>One for desktop and other three for network server</a:t>
            </a:r>
          </a:p>
          <a:p>
            <a:pPr marL="285750" indent="-285750">
              <a:buFont typeface="Arial" pitchFamily="34" charset="0"/>
              <a:buChar char="•"/>
            </a:pPr>
            <a:r>
              <a:rPr lang="en-US" sz="1400" dirty="0">
                <a:latin typeface="Times New Roman" pitchFamily="18" charset="0"/>
                <a:cs typeface="Times New Roman" pitchFamily="18" charset="0"/>
              </a:rPr>
              <a:t>It is designed for offices and business purposes</a:t>
            </a:r>
          </a:p>
          <a:p>
            <a:pPr marL="285750" indent="-285750">
              <a:buFont typeface="Arial" pitchFamily="34" charset="0"/>
              <a:buChar char="•"/>
            </a:pPr>
            <a:r>
              <a:rPr lang="en-US" sz="1400" dirty="0">
                <a:latin typeface="Times New Roman" pitchFamily="18" charset="0"/>
                <a:cs typeface="Times New Roman" pitchFamily="18" charset="0"/>
              </a:rPr>
              <a:t>It includes support for symmetric multiprocessing (SMP) with up to two processor</a:t>
            </a:r>
          </a:p>
        </p:txBody>
      </p:sp>
      <p:sp>
        <p:nvSpPr>
          <p:cNvPr id="5" name="TextBox 4"/>
          <p:cNvSpPr txBox="1"/>
          <p:nvPr/>
        </p:nvSpPr>
        <p:spPr>
          <a:xfrm>
            <a:off x="644236" y="3087231"/>
            <a:ext cx="8077200" cy="2246769"/>
          </a:xfrm>
          <a:prstGeom prst="rect">
            <a:avLst/>
          </a:prstGeom>
          <a:noFill/>
          <a:ln>
            <a:solidFill>
              <a:schemeClr val="tx1"/>
            </a:solidFill>
          </a:ln>
        </p:spPr>
        <p:txBody>
          <a:bodyPr wrap="square" rtlCol="0">
            <a:spAutoFit/>
          </a:bodyPr>
          <a:lstStyle/>
          <a:p>
            <a:r>
              <a:rPr lang="en-US" sz="2000" b="1" dirty="0"/>
              <a:t>Windows </a:t>
            </a:r>
            <a:r>
              <a:rPr lang="en-US" sz="2000" b="1" dirty="0" err="1"/>
              <a:t>Xp</a:t>
            </a:r>
            <a:r>
              <a:rPr lang="en-US" sz="2000" dirty="0"/>
              <a:t> </a:t>
            </a:r>
          </a:p>
          <a:p>
            <a:r>
              <a:rPr lang="en-US" dirty="0"/>
              <a:t>Released in 2001 as Windows </a:t>
            </a:r>
            <a:r>
              <a:rPr lang="en-US" dirty="0" err="1"/>
              <a:t>Xp</a:t>
            </a:r>
            <a:r>
              <a:rPr lang="en-US" dirty="0"/>
              <a:t> professional, Windows </a:t>
            </a:r>
            <a:r>
              <a:rPr lang="en-US" dirty="0" err="1"/>
              <a:t>Xp</a:t>
            </a:r>
            <a:r>
              <a:rPr lang="en-US" dirty="0"/>
              <a:t> Home, Windows </a:t>
            </a:r>
            <a:r>
              <a:rPr lang="en-US" dirty="0" err="1"/>
              <a:t>Xp</a:t>
            </a:r>
            <a:r>
              <a:rPr lang="en-US" dirty="0"/>
              <a:t> Media center edition, </a:t>
            </a:r>
            <a:r>
              <a:rPr lang="en-US" dirty="0" err="1"/>
              <a:t>etc</a:t>
            </a:r>
            <a:endParaRPr lang="en-US" dirty="0"/>
          </a:p>
          <a:p>
            <a:r>
              <a:rPr lang="en-US" dirty="0"/>
              <a:t>It supports 32- and 64-bit programs</a:t>
            </a:r>
          </a:p>
          <a:p>
            <a:r>
              <a:rPr lang="en-US" dirty="0"/>
              <a:t>Here some of the features have been upgraded in Windows </a:t>
            </a:r>
            <a:r>
              <a:rPr lang="en-US" dirty="0" err="1"/>
              <a:t>Xp</a:t>
            </a:r>
            <a:r>
              <a:rPr lang="en-US" b="1" dirty="0"/>
              <a:t>:</a:t>
            </a:r>
          </a:p>
          <a:p>
            <a:pPr marL="285750" indent="-285750">
              <a:buFont typeface="Arial" pitchFamily="34" charset="0"/>
              <a:buChar char="•"/>
            </a:pPr>
            <a:r>
              <a:rPr lang="en-US" sz="1600" dirty="0"/>
              <a:t>Digital Media Support</a:t>
            </a:r>
          </a:p>
          <a:p>
            <a:pPr marL="285750" indent="-285750">
              <a:buFont typeface="Arial" pitchFamily="34" charset="0"/>
              <a:buChar char="•"/>
            </a:pPr>
            <a:r>
              <a:rPr lang="en-US" sz="1600" dirty="0"/>
              <a:t>Advanced Networking and Communication</a:t>
            </a:r>
          </a:p>
          <a:p>
            <a:pPr marL="285750" indent="-285750">
              <a:buFont typeface="Arial" pitchFamily="34" charset="0"/>
              <a:buChar char="•"/>
            </a:pPr>
            <a:r>
              <a:rPr lang="en-US" sz="1600" dirty="0"/>
              <a:t>Advanced Mobile Computing</a:t>
            </a:r>
          </a:p>
        </p:txBody>
      </p:sp>
    </p:spTree>
    <p:extLst>
      <p:ext uri="{BB962C8B-B14F-4D97-AF65-F5344CB8AC3E}">
        <p14:creationId xmlns:p14="http://schemas.microsoft.com/office/powerpoint/2010/main" val="1778142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304800"/>
            <a:ext cx="7848600" cy="6124754"/>
          </a:xfrm>
          <a:prstGeom prst="rect">
            <a:avLst/>
          </a:prstGeom>
          <a:noFill/>
        </p:spPr>
        <p:txBody>
          <a:bodyPr wrap="square" rtlCol="0">
            <a:spAutoFit/>
          </a:bodyPr>
          <a:lstStyle/>
          <a:p>
            <a:r>
              <a:rPr lang="en-US" sz="2400" b="1" dirty="0"/>
              <a:t>Windows Vista</a:t>
            </a:r>
            <a:r>
              <a:rPr lang="en-US" sz="2400" dirty="0"/>
              <a:t> </a:t>
            </a:r>
          </a:p>
          <a:p>
            <a:r>
              <a:rPr lang="en-US" sz="1600" dirty="0"/>
              <a:t>It is an OS from Microsoft and it is a part of the windows series of operating system.  It was released in late </a:t>
            </a:r>
            <a:r>
              <a:rPr lang="en-US" sz="1600" b="1" dirty="0"/>
              <a:t>2006</a:t>
            </a:r>
            <a:r>
              <a:rPr lang="en-US" sz="1600" dirty="0"/>
              <a:t> and offers enhancement of reliability, security, easy development and performance over its previous version, Windows </a:t>
            </a:r>
            <a:r>
              <a:rPr lang="en-US" sz="1600" dirty="0" err="1"/>
              <a:t>Xp</a:t>
            </a:r>
            <a:endParaRPr lang="en-US" sz="1600" dirty="0"/>
          </a:p>
          <a:p>
            <a:r>
              <a:rPr lang="en-US" sz="1600" b="1" dirty="0"/>
              <a:t>The main features of windows vista include:</a:t>
            </a:r>
          </a:p>
          <a:p>
            <a:pPr marL="285750" indent="-285750">
              <a:buFont typeface="Arial" pitchFamily="34" charset="0"/>
              <a:buChar char="•"/>
            </a:pPr>
            <a:r>
              <a:rPr lang="en-US" sz="1600" dirty="0"/>
              <a:t>Simplified and centralized desktop configuration management</a:t>
            </a:r>
          </a:p>
          <a:p>
            <a:pPr marL="285750" indent="-285750">
              <a:buFont typeface="Arial" pitchFamily="34" charset="0"/>
              <a:buChar char="•"/>
            </a:pPr>
            <a:r>
              <a:rPr lang="en-US" sz="1600" dirty="0"/>
              <a:t>Detection of hardware problems before they occur</a:t>
            </a:r>
          </a:p>
          <a:p>
            <a:pPr marL="285750" indent="-285750">
              <a:buFont typeface="Arial" pitchFamily="34" charset="0"/>
              <a:buChar char="•"/>
            </a:pPr>
            <a:r>
              <a:rPr lang="en-US" sz="1600" dirty="0"/>
              <a:t>Enhanced security features offering protection against the latest generation of threats, such worms, viruses and spyware</a:t>
            </a:r>
          </a:p>
          <a:p>
            <a:pPr marL="285750" indent="-285750">
              <a:buFont typeface="Arial" pitchFamily="34" charset="0"/>
              <a:buChar char="•"/>
            </a:pPr>
            <a:r>
              <a:rPr lang="en-US" sz="1600" dirty="0"/>
              <a:t>New sleep  state  consuming less power and having a  faster start-up time</a:t>
            </a:r>
          </a:p>
          <a:p>
            <a:br>
              <a:rPr lang="en-US" sz="1600" dirty="0"/>
            </a:br>
            <a:r>
              <a:rPr lang="en-US" sz="1600" dirty="0"/>
              <a:t>The different version of Windows vista:</a:t>
            </a:r>
          </a:p>
          <a:p>
            <a:pPr marL="285750" indent="-285750" algn="just">
              <a:buFont typeface="Arial" pitchFamily="34" charset="0"/>
              <a:buChar char="•"/>
            </a:pPr>
            <a:r>
              <a:rPr lang="en-US" sz="1600" b="1" dirty="0"/>
              <a:t>Windows Vista Home  Basic</a:t>
            </a:r>
            <a:r>
              <a:rPr lang="en-US" sz="1600" dirty="0"/>
              <a:t>:  </a:t>
            </a:r>
            <a:r>
              <a:rPr lang="en-US" sz="1600" dirty="0">
                <a:latin typeface="Arial Narrow" pitchFamily="34" charset="0"/>
                <a:cs typeface="AtraiGMJ" pitchFamily="2" charset="0"/>
              </a:rPr>
              <a:t>Explore websites; browse the Internet; view files and  photographs, send and retrieve e-mail and set parental controls.</a:t>
            </a:r>
          </a:p>
          <a:p>
            <a:pPr marL="285750" indent="-285750" algn="just">
              <a:buFont typeface="Arial" pitchFamily="34" charset="0"/>
              <a:buChar char="•"/>
            </a:pPr>
            <a:r>
              <a:rPr lang="en-US" sz="1600" b="1" dirty="0"/>
              <a:t>Windows Vista Home Premium</a:t>
            </a:r>
            <a:r>
              <a:rPr lang="en-US" sz="1400" dirty="0"/>
              <a:t>:  </a:t>
            </a:r>
            <a:r>
              <a:rPr lang="en-US" sz="1600" dirty="0">
                <a:latin typeface="Arial Narrow" pitchFamily="34" charset="0"/>
                <a:cs typeface="AtraiGMJ" pitchFamily="2" charset="0"/>
              </a:rPr>
              <a:t>All features of Windows Vista Home  Plus  </a:t>
            </a:r>
            <a:r>
              <a:rPr lang="en-US" sz="1600" i="1" dirty="0">
                <a:latin typeface="Arial Narrow" pitchFamily="34" charset="0"/>
                <a:cs typeface="AtraiGMJ" pitchFamily="2" charset="0"/>
              </a:rPr>
              <a:t>Tablet  PC support,  Windows Sideshow, Windows  media center, Windows Mobility Center</a:t>
            </a:r>
            <a:r>
              <a:rPr lang="en-US" sz="1600" dirty="0">
                <a:latin typeface="Arial Narrow" pitchFamily="34" charset="0"/>
                <a:cs typeface="AtraiGMJ" pitchFamily="2" charset="0"/>
              </a:rPr>
              <a:t>, </a:t>
            </a:r>
            <a:r>
              <a:rPr lang="en-US" sz="1600" dirty="0" err="1">
                <a:latin typeface="Arial Narrow" pitchFamily="34" charset="0"/>
                <a:cs typeface="AtraiGMJ" pitchFamily="2" charset="0"/>
              </a:rPr>
              <a:t>etc</a:t>
            </a:r>
            <a:endParaRPr lang="en-US" sz="1600" dirty="0">
              <a:latin typeface="Arial Narrow" pitchFamily="34" charset="0"/>
              <a:cs typeface="AtraiGMJ" pitchFamily="2" charset="0"/>
            </a:endParaRPr>
          </a:p>
          <a:p>
            <a:pPr marL="285750" indent="-285750" algn="just">
              <a:buFont typeface="Arial" pitchFamily="34" charset="0"/>
              <a:buChar char="•"/>
            </a:pPr>
            <a:r>
              <a:rPr lang="en-US" sz="1600" b="1" dirty="0"/>
              <a:t>Windows Vista Business</a:t>
            </a:r>
            <a:r>
              <a:rPr lang="en-US" sz="1400" dirty="0"/>
              <a:t>:  </a:t>
            </a:r>
            <a:r>
              <a:rPr lang="en-US" sz="1600" dirty="0">
                <a:latin typeface="Arial Narrow" pitchFamily="34" charset="0"/>
                <a:cs typeface="AtraiGMJ" pitchFamily="2" charset="0"/>
              </a:rPr>
              <a:t>Designed for small businesses and include features  like simplicity in usage and mechanism which protects all the stored information from unauthorized viewers.</a:t>
            </a:r>
          </a:p>
          <a:p>
            <a:pPr marL="285750" indent="-285750" algn="just">
              <a:buFont typeface="Arial" pitchFamily="34" charset="0"/>
              <a:buChar char="•"/>
            </a:pPr>
            <a:r>
              <a:rPr lang="en-US" sz="1600" b="1" dirty="0"/>
              <a:t>Windows  Ultimate: </a:t>
            </a:r>
            <a:r>
              <a:rPr lang="en-US" sz="1600" dirty="0">
                <a:latin typeface="Arial Narrow" pitchFamily="34" charset="0"/>
              </a:rPr>
              <a:t>This version covers all the features of Windows Vista Business and Windows Vista Home Premium with certain extra features like Language Packs, </a:t>
            </a:r>
            <a:r>
              <a:rPr lang="en-US" sz="1600" dirty="0" err="1">
                <a:latin typeface="Arial Narrow" pitchFamily="34" charset="0"/>
              </a:rPr>
              <a:t>BitLocker</a:t>
            </a:r>
            <a:r>
              <a:rPr lang="en-US" sz="1600" dirty="0">
                <a:latin typeface="Arial Narrow" pitchFamily="34" charset="0"/>
              </a:rPr>
              <a:t> Drive Encryption and </a:t>
            </a:r>
            <a:r>
              <a:rPr lang="en-US" sz="1600" dirty="0" err="1">
                <a:latin typeface="Arial Narrow" pitchFamily="34" charset="0"/>
              </a:rPr>
              <a:t>DreamScence</a:t>
            </a:r>
            <a:endParaRPr lang="en-US" sz="1600" dirty="0">
              <a:latin typeface="Arial Narrow" pitchFamily="34" charset="0"/>
            </a:endParaRPr>
          </a:p>
          <a:p>
            <a:pPr marL="285750" indent="-285750" algn="just">
              <a:buFont typeface="Arial" pitchFamily="34" charset="0"/>
              <a:buChar char="•"/>
            </a:pPr>
            <a:r>
              <a:rPr lang="en-US" sz="1600" b="1" dirty="0">
                <a:cs typeface="AtraiGMJ" pitchFamily="2" charset="0"/>
              </a:rPr>
              <a:t>Windows Vista Enterprise</a:t>
            </a:r>
            <a:r>
              <a:rPr lang="en-US" sz="1600" dirty="0">
                <a:latin typeface="Arial Narrow" pitchFamily="34" charset="0"/>
                <a:cs typeface="AtraiGMJ" pitchFamily="2" charset="0"/>
              </a:rPr>
              <a:t>: This version is mainly used in large global organizations  having desktops protected by Software Assurance Agreements  or organizations with a Microsoft Enterprise Agreement that comprises the Windows desktop component. </a:t>
            </a:r>
          </a:p>
        </p:txBody>
      </p:sp>
    </p:spTree>
    <p:extLst>
      <p:ext uri="{BB962C8B-B14F-4D97-AF65-F5344CB8AC3E}">
        <p14:creationId xmlns:p14="http://schemas.microsoft.com/office/powerpoint/2010/main" val="828186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609600"/>
            <a:ext cx="8458200" cy="2554545"/>
          </a:xfrm>
          <a:prstGeom prst="rect">
            <a:avLst/>
          </a:prstGeom>
        </p:spPr>
        <p:txBody>
          <a:bodyPr wrap="square">
            <a:spAutoFit/>
          </a:bodyPr>
          <a:lstStyle/>
          <a:p>
            <a:pPr algn="just"/>
            <a:r>
              <a:rPr lang="en-US" sz="1600" dirty="0"/>
              <a:t>Windows 7 is a personal computer operating system that was produced by Microsoft as part of the Windows NT family of operating systems. It was released to manufacturing on July 22, 2009 and became generally available on October 22, 2009, less than three years after the release of its predecessor, Windows Vista</a:t>
            </a:r>
          </a:p>
          <a:p>
            <a:pPr algn="just"/>
            <a:r>
              <a:rPr lang="en-US" sz="1600" b="1" dirty="0"/>
              <a:t>Primary Features:</a:t>
            </a:r>
          </a:p>
          <a:p>
            <a:pPr algn="just"/>
            <a:r>
              <a:rPr lang="en-US" sz="1600" dirty="0"/>
              <a:t>The primary features of Windows 7 are: </a:t>
            </a:r>
          </a:p>
          <a:p>
            <a:pPr marL="285750" indent="-285750" algn="just">
              <a:buFont typeface="Arial" pitchFamily="34" charset="0"/>
              <a:buChar char="•"/>
            </a:pPr>
            <a:r>
              <a:rPr lang="en-US" sz="1600" dirty="0"/>
              <a:t>Start Menu – The Start Menu provides the primary access point for programs and applications on your ThinkPad. </a:t>
            </a:r>
          </a:p>
          <a:p>
            <a:pPr marL="285750" indent="-285750" algn="just">
              <a:buFont typeface="Arial" pitchFamily="34" charset="0"/>
              <a:buChar char="•"/>
            </a:pPr>
            <a:r>
              <a:rPr lang="en-US" sz="1600" dirty="0"/>
              <a:t>Taskbar and Notification Area – The Taskbar contains 3 main components, the Start button, the Task/</a:t>
            </a:r>
            <a:r>
              <a:rPr lang="en-US" sz="1600" dirty="0" err="1"/>
              <a:t>Quicklaunch</a:t>
            </a:r>
            <a:r>
              <a:rPr lang="en-US" sz="1600" dirty="0"/>
              <a:t> bar and the System Notification Area.</a:t>
            </a:r>
          </a:p>
        </p:txBody>
      </p:sp>
      <p:sp>
        <p:nvSpPr>
          <p:cNvPr id="2" name="TextBox 1"/>
          <p:cNvSpPr txBox="1"/>
          <p:nvPr/>
        </p:nvSpPr>
        <p:spPr>
          <a:xfrm>
            <a:off x="457200" y="224135"/>
            <a:ext cx="1897743" cy="461665"/>
          </a:xfrm>
          <a:prstGeom prst="rect">
            <a:avLst/>
          </a:prstGeom>
          <a:noFill/>
        </p:spPr>
        <p:txBody>
          <a:bodyPr wrap="square" rtlCol="0">
            <a:spAutoFit/>
          </a:bodyPr>
          <a:lstStyle/>
          <a:p>
            <a:r>
              <a:rPr lang="en-US" sz="2400" b="1" dirty="0"/>
              <a:t>Windows 7</a:t>
            </a:r>
          </a:p>
        </p:txBody>
      </p:sp>
      <p:sp>
        <p:nvSpPr>
          <p:cNvPr id="5" name="TextBox 4"/>
          <p:cNvSpPr txBox="1"/>
          <p:nvPr/>
        </p:nvSpPr>
        <p:spPr>
          <a:xfrm>
            <a:off x="533400" y="3124200"/>
            <a:ext cx="1897743" cy="461665"/>
          </a:xfrm>
          <a:prstGeom prst="rect">
            <a:avLst/>
          </a:prstGeom>
          <a:noFill/>
        </p:spPr>
        <p:txBody>
          <a:bodyPr wrap="square" rtlCol="0">
            <a:spAutoFit/>
          </a:bodyPr>
          <a:lstStyle/>
          <a:p>
            <a:r>
              <a:rPr lang="en-US" sz="2400" b="1" dirty="0"/>
              <a:t>Windows 8</a:t>
            </a:r>
          </a:p>
        </p:txBody>
      </p:sp>
      <p:sp>
        <p:nvSpPr>
          <p:cNvPr id="3" name="Rectangle 2"/>
          <p:cNvSpPr/>
          <p:nvPr/>
        </p:nvSpPr>
        <p:spPr>
          <a:xfrm>
            <a:off x="470581" y="3537942"/>
            <a:ext cx="8158163" cy="3046988"/>
          </a:xfrm>
          <a:prstGeom prst="rect">
            <a:avLst/>
          </a:prstGeom>
        </p:spPr>
        <p:txBody>
          <a:bodyPr wrap="square">
            <a:spAutoFit/>
          </a:bodyPr>
          <a:lstStyle/>
          <a:p>
            <a:pPr algn="just"/>
            <a:r>
              <a:rPr lang="en-US" sz="1600" dirty="0"/>
              <a:t>Windows 8 is a personal computer operating system that was produced by Microsoft as part of the Windows NT family of operating systems. The operating system was released to manufacturing on August 1, 2012.</a:t>
            </a:r>
          </a:p>
          <a:p>
            <a:pPr algn="just"/>
            <a:r>
              <a:rPr lang="en-US" sz="1600" dirty="0"/>
              <a:t>The transition from Windows 7 to Windows 8 introduced a number of </a:t>
            </a:r>
            <a:r>
              <a:rPr lang="en-US" sz="1600" b="1" dirty="0"/>
              <a:t>new features</a:t>
            </a:r>
            <a:r>
              <a:rPr lang="en-US" sz="1600" dirty="0"/>
              <a:t> across various aspects of the operating system. These include: </a:t>
            </a:r>
          </a:p>
          <a:p>
            <a:pPr marL="285750" indent="-285750" algn="just">
              <a:buFont typeface="Arial" pitchFamily="34" charset="0"/>
              <a:buChar char="•"/>
            </a:pPr>
            <a:r>
              <a:rPr lang="en-US" sz="1600" dirty="0"/>
              <a:t>It bring a greater focus on optimizing the operating system for touchscreen-based devices (such as tablets) and cloud computing. </a:t>
            </a:r>
          </a:p>
          <a:p>
            <a:pPr marL="285750" indent="-285750" algn="just">
              <a:buFont typeface="Arial" pitchFamily="34" charset="0"/>
              <a:buChar char="•"/>
            </a:pPr>
            <a:r>
              <a:rPr lang="en-US" sz="1600" dirty="0"/>
              <a:t>It provides innovative &amp; dynamic Desktop. </a:t>
            </a:r>
          </a:p>
          <a:p>
            <a:pPr marL="285750" indent="-285750" algn="just">
              <a:buFont typeface="Arial" pitchFamily="34" charset="0"/>
              <a:buChar char="•"/>
            </a:pPr>
            <a:r>
              <a:rPr lang="en-US" sz="1600" dirty="0"/>
              <a:t>It Improves search function. The search capability of windows 8 for all apps and files is even stronger than previous one.</a:t>
            </a:r>
          </a:p>
          <a:p>
            <a:pPr marL="285750" indent="-285750" algn="just">
              <a:buFont typeface="Arial" pitchFamily="34" charset="0"/>
              <a:buChar char="•"/>
            </a:pPr>
            <a:r>
              <a:rPr lang="en-US" sz="1600" dirty="0"/>
              <a:t>Windows 8 allows users to make a copy of their OS complete with their settings, wallpapers, files and even apps, into a USB thumb drive</a:t>
            </a:r>
          </a:p>
        </p:txBody>
      </p:sp>
      <p:sp>
        <p:nvSpPr>
          <p:cNvPr id="7" name="Rectangle 6"/>
          <p:cNvSpPr/>
          <p:nvPr/>
        </p:nvSpPr>
        <p:spPr>
          <a:xfrm>
            <a:off x="322944" y="5093732"/>
            <a:ext cx="295274" cy="369332"/>
          </a:xfrm>
          <a:prstGeom prst="rect">
            <a:avLst/>
          </a:prstGeom>
        </p:spPr>
        <p:txBody>
          <a:bodyPr wrap="none">
            <a:spAutoFit/>
          </a:bodyPr>
          <a:lstStyle/>
          <a:p>
            <a:r>
              <a:rPr lang="en-US" dirty="0"/>
              <a:t>, </a:t>
            </a:r>
          </a:p>
        </p:txBody>
      </p:sp>
    </p:spTree>
    <p:extLst>
      <p:ext uri="{BB962C8B-B14F-4D97-AF65-F5344CB8AC3E}">
        <p14:creationId xmlns:p14="http://schemas.microsoft.com/office/powerpoint/2010/main" val="3184517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5686" y="862548"/>
            <a:ext cx="8599714" cy="1015663"/>
          </a:xfrm>
          <a:prstGeom prst="rect">
            <a:avLst/>
          </a:prstGeom>
        </p:spPr>
        <p:txBody>
          <a:bodyPr wrap="square">
            <a:spAutoFit/>
          </a:bodyPr>
          <a:lstStyle/>
          <a:p>
            <a:pPr algn="just"/>
            <a:r>
              <a:rPr lang="en-US" sz="2000" dirty="0"/>
              <a:t>Windows 10 is a series of personal computer operating systems produced by Microsoft as part of its Windows NT family of operating systems. It is the successor to Windows 8.1, and was released to manufacturing on July 15, 2015.</a:t>
            </a:r>
          </a:p>
        </p:txBody>
      </p:sp>
      <p:sp>
        <p:nvSpPr>
          <p:cNvPr id="5" name="TextBox 4"/>
          <p:cNvSpPr txBox="1"/>
          <p:nvPr/>
        </p:nvSpPr>
        <p:spPr>
          <a:xfrm>
            <a:off x="346166" y="375483"/>
            <a:ext cx="1929494" cy="461665"/>
          </a:xfrm>
          <a:prstGeom prst="rect">
            <a:avLst/>
          </a:prstGeom>
          <a:noFill/>
        </p:spPr>
        <p:txBody>
          <a:bodyPr wrap="square" rtlCol="0">
            <a:spAutoFit/>
          </a:bodyPr>
          <a:lstStyle/>
          <a:p>
            <a:r>
              <a:rPr lang="en-US" sz="2400" b="1" dirty="0"/>
              <a:t>Windows 10</a:t>
            </a:r>
          </a:p>
        </p:txBody>
      </p:sp>
      <p:sp>
        <p:nvSpPr>
          <p:cNvPr id="6" name="Rectangle 5"/>
          <p:cNvSpPr/>
          <p:nvPr/>
        </p:nvSpPr>
        <p:spPr>
          <a:xfrm>
            <a:off x="315686" y="1898531"/>
            <a:ext cx="8599714" cy="4524315"/>
          </a:xfrm>
          <a:prstGeom prst="rect">
            <a:avLst/>
          </a:prstGeom>
        </p:spPr>
        <p:txBody>
          <a:bodyPr wrap="square">
            <a:spAutoFit/>
          </a:bodyPr>
          <a:lstStyle/>
          <a:p>
            <a:pPr algn="just"/>
            <a:r>
              <a:rPr lang="en-US" dirty="0"/>
              <a:t>Windows 10 offers user some new and advanced features.</a:t>
            </a:r>
          </a:p>
          <a:p>
            <a:pPr algn="just"/>
            <a:r>
              <a:rPr lang="en-US" b="1" dirty="0"/>
              <a:t>1. New Start Menu</a:t>
            </a:r>
          </a:p>
          <a:p>
            <a:pPr algn="just"/>
            <a:r>
              <a:rPr lang="en-US" dirty="0"/>
              <a:t>Microsoft has brought back the start menu in windows 10. Now, when user click on the Start button at the bottom left of the screen,  user get two panels side by side, with the left column showing pinned, recently and most-used apps.</a:t>
            </a:r>
          </a:p>
          <a:p>
            <a:pPr algn="just"/>
            <a:r>
              <a:rPr lang="en-US" b="1" dirty="0"/>
              <a:t>2. </a:t>
            </a:r>
            <a:r>
              <a:rPr lang="en-US" b="1" dirty="0" err="1"/>
              <a:t>Cortana</a:t>
            </a:r>
            <a:r>
              <a:rPr lang="en-US" b="1" dirty="0"/>
              <a:t> Integration</a:t>
            </a:r>
          </a:p>
          <a:p>
            <a:pPr algn="just"/>
            <a:r>
              <a:rPr lang="en-US" dirty="0"/>
              <a:t>Windows 10 will bring Microsoft’s voice-controlled digital assistant </a:t>
            </a:r>
            <a:r>
              <a:rPr lang="en-US" dirty="0" err="1"/>
              <a:t>Cortana</a:t>
            </a:r>
            <a:r>
              <a:rPr lang="en-US" dirty="0"/>
              <a:t> to desktop computers, to make it easier for you to interact with your device without lifting a finger.</a:t>
            </a:r>
            <a:endParaRPr lang="en-US" b="1" dirty="0"/>
          </a:p>
          <a:p>
            <a:pPr algn="just"/>
            <a:r>
              <a:rPr lang="en-US" b="1" dirty="0"/>
              <a:t>3</a:t>
            </a:r>
            <a:r>
              <a:rPr lang="en-US" dirty="0"/>
              <a:t>. </a:t>
            </a:r>
            <a:r>
              <a:rPr lang="en-US" b="1" dirty="0"/>
              <a:t>Microsoft Edge Web Browser: </a:t>
            </a:r>
          </a:p>
          <a:p>
            <a:pPr algn="just"/>
            <a:r>
              <a:rPr lang="en-US" dirty="0"/>
              <a:t>Internet Explorer was replaced by Microsoft Edge, which features a new rendering engine called </a:t>
            </a:r>
            <a:r>
              <a:rPr lang="en-US" dirty="0" err="1"/>
              <a:t>EdgeHTML</a:t>
            </a:r>
            <a:r>
              <a:rPr lang="en-US" dirty="0"/>
              <a:t>. Edge also integrates with the </a:t>
            </a:r>
            <a:r>
              <a:rPr lang="en-US" dirty="0" err="1"/>
              <a:t>Cortana</a:t>
            </a:r>
            <a:r>
              <a:rPr lang="en-US" dirty="0"/>
              <a:t> Digital Assistant to provide voice control, search, and personalized info to users.</a:t>
            </a:r>
          </a:p>
          <a:p>
            <a:pPr algn="just"/>
            <a:r>
              <a:rPr lang="en-US" b="1" dirty="0"/>
              <a:t>4. Virtual Desktops</a:t>
            </a:r>
          </a:p>
          <a:p>
            <a:pPr algn="just"/>
            <a:r>
              <a:rPr lang="en-US" dirty="0"/>
              <a:t>Unless you have a multi-monitor setup it can be easy to run out of screen space. For that reason, Windows 10 provides multiple desktops that you can work in and quickly switch between.</a:t>
            </a:r>
          </a:p>
        </p:txBody>
      </p:sp>
    </p:spTree>
    <p:extLst>
      <p:ext uri="{BB962C8B-B14F-4D97-AF65-F5344CB8AC3E}">
        <p14:creationId xmlns:p14="http://schemas.microsoft.com/office/powerpoint/2010/main" val="1493636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41617" y="1845171"/>
            <a:ext cx="4816383" cy="400110"/>
          </a:xfrm>
          <a:prstGeom prst="rect">
            <a:avLst/>
          </a:prstGeom>
          <a:noFill/>
        </p:spPr>
        <p:txBody>
          <a:bodyPr wrap="none" rtlCol="0">
            <a:spAutoFit/>
          </a:bodyPr>
          <a:lstStyle/>
          <a:p>
            <a:r>
              <a:rPr lang="en-US" sz="2000" b="1" dirty="0"/>
              <a:t>Multi-User/Multitasking Operating Systems</a:t>
            </a:r>
            <a:endParaRPr lang="en-US" sz="2000" dirty="0"/>
          </a:p>
        </p:txBody>
      </p:sp>
      <p:sp>
        <p:nvSpPr>
          <p:cNvPr id="3" name="TextBox 2"/>
          <p:cNvSpPr txBox="1"/>
          <p:nvPr/>
        </p:nvSpPr>
        <p:spPr>
          <a:xfrm>
            <a:off x="228600" y="2216011"/>
            <a:ext cx="8686800" cy="4493538"/>
          </a:xfrm>
          <a:prstGeom prst="rect">
            <a:avLst/>
          </a:prstGeom>
          <a:noFill/>
          <a:ln>
            <a:solidFill>
              <a:schemeClr val="tx1"/>
            </a:solidFill>
          </a:ln>
        </p:spPr>
        <p:txBody>
          <a:bodyPr wrap="square" rtlCol="0">
            <a:spAutoFit/>
          </a:bodyPr>
          <a:lstStyle/>
          <a:p>
            <a:r>
              <a:rPr lang="en-US" b="1" dirty="0"/>
              <a:t>UNIX</a:t>
            </a:r>
            <a:r>
              <a:rPr lang="en-US" dirty="0"/>
              <a:t>:</a:t>
            </a:r>
          </a:p>
          <a:p>
            <a:r>
              <a:rPr lang="en-US" sz="1500" dirty="0"/>
              <a:t>Its interface is command-line and it requires many commands to do even simple tasks.</a:t>
            </a:r>
          </a:p>
          <a:p>
            <a:r>
              <a:rPr lang="en-US" sz="1500" dirty="0"/>
              <a:t>In  the UNIX OS, everything is either a process or a file.</a:t>
            </a:r>
          </a:p>
          <a:p>
            <a:pPr algn="just"/>
            <a:r>
              <a:rPr lang="en-US" sz="1500" dirty="0"/>
              <a:t>A file can be considered as a collection of data which are created by the users.</a:t>
            </a:r>
          </a:p>
          <a:p>
            <a:pPr algn="just"/>
            <a:r>
              <a:rPr lang="en-US" sz="1500" dirty="0"/>
              <a:t>A process can be considered as a program which is under execution and is identified by a unique process identifier (PID).</a:t>
            </a:r>
          </a:p>
          <a:p>
            <a:r>
              <a:rPr lang="en-US" sz="1600" b="1" dirty="0"/>
              <a:t>UNIX OS is composed of three parts:</a:t>
            </a:r>
          </a:p>
          <a:p>
            <a:r>
              <a:rPr lang="en-US" sz="1600" b="1" dirty="0">
                <a:latin typeface="Arial" pitchFamily="34" charset="0"/>
                <a:cs typeface="Arial" pitchFamily="34" charset="0"/>
              </a:rPr>
              <a:t>1) Kernel: </a:t>
            </a:r>
          </a:p>
          <a:p>
            <a:r>
              <a:rPr lang="en-US" sz="1500" dirty="0"/>
              <a:t>       The main function of the kernel is to allocate memory and time  to the programs.</a:t>
            </a:r>
          </a:p>
          <a:p>
            <a:r>
              <a:rPr lang="en-US" sz="1500" dirty="0"/>
              <a:t>       It also handles system calls in response to the storage of files and communications.</a:t>
            </a:r>
          </a:p>
          <a:p>
            <a:r>
              <a:rPr lang="en-US" sz="1600" b="1" dirty="0">
                <a:latin typeface="Arial" pitchFamily="34" charset="0"/>
                <a:cs typeface="Arial" pitchFamily="34" charset="0"/>
              </a:rPr>
              <a:t>2) Shell:</a:t>
            </a:r>
          </a:p>
          <a:p>
            <a:pPr algn="just"/>
            <a:r>
              <a:rPr lang="en-US" sz="1600" b="1" dirty="0">
                <a:latin typeface="Arial" pitchFamily="34" charset="0"/>
                <a:cs typeface="Arial" pitchFamily="34" charset="0"/>
              </a:rPr>
              <a:t>       </a:t>
            </a:r>
            <a:r>
              <a:rPr lang="en-US" sz="1500" dirty="0">
                <a:cs typeface="Arial" pitchFamily="34" charset="0"/>
              </a:rPr>
              <a:t>The main function of the shell is to act as interface between the user and  kernel.  </a:t>
            </a:r>
          </a:p>
          <a:p>
            <a:pPr algn="just"/>
            <a:r>
              <a:rPr lang="en-US" sz="1600" dirty="0">
                <a:cs typeface="Arial" pitchFamily="34" charset="0"/>
              </a:rPr>
              <a:t>     </a:t>
            </a:r>
            <a:r>
              <a:rPr lang="en-US" sz="1600" b="1" u="sng" dirty="0">
                <a:cs typeface="Arial" pitchFamily="34" charset="0"/>
              </a:rPr>
              <a:t>How does shell work:</a:t>
            </a:r>
          </a:p>
          <a:p>
            <a:pPr algn="just"/>
            <a:r>
              <a:rPr lang="en-US" sz="1500" dirty="0">
                <a:cs typeface="Arial" pitchFamily="34" charset="0"/>
              </a:rPr>
              <a:t>This is done through small process which takes  place when a user logs in, and the program which has a control  over the  login   checks  for the  correct user name  and password  of every user who tries to log in. This starts another program called shell which  Command Line Interpreter (CLI).  The command typed by the user interpreted by shell and arranged for the processes to be carried out.</a:t>
            </a:r>
            <a:endParaRPr lang="en-US" sz="1500" dirty="0"/>
          </a:p>
          <a:p>
            <a:pPr algn="just"/>
            <a:r>
              <a:rPr lang="en-US" sz="1600" b="1" dirty="0">
                <a:latin typeface="Arial" pitchFamily="34" charset="0"/>
                <a:cs typeface="Arial" pitchFamily="34" charset="0"/>
              </a:rPr>
              <a:t>3) Programs:</a:t>
            </a:r>
            <a:r>
              <a:rPr lang="en-US" sz="1600" dirty="0">
                <a:cs typeface="Arial" pitchFamily="34" charset="0"/>
              </a:rPr>
              <a:t> These perform specific tasks</a:t>
            </a:r>
          </a:p>
        </p:txBody>
      </p:sp>
      <p:sp>
        <p:nvSpPr>
          <p:cNvPr id="5" name="TextBox 4">
            <a:extLst>
              <a:ext uri="{FF2B5EF4-FFF2-40B4-BE49-F238E27FC236}">
                <a16:creationId xmlns:a16="http://schemas.microsoft.com/office/drawing/2014/main" id="{6123AB0B-2D59-4569-B629-E564ADF4840E}"/>
              </a:ext>
            </a:extLst>
          </p:cNvPr>
          <p:cNvSpPr txBox="1"/>
          <p:nvPr/>
        </p:nvSpPr>
        <p:spPr>
          <a:xfrm>
            <a:off x="228600" y="152400"/>
            <a:ext cx="8686800" cy="1692771"/>
          </a:xfrm>
          <a:prstGeom prst="rect">
            <a:avLst/>
          </a:prstGeom>
          <a:noFill/>
          <a:ln>
            <a:solidFill>
              <a:schemeClr val="tx1"/>
            </a:solidFill>
          </a:ln>
        </p:spPr>
        <p:txBody>
          <a:bodyPr wrap="square" rtlCol="0">
            <a:spAutoFit/>
          </a:bodyPr>
          <a:lstStyle/>
          <a:p>
            <a:r>
              <a:rPr lang="en-US" sz="2000" b="1" dirty="0"/>
              <a:t>Macintosh Operating System:</a:t>
            </a:r>
          </a:p>
          <a:p>
            <a:pPr algn="just"/>
            <a:r>
              <a:rPr lang="en-US" sz="1600" dirty="0"/>
              <a:t>Macintosh Operating system  (Mac OS ) works only Macintosh  computers and it is the biggest drawback of this operating system. </a:t>
            </a:r>
          </a:p>
          <a:p>
            <a:pPr algn="just"/>
            <a:r>
              <a:rPr lang="en-US" sz="1600" dirty="0"/>
              <a:t>Although it has a small market share, the Mac remains the first choice of many publishers, multimedia developers, graphic artists and schools.</a:t>
            </a:r>
          </a:p>
          <a:p>
            <a:pPr algn="just"/>
            <a:r>
              <a:rPr lang="en-US" sz="1600" dirty="0"/>
              <a:t>The current version of Mac OS is called  </a:t>
            </a:r>
            <a:r>
              <a:rPr lang="en-US" sz="1600" i="1" dirty="0"/>
              <a:t>Mac OS </a:t>
            </a:r>
            <a:r>
              <a:rPr lang="en-US" sz="1600" i="1" dirty="0" err="1"/>
              <a:t>sytem</a:t>
            </a:r>
            <a:r>
              <a:rPr lang="en-US" sz="1600" i="1" dirty="0"/>
              <a:t> X (ten)</a:t>
            </a:r>
          </a:p>
        </p:txBody>
      </p:sp>
    </p:spTree>
    <p:extLst>
      <p:ext uri="{BB962C8B-B14F-4D97-AF65-F5344CB8AC3E}">
        <p14:creationId xmlns:p14="http://schemas.microsoft.com/office/powerpoint/2010/main" val="3622674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erminal screensh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533400"/>
            <a:ext cx="7772400"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4840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52400"/>
            <a:ext cx="8153400" cy="1692771"/>
          </a:xfrm>
          <a:prstGeom prst="rect">
            <a:avLst/>
          </a:prstGeom>
          <a:noFill/>
          <a:ln>
            <a:solidFill>
              <a:schemeClr val="tx1"/>
            </a:solidFill>
          </a:ln>
        </p:spPr>
        <p:txBody>
          <a:bodyPr wrap="square" rtlCol="0">
            <a:spAutoFit/>
          </a:bodyPr>
          <a:lstStyle/>
          <a:p>
            <a:pPr algn="just"/>
            <a:r>
              <a:rPr lang="en-US" sz="2400" b="1" dirty="0"/>
              <a:t>Linux:</a:t>
            </a:r>
          </a:p>
          <a:p>
            <a:pPr algn="just"/>
            <a:r>
              <a:rPr lang="en-US" sz="1600" dirty="0"/>
              <a:t>Linux is considered a “Freeware” operating system and it a full 32-bit, multitasking operating system that supports multiple users and multiple processors. Linux uses command-line but windows-based GUI environments, called shells, are also available. </a:t>
            </a:r>
          </a:p>
          <a:p>
            <a:pPr marL="285750" indent="-285750" algn="just">
              <a:buFont typeface="Arial" pitchFamily="34" charset="0"/>
              <a:buChar char="•"/>
            </a:pPr>
            <a:r>
              <a:rPr lang="en-US" sz="1600" dirty="0"/>
              <a:t>The biggest nontechnical difference between UNIX and Linux is price. Anyone can get a free copy of Linux OS on the internet.</a:t>
            </a:r>
          </a:p>
        </p:txBody>
      </p:sp>
      <p:sp>
        <p:nvSpPr>
          <p:cNvPr id="5" name="TextBox 4"/>
          <p:cNvSpPr txBox="1"/>
          <p:nvPr/>
        </p:nvSpPr>
        <p:spPr>
          <a:xfrm>
            <a:off x="1295400" y="1981200"/>
            <a:ext cx="6172200" cy="584775"/>
          </a:xfrm>
          <a:prstGeom prst="rect">
            <a:avLst/>
          </a:prstGeom>
          <a:noFill/>
        </p:spPr>
        <p:txBody>
          <a:bodyPr wrap="square" rtlCol="0">
            <a:spAutoFit/>
          </a:bodyPr>
          <a:lstStyle/>
          <a:p>
            <a:r>
              <a:rPr lang="en-US" sz="3200" b="1" dirty="0"/>
              <a:t>Network Operating Systems (NOS)</a:t>
            </a:r>
          </a:p>
        </p:txBody>
      </p:sp>
      <p:sp>
        <p:nvSpPr>
          <p:cNvPr id="6" name="TextBox 5"/>
          <p:cNvSpPr txBox="1"/>
          <p:nvPr/>
        </p:nvSpPr>
        <p:spPr>
          <a:xfrm>
            <a:off x="457200" y="2538266"/>
            <a:ext cx="8153400" cy="1077218"/>
          </a:xfrm>
          <a:prstGeom prst="rect">
            <a:avLst/>
          </a:prstGeom>
          <a:noFill/>
        </p:spPr>
        <p:txBody>
          <a:bodyPr wrap="square" rtlCol="0">
            <a:spAutoFit/>
          </a:bodyPr>
          <a:lstStyle/>
          <a:p>
            <a:pPr algn="just"/>
            <a:r>
              <a:rPr lang="en-US" sz="1600" b="1" dirty="0"/>
              <a:t>Definition</a:t>
            </a:r>
            <a:r>
              <a:rPr lang="en-US" sz="1600" dirty="0"/>
              <a:t>: A network operating system (NOS) is an OS that is designed to run on a network server dedicated to providing various services to other computers on the network. The “other” computers are called client computers, and each computer that connects to a network server must be running client software designed to request a specific service. </a:t>
            </a:r>
          </a:p>
        </p:txBody>
      </p:sp>
      <p:sp>
        <p:nvSpPr>
          <p:cNvPr id="7" name="TextBox 6"/>
          <p:cNvSpPr txBox="1"/>
          <p:nvPr/>
        </p:nvSpPr>
        <p:spPr>
          <a:xfrm>
            <a:off x="457200" y="3657600"/>
            <a:ext cx="8153400" cy="2646878"/>
          </a:xfrm>
          <a:prstGeom prst="rect">
            <a:avLst/>
          </a:prstGeom>
          <a:noFill/>
        </p:spPr>
        <p:txBody>
          <a:bodyPr wrap="square" rtlCol="0">
            <a:spAutoFit/>
          </a:bodyPr>
          <a:lstStyle/>
          <a:p>
            <a:r>
              <a:rPr lang="en-US" dirty="0"/>
              <a:t>Examples: </a:t>
            </a:r>
          </a:p>
          <a:p>
            <a:pPr marL="342900" indent="-342900">
              <a:buFont typeface="+mj-lt"/>
              <a:buAutoNum type="arabicPeriod"/>
            </a:pPr>
            <a:r>
              <a:rPr lang="en-US" b="1" dirty="0"/>
              <a:t>Windows NT Server (designed for Windows NT workstation)</a:t>
            </a:r>
          </a:p>
          <a:p>
            <a:pPr marL="342900" indent="-342900">
              <a:buFont typeface="+mj-lt"/>
              <a:buAutoNum type="arabicPeriod"/>
            </a:pPr>
            <a:r>
              <a:rPr lang="en-US" b="1" dirty="0"/>
              <a:t>Windows 2000 Server</a:t>
            </a:r>
          </a:p>
          <a:p>
            <a:pPr marL="285750" indent="-285750" algn="just">
              <a:buFont typeface="Arial" pitchFamily="34" charset="0"/>
              <a:buChar char="•"/>
            </a:pPr>
            <a:r>
              <a:rPr lang="en-US" sz="1600" b="1" dirty="0"/>
              <a:t>Server Standard Edition </a:t>
            </a:r>
            <a:r>
              <a:rPr lang="en-US" sz="1600" dirty="0"/>
              <a:t>: This version is fine-tuned for using as network server.  This version with </a:t>
            </a:r>
            <a:r>
              <a:rPr lang="en-US" sz="1600" i="1" dirty="0"/>
              <a:t>symmetric multiprocessing</a:t>
            </a:r>
            <a:r>
              <a:rPr lang="en-US" sz="1600" dirty="0"/>
              <a:t> (SMP) feature supports for up to two processors.</a:t>
            </a:r>
          </a:p>
          <a:p>
            <a:pPr marL="285750" indent="-285750" algn="just">
              <a:buFont typeface="Arial" pitchFamily="34" charset="0"/>
              <a:buChar char="•"/>
            </a:pPr>
            <a:r>
              <a:rPr lang="en-US" sz="1600" dirty="0"/>
              <a:t> </a:t>
            </a:r>
            <a:r>
              <a:rPr lang="en-US" sz="1600" b="1" dirty="0"/>
              <a:t>Advanced Server</a:t>
            </a:r>
            <a:r>
              <a:rPr lang="en-US" sz="1600" dirty="0"/>
              <a:t>: This NOS version for SMP with up to four processors and enhance balancing of network and component loads with more RAM.</a:t>
            </a:r>
          </a:p>
          <a:p>
            <a:pPr marL="285750" indent="-285750" algn="just">
              <a:buFont typeface="Arial" pitchFamily="34" charset="0"/>
              <a:buChar char="•"/>
            </a:pPr>
            <a:r>
              <a:rPr lang="en-US" sz="1600" b="1" dirty="0"/>
              <a:t> Data Center Server: </a:t>
            </a:r>
            <a:r>
              <a:rPr lang="en-US" sz="1600" dirty="0"/>
              <a:t>This version is the most powerful of the server editions and optimized for use as large-scale application server, such as database server. It includes the advanced server features, plus support for SMP with  up to 32 processors.</a:t>
            </a:r>
          </a:p>
        </p:txBody>
      </p:sp>
    </p:spTree>
    <p:extLst>
      <p:ext uri="{BB962C8B-B14F-4D97-AF65-F5344CB8AC3E}">
        <p14:creationId xmlns:p14="http://schemas.microsoft.com/office/powerpoint/2010/main" val="1732843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685800"/>
            <a:ext cx="8153400" cy="5201424"/>
          </a:xfrm>
          <a:prstGeom prst="rect">
            <a:avLst/>
          </a:prstGeom>
          <a:noFill/>
        </p:spPr>
        <p:txBody>
          <a:bodyPr wrap="square" rtlCol="0">
            <a:spAutoFit/>
          </a:bodyPr>
          <a:lstStyle/>
          <a:p>
            <a:r>
              <a:rPr lang="en-US" dirty="0"/>
              <a:t>Examples: </a:t>
            </a:r>
          </a:p>
          <a:p>
            <a:r>
              <a:rPr lang="en-US" b="1" dirty="0"/>
              <a:t>3. Windows Server 2003 </a:t>
            </a:r>
          </a:p>
          <a:p>
            <a:r>
              <a:rPr lang="en-US" b="1" dirty="0"/>
              <a:t>     </a:t>
            </a:r>
            <a:r>
              <a:rPr lang="en-US" sz="1600" dirty="0"/>
              <a:t>Windows server 2003 Windows </a:t>
            </a:r>
            <a:r>
              <a:rPr lang="en-US" sz="1600" dirty="0" err="1"/>
              <a:t>Xp</a:t>
            </a:r>
            <a:r>
              <a:rPr lang="en-US" sz="1600" dirty="0"/>
              <a:t>-style interface GUI. </a:t>
            </a:r>
          </a:p>
          <a:p>
            <a:r>
              <a:rPr lang="en-US" sz="1600" dirty="0"/>
              <a:t>      Its two version are as follows:</a:t>
            </a:r>
          </a:p>
          <a:p>
            <a:pPr marL="285750" indent="-285750" algn="just">
              <a:buFont typeface="Arial" pitchFamily="34" charset="0"/>
              <a:buChar char="•"/>
            </a:pPr>
            <a:r>
              <a:rPr lang="en-US" sz="1600" b="1" dirty="0"/>
              <a:t>Windows server 2003 Standard Edition </a:t>
            </a:r>
            <a:r>
              <a:rPr lang="en-US" sz="1600" dirty="0"/>
              <a:t>: This version with </a:t>
            </a:r>
            <a:r>
              <a:rPr lang="en-US" sz="1600" i="1" dirty="0"/>
              <a:t>symmetric multiprocessing</a:t>
            </a:r>
            <a:r>
              <a:rPr lang="en-US" sz="1600" dirty="0"/>
              <a:t> (SMP) feature supports for up to two processors.</a:t>
            </a:r>
          </a:p>
          <a:p>
            <a:pPr marL="285750" indent="-285750" algn="just">
              <a:buFont typeface="Arial" pitchFamily="34" charset="0"/>
              <a:buChar char="•"/>
            </a:pPr>
            <a:r>
              <a:rPr lang="en-US" sz="1600" b="1" dirty="0"/>
              <a:t>Data Center Server: </a:t>
            </a:r>
            <a:r>
              <a:rPr lang="en-US" sz="1600" dirty="0"/>
              <a:t>It</a:t>
            </a:r>
            <a:r>
              <a:rPr lang="en-US" sz="1600" b="1" dirty="0"/>
              <a:t> </a:t>
            </a:r>
            <a:r>
              <a:rPr lang="en-US" sz="1600" dirty="0"/>
              <a:t>support for SMP with  up to 32 processors.</a:t>
            </a:r>
          </a:p>
          <a:p>
            <a:pPr algn="just"/>
            <a:r>
              <a:rPr lang="en-US" b="1" dirty="0"/>
              <a:t>4. Windows 2008 Server</a:t>
            </a:r>
          </a:p>
          <a:p>
            <a:pPr algn="just"/>
            <a:r>
              <a:rPr lang="en-US" sz="1600" dirty="0"/>
              <a:t>      Windows 2008 server offers increased reliability and flexibility in the server environment. </a:t>
            </a:r>
          </a:p>
          <a:p>
            <a:pPr algn="just"/>
            <a:r>
              <a:rPr lang="en-US" b="1" dirty="0"/>
              <a:t>      </a:t>
            </a:r>
            <a:r>
              <a:rPr lang="en-US" sz="1600" dirty="0"/>
              <a:t>Windows 2008 server  has four versions which are different in 32-bit and 64-bit systems. </a:t>
            </a:r>
          </a:p>
          <a:p>
            <a:pPr marL="285750" indent="-285750" algn="just">
              <a:buFont typeface="Arial" pitchFamily="34" charset="0"/>
              <a:buChar char="•"/>
            </a:pPr>
            <a:r>
              <a:rPr lang="en-US" sz="1600" b="1" dirty="0"/>
              <a:t>Windows 2008 server standards</a:t>
            </a:r>
            <a:r>
              <a:rPr lang="en-US" sz="1600" dirty="0"/>
              <a:t>:  (4 GB RAM in  32-bit version/32 GB RAM in 64-bit versions; supports up to 4 processors and a maximum of 12 server roles)</a:t>
            </a:r>
          </a:p>
          <a:p>
            <a:pPr marL="285750" indent="-285750" algn="just">
              <a:buFont typeface="Arial" pitchFamily="34" charset="0"/>
              <a:buChar char="•"/>
            </a:pPr>
            <a:r>
              <a:rPr lang="en-US" sz="1600" b="1" dirty="0"/>
              <a:t>Windows 2008 server Enterprise</a:t>
            </a:r>
            <a:r>
              <a:rPr lang="en-US" sz="1600" dirty="0"/>
              <a:t>:  (64 GB RAM in  32-bit version/2 TB RAM in 64-bit versions; supports up to 8 processors and a maximum of several server roles)</a:t>
            </a:r>
          </a:p>
          <a:p>
            <a:pPr marL="285750" indent="-285750" algn="just">
              <a:buFont typeface="Arial" pitchFamily="34" charset="0"/>
              <a:buChar char="•"/>
            </a:pPr>
            <a:r>
              <a:rPr lang="en-US" sz="1600" b="1" dirty="0"/>
              <a:t>Windows 2008 server Datacenter</a:t>
            </a:r>
            <a:r>
              <a:rPr lang="en-US" sz="1600" dirty="0"/>
              <a:t>:  (64 GB RAM in  32-bit version/2 TB RAM in 64-bit versions; supports up to 64 processors and a maximum of several server roles)</a:t>
            </a:r>
          </a:p>
          <a:p>
            <a:pPr marL="285750" indent="-285750" algn="just">
              <a:buFont typeface="Arial" pitchFamily="34" charset="0"/>
              <a:buChar char="•"/>
            </a:pPr>
            <a:r>
              <a:rPr lang="en-US" sz="1600" b="1" dirty="0"/>
              <a:t>Windows web server 2008</a:t>
            </a:r>
            <a:r>
              <a:rPr lang="en-US" sz="1600" dirty="0"/>
              <a:t>:  (4 GB RAM in  32-bit version/32 GB RAM in 64-bit versions; supports up to 2 processors and It can support only the Web Server role)</a:t>
            </a:r>
          </a:p>
          <a:p>
            <a:pPr algn="just"/>
            <a:r>
              <a:rPr lang="en-US" b="1" dirty="0"/>
              <a:t>5. Novell  NetWare</a:t>
            </a:r>
          </a:p>
          <a:p>
            <a:pPr algn="just"/>
            <a:r>
              <a:rPr lang="en-US" b="1" dirty="0"/>
              <a:t>6. UNIX for Servers</a:t>
            </a:r>
          </a:p>
        </p:txBody>
      </p:sp>
    </p:spTree>
    <p:extLst>
      <p:ext uri="{BB962C8B-B14F-4D97-AF65-F5344CB8AC3E}">
        <p14:creationId xmlns:p14="http://schemas.microsoft.com/office/powerpoint/2010/main" val="21789535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05100" y="360218"/>
            <a:ext cx="4114800" cy="461665"/>
          </a:xfrm>
          <a:prstGeom prst="rect">
            <a:avLst/>
          </a:prstGeom>
          <a:noFill/>
        </p:spPr>
        <p:txBody>
          <a:bodyPr wrap="square" rtlCol="0">
            <a:spAutoFit/>
          </a:bodyPr>
          <a:lstStyle/>
          <a:p>
            <a:r>
              <a:rPr lang="en-US" sz="2400" b="1" dirty="0"/>
              <a:t>Embedded Operating Systems</a:t>
            </a:r>
          </a:p>
        </p:txBody>
      </p:sp>
      <p:sp>
        <p:nvSpPr>
          <p:cNvPr id="9" name="TextBox 8">
            <a:extLst>
              <a:ext uri="{FF2B5EF4-FFF2-40B4-BE49-F238E27FC236}">
                <a16:creationId xmlns:a16="http://schemas.microsoft.com/office/drawing/2014/main" id="{407C47C6-372F-4215-B059-0E3CB3C37750}"/>
              </a:ext>
            </a:extLst>
          </p:cNvPr>
          <p:cNvSpPr txBox="1"/>
          <p:nvPr/>
        </p:nvSpPr>
        <p:spPr>
          <a:xfrm>
            <a:off x="381000" y="944418"/>
            <a:ext cx="8382000" cy="1323439"/>
          </a:xfrm>
          <a:prstGeom prst="rect">
            <a:avLst/>
          </a:prstGeom>
          <a:noFill/>
        </p:spPr>
        <p:txBody>
          <a:bodyPr wrap="square">
            <a:spAutoFit/>
          </a:bodyPr>
          <a:lstStyle/>
          <a:p>
            <a:pPr algn="just"/>
            <a:r>
              <a:rPr lang="en-US" sz="2000" b="0" i="0" dirty="0">
                <a:solidFill>
                  <a:srgbClr val="2C2E35"/>
                </a:solidFill>
                <a:effectLst/>
                <a:latin typeface="Times New Roman" panose="02020603050405020304" pitchFamily="18" charset="0"/>
                <a:cs typeface="Times New Roman" panose="02020603050405020304" pitchFamily="18" charset="0"/>
              </a:rPr>
              <a:t>An </a:t>
            </a:r>
            <a:r>
              <a:rPr lang="en-US" sz="2000" i="0" dirty="0">
                <a:solidFill>
                  <a:srgbClr val="2C2E35"/>
                </a:solidFill>
                <a:effectLst/>
                <a:latin typeface="Times New Roman" panose="02020603050405020304" pitchFamily="18" charset="0"/>
                <a:cs typeface="Times New Roman" panose="02020603050405020304" pitchFamily="18" charset="0"/>
              </a:rPr>
              <a:t>embedded operating system </a:t>
            </a:r>
            <a:r>
              <a:rPr lang="en-US" sz="2000" b="0" i="0" dirty="0">
                <a:solidFill>
                  <a:srgbClr val="2C2E35"/>
                </a:solidFill>
                <a:effectLst/>
                <a:latin typeface="Times New Roman" panose="02020603050405020304" pitchFamily="18" charset="0"/>
                <a:cs typeface="Times New Roman" panose="02020603050405020304" pitchFamily="18" charset="0"/>
              </a:rPr>
              <a:t>is an </a:t>
            </a:r>
            <a:r>
              <a:rPr lang="en-US" sz="2000" b="0" i="0" dirty="0">
                <a:effectLst/>
                <a:latin typeface="Times New Roman" panose="02020603050405020304" pitchFamily="18" charset="0"/>
                <a:cs typeface="Times New Roman" panose="02020603050405020304" pitchFamily="18" charset="0"/>
              </a:rPr>
              <a:t>operating system </a:t>
            </a:r>
            <a:r>
              <a:rPr lang="en-US" sz="2000" b="0" i="0" dirty="0">
                <a:solidFill>
                  <a:srgbClr val="2C2E35"/>
                </a:solidFill>
                <a:effectLst/>
                <a:latin typeface="Times New Roman" panose="02020603050405020304" pitchFamily="18" charset="0"/>
                <a:cs typeface="Times New Roman" panose="02020603050405020304" pitchFamily="18" charset="0"/>
              </a:rPr>
              <a:t>for </a:t>
            </a:r>
            <a:r>
              <a:rPr lang="en-US" sz="2000" i="0" dirty="0">
                <a:effectLst/>
                <a:latin typeface="Times New Roman" panose="02020603050405020304" pitchFamily="18" charset="0"/>
                <a:cs typeface="Times New Roman" panose="02020603050405020304" pitchFamily="18" charset="0"/>
              </a:rPr>
              <a:t>embedded computer systems</a:t>
            </a:r>
            <a:r>
              <a:rPr lang="en-US" sz="2000" b="0" i="0" dirty="0">
                <a:solidFill>
                  <a:srgbClr val="2C2E35"/>
                </a:solidFill>
                <a:effectLst/>
                <a:latin typeface="Times New Roman" panose="02020603050405020304" pitchFamily="18" charset="0"/>
                <a:cs typeface="Times New Roman" panose="02020603050405020304" pitchFamily="18" charset="0"/>
              </a:rPr>
              <a:t>. These operating systems are designed to be compact, efficient at resource usage, and reliable, forsaking many functions that standard desktop operating systems provide</a:t>
            </a:r>
            <a:endParaRPr lang="en-US" sz="20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FC0C65C9-B5D8-409F-BCCA-EE94EE2BE65F}"/>
              </a:ext>
            </a:extLst>
          </p:cNvPr>
          <p:cNvSpPr txBox="1"/>
          <p:nvPr/>
        </p:nvSpPr>
        <p:spPr>
          <a:xfrm>
            <a:off x="381000" y="2390392"/>
            <a:ext cx="8458200" cy="3970318"/>
          </a:xfrm>
          <a:prstGeom prst="rect">
            <a:avLst/>
          </a:prstGeom>
          <a:noFill/>
        </p:spPr>
        <p:txBody>
          <a:bodyPr wrap="square">
            <a:spAutoFit/>
          </a:bodyPr>
          <a:lstStyle/>
          <a:p>
            <a:pPr algn="just"/>
            <a:r>
              <a:rPr lang="en-US" b="1" i="0" dirty="0">
                <a:effectLst/>
                <a:latin typeface="Times New Roman" panose="02020603050405020304" pitchFamily="18" charset="0"/>
                <a:cs typeface="Times New Roman" panose="02020603050405020304" pitchFamily="18" charset="0"/>
              </a:rPr>
              <a:t>Types of embedded OSes</a:t>
            </a:r>
          </a:p>
          <a:p>
            <a:pPr algn="just"/>
            <a:r>
              <a:rPr lang="en-US" b="0" i="0" dirty="0">
                <a:effectLst/>
                <a:latin typeface="Times New Roman" panose="02020603050405020304" pitchFamily="18" charset="0"/>
                <a:cs typeface="Times New Roman" panose="02020603050405020304" pitchFamily="18" charset="0"/>
              </a:rPr>
              <a:t>Embedded OS are designed for the task they will perform. The various types of operating systems include the following:</a:t>
            </a:r>
          </a:p>
          <a:p>
            <a:pPr algn="just">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Multitasking operating system. </a:t>
            </a:r>
            <a:r>
              <a:rPr lang="en-US" b="0" i="0" dirty="0">
                <a:effectLst/>
                <a:latin typeface="Times New Roman" panose="02020603050405020304" pitchFamily="18" charset="0"/>
                <a:cs typeface="Times New Roman" panose="02020603050405020304" pitchFamily="18" charset="0"/>
              </a:rPr>
              <a:t>A multitasking OS can perform several tasks at once. It uses job scheduling to perform basic tasks. For example, a cellphone OS divides up CPU resources among multiple tasks.</a:t>
            </a:r>
          </a:p>
          <a:p>
            <a:pPr algn="just">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Real-time operating system. </a:t>
            </a:r>
            <a:r>
              <a:rPr lang="en-US" b="0" i="0" dirty="0">
                <a:effectLst/>
                <a:latin typeface="Times New Roman" panose="02020603050405020304" pitchFamily="18" charset="0"/>
                <a:cs typeface="Times New Roman" panose="02020603050405020304" pitchFamily="18" charset="0"/>
              </a:rPr>
              <a:t>A real time OS is designed to be reactive. It processes inputs when they are received and responds within a specific timeframe. If the response time falls outside of the specified time period, the system could fail. Real-time OSes sometimes use rate monotonic scheduling, which assigns priorities to tasks.</a:t>
            </a:r>
          </a:p>
          <a:p>
            <a:pPr algn="just">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Single loop control system. </a:t>
            </a:r>
            <a:r>
              <a:rPr lang="en-US" b="0" i="0" dirty="0">
                <a:effectLst/>
                <a:latin typeface="Times New Roman" panose="02020603050405020304" pitchFamily="18" charset="0"/>
                <a:cs typeface="Times New Roman" panose="02020603050405020304" pitchFamily="18" charset="0"/>
              </a:rPr>
              <a:t>This type of embedded OS exercises control over a single variable. An example would be temperature control in a smart home. A smart thermostat measures the temperature in the house and if it exceeds the limit set by the user, turns off the heat.</a:t>
            </a:r>
          </a:p>
        </p:txBody>
      </p:sp>
    </p:spTree>
    <p:extLst>
      <p:ext uri="{BB962C8B-B14F-4D97-AF65-F5344CB8AC3E}">
        <p14:creationId xmlns:p14="http://schemas.microsoft.com/office/powerpoint/2010/main" val="35428009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CCBBF5C-7850-4B6D-89B4-EB482F8B52CB}"/>
              </a:ext>
            </a:extLst>
          </p:cNvPr>
          <p:cNvSpPr txBox="1"/>
          <p:nvPr/>
        </p:nvSpPr>
        <p:spPr>
          <a:xfrm>
            <a:off x="342900" y="762000"/>
            <a:ext cx="8458200" cy="3693319"/>
          </a:xfrm>
          <a:prstGeom prst="rect">
            <a:avLst/>
          </a:prstGeom>
          <a:noFill/>
          <a:ln>
            <a:solidFill>
              <a:schemeClr val="tx1"/>
            </a:solidFill>
          </a:ln>
        </p:spPr>
        <p:txBody>
          <a:bodyPr wrap="square" rtlCol="0">
            <a:spAutoFit/>
          </a:bodyPr>
          <a:lstStyle/>
          <a:p>
            <a:pPr algn="just"/>
            <a:r>
              <a:rPr lang="en-US" dirty="0">
                <a:latin typeface="Arial" pitchFamily="34" charset="0"/>
                <a:cs typeface="Arial" pitchFamily="34" charset="0"/>
              </a:rPr>
              <a:t>An embedded operating system is one that is built into the circuitry of an electronic device, which resides on a magnetic disk. Embedded operating system are now find in wide verity of devices such as Cell phones, Medical equipment, bar-code scanners, etc.</a:t>
            </a:r>
          </a:p>
          <a:p>
            <a:pPr algn="just"/>
            <a:r>
              <a:rPr lang="en-US" dirty="0">
                <a:latin typeface="Arial" pitchFamily="34" charset="0"/>
                <a:cs typeface="Arial" pitchFamily="34" charset="0"/>
              </a:rPr>
              <a:t>Examples:</a:t>
            </a:r>
          </a:p>
          <a:p>
            <a:pPr marL="285750" indent="-285750" algn="just">
              <a:buFont typeface="Arial" pitchFamily="34" charset="0"/>
              <a:buChar char="•"/>
            </a:pPr>
            <a:r>
              <a:rPr lang="en-US" b="1" dirty="0">
                <a:latin typeface="Arial" pitchFamily="34" charset="0"/>
                <a:cs typeface="Arial" pitchFamily="34" charset="0"/>
              </a:rPr>
              <a:t>Windows XP Embedded</a:t>
            </a:r>
          </a:p>
          <a:p>
            <a:pPr marL="285750" indent="-285750" algn="just">
              <a:buFont typeface="Arial" pitchFamily="34" charset="0"/>
              <a:buChar char="•"/>
            </a:pPr>
            <a:r>
              <a:rPr lang="en-US" b="1" dirty="0">
                <a:latin typeface="Arial" pitchFamily="34" charset="0"/>
                <a:cs typeface="Arial" pitchFamily="34" charset="0"/>
              </a:rPr>
              <a:t>Windows CE.NET</a:t>
            </a:r>
            <a:r>
              <a:rPr lang="en-US" dirty="0">
                <a:latin typeface="Arial" pitchFamily="34" charset="0"/>
                <a:cs typeface="Arial" pitchFamily="34" charset="0"/>
              </a:rPr>
              <a:t> (Used for medical instruments)</a:t>
            </a:r>
          </a:p>
          <a:p>
            <a:pPr marL="285750" indent="-285750" algn="just">
              <a:buFont typeface="Arial" pitchFamily="34" charset="0"/>
              <a:buChar char="•"/>
            </a:pPr>
            <a:r>
              <a:rPr lang="en-US" b="0" i="0" dirty="0">
                <a:effectLst/>
                <a:latin typeface="Arial" panose="020B0604020202020204" pitchFamily="34" charset="0"/>
                <a:cs typeface="Arial" panose="020B0604020202020204" pitchFamily="34" charset="0"/>
              </a:rPr>
              <a:t>Android OS (Google Inc.)</a:t>
            </a:r>
          </a:p>
          <a:p>
            <a:pPr marL="285750" indent="-285750" algn="just">
              <a:buFont typeface="Arial" pitchFamily="34" charset="0"/>
              <a:buChar char="•"/>
            </a:pPr>
            <a:r>
              <a:rPr lang="en-US" b="0" i="0" dirty="0">
                <a:effectLst/>
                <a:latin typeface="Arial" panose="020B0604020202020204" pitchFamily="34" charset="0"/>
                <a:cs typeface="Arial" panose="020B0604020202020204" pitchFamily="34" charset="0"/>
              </a:rPr>
              <a:t>iPhone OS/iOS (Apple)</a:t>
            </a:r>
          </a:p>
          <a:p>
            <a:pPr marL="285750" indent="-285750" algn="just">
              <a:buFont typeface="Arial" pitchFamily="34" charset="0"/>
              <a:buChar char="•"/>
            </a:pPr>
            <a:r>
              <a:rPr lang="en-US" b="0" i="0" dirty="0">
                <a:effectLst/>
                <a:latin typeface="Arial" panose="020B0604020202020204" pitchFamily="34" charset="0"/>
                <a:cs typeface="Arial" panose="020B0604020202020204" pitchFamily="34" charset="0"/>
              </a:rPr>
              <a:t>Bada (Samsung Electronics)</a:t>
            </a:r>
          </a:p>
          <a:p>
            <a:pPr marL="285750" indent="-285750" algn="just">
              <a:buFont typeface="Arial" pitchFamily="34" charset="0"/>
              <a:buChar char="•"/>
            </a:pPr>
            <a:r>
              <a:rPr lang="en-US" b="0" i="0" dirty="0">
                <a:effectLst/>
                <a:latin typeface="Arial" panose="020B0604020202020204" pitchFamily="34" charset="0"/>
                <a:cs typeface="Arial" panose="020B0604020202020204" pitchFamily="34" charset="0"/>
              </a:rPr>
              <a:t>Symbian OS (Nokia</a:t>
            </a:r>
            <a:r>
              <a:rPr lang="en-US" dirty="0">
                <a:latin typeface="Arial" pitchFamily="34" charset="0"/>
                <a:cs typeface="Arial" pitchFamily="34" charset="0"/>
              </a:rPr>
              <a:t> &amp; Sony </a:t>
            </a:r>
            <a:r>
              <a:rPr lang="en-US" dirty="0" err="1">
                <a:latin typeface="Arial" pitchFamily="34" charset="0"/>
                <a:cs typeface="Arial" pitchFamily="34" charset="0"/>
              </a:rPr>
              <a:t>Ericssion</a:t>
            </a:r>
            <a:r>
              <a:rPr lang="en-US" b="0" i="0" dirty="0">
                <a:effectLst/>
                <a:latin typeface="Arial" panose="020B0604020202020204" pitchFamily="34" charset="0"/>
                <a:cs typeface="Arial" panose="020B0604020202020204" pitchFamily="34" charset="0"/>
              </a:rPr>
              <a:t>)</a:t>
            </a:r>
          </a:p>
          <a:p>
            <a:pPr marL="285750" indent="-285750" algn="just">
              <a:buFont typeface="Arial" pitchFamily="34" charset="0"/>
              <a:buChar char="•"/>
            </a:pPr>
            <a:r>
              <a:rPr lang="pt-BR" b="0" i="0" dirty="0">
                <a:effectLst/>
                <a:latin typeface="Arial" panose="020B0604020202020204" pitchFamily="34" charset="0"/>
                <a:cs typeface="Arial" panose="020B0604020202020204" pitchFamily="34" charset="0"/>
              </a:rPr>
              <a:t>MeeGo OS (Nokia and Intel)</a:t>
            </a:r>
          </a:p>
          <a:p>
            <a:pPr algn="just"/>
            <a:endParaRPr lang="en-US" b="0"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3723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76200"/>
            <a:ext cx="1600200" cy="491836"/>
          </a:xfrm>
        </p:spPr>
        <p:txBody>
          <a:bodyPr>
            <a:normAutofit fontScale="90000"/>
          </a:bodyPr>
          <a:lstStyle/>
          <a:p>
            <a:pPr algn="l"/>
            <a:r>
              <a:rPr lang="en-US" sz="2800" b="1" dirty="0"/>
              <a:t>3) Data</a:t>
            </a:r>
            <a:endParaRPr lang="en-US" sz="2800" dirty="0"/>
          </a:p>
        </p:txBody>
      </p:sp>
      <p:sp>
        <p:nvSpPr>
          <p:cNvPr id="3" name="Content Placeholder 2"/>
          <p:cNvSpPr>
            <a:spLocks noGrp="1"/>
          </p:cNvSpPr>
          <p:nvPr>
            <p:ph idx="1"/>
          </p:nvPr>
        </p:nvSpPr>
        <p:spPr>
          <a:xfrm>
            <a:off x="685800" y="4862748"/>
            <a:ext cx="4114800" cy="1630363"/>
          </a:xfrm>
        </p:spPr>
        <p:txBody>
          <a:bodyPr>
            <a:normAutofit fontScale="92500" lnSpcReduction="10000"/>
          </a:bodyPr>
          <a:lstStyle/>
          <a:p>
            <a:pPr marL="0" indent="0">
              <a:buNone/>
            </a:pPr>
            <a:r>
              <a:rPr lang="en-US" sz="2000" b="1" dirty="0"/>
              <a:t>The User’s role</a:t>
            </a:r>
          </a:p>
          <a:p>
            <a:pPr>
              <a:buFont typeface="Wingdings" pitchFamily="2" charset="2"/>
              <a:buChar char="q"/>
            </a:pPr>
            <a:r>
              <a:rPr lang="en-US" sz="2000" dirty="0"/>
              <a:t>Setting up the system</a:t>
            </a:r>
          </a:p>
          <a:p>
            <a:pPr>
              <a:buFont typeface="Wingdings" pitchFamily="2" charset="2"/>
              <a:buChar char="q"/>
            </a:pPr>
            <a:r>
              <a:rPr lang="en-US" sz="2000" dirty="0"/>
              <a:t>Installing software</a:t>
            </a:r>
          </a:p>
          <a:p>
            <a:pPr>
              <a:buFont typeface="Wingdings" pitchFamily="2" charset="2"/>
              <a:buChar char="q"/>
            </a:pPr>
            <a:r>
              <a:rPr lang="en-US" sz="2000" dirty="0"/>
              <a:t>Running programs</a:t>
            </a:r>
          </a:p>
          <a:p>
            <a:pPr>
              <a:buFont typeface="Wingdings" pitchFamily="2" charset="2"/>
              <a:buChar char="q"/>
            </a:pPr>
            <a:r>
              <a:rPr lang="en-US" sz="2000" dirty="0"/>
              <a:t>Managing files</a:t>
            </a:r>
          </a:p>
        </p:txBody>
      </p:sp>
      <p:sp>
        <p:nvSpPr>
          <p:cNvPr id="4" name="Title 1"/>
          <p:cNvSpPr txBox="1">
            <a:spLocks/>
          </p:cNvSpPr>
          <p:nvPr/>
        </p:nvSpPr>
        <p:spPr>
          <a:xfrm>
            <a:off x="190500" y="2814805"/>
            <a:ext cx="1371600" cy="63976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500" b="1" dirty="0"/>
              <a:t>4) User:                              </a:t>
            </a:r>
          </a:p>
        </p:txBody>
      </p:sp>
      <p:sp>
        <p:nvSpPr>
          <p:cNvPr id="7" name="Rectangle 6"/>
          <p:cNvSpPr/>
          <p:nvPr/>
        </p:nvSpPr>
        <p:spPr>
          <a:xfrm>
            <a:off x="190500" y="568036"/>
            <a:ext cx="8763000" cy="2246769"/>
          </a:xfrm>
          <a:prstGeom prst="rect">
            <a:avLst/>
          </a:prstGeom>
        </p:spPr>
        <p:txBody>
          <a:bodyPr wrap="square">
            <a:spAutoFit/>
          </a:bodyPr>
          <a:lstStyle/>
          <a:p>
            <a:pPr algn="just"/>
            <a:r>
              <a:rPr lang="en-US" sz="2000" dirty="0">
                <a:latin typeface="Times New Roman" pitchFamily="18" charset="0"/>
                <a:cs typeface="Times New Roman" pitchFamily="18" charset="0"/>
              </a:rPr>
              <a:t>In computing, data is information that has been translated into a form that is efficient for movement or processing </a:t>
            </a:r>
          </a:p>
          <a:p>
            <a:pPr algn="just"/>
            <a:r>
              <a:rPr lang="en-US" sz="2000" dirty="0">
                <a:latin typeface="Times New Roman" pitchFamily="18" charset="0"/>
                <a:cs typeface="Times New Roman" pitchFamily="18" charset="0"/>
              </a:rPr>
              <a:t>or    Computer data is information processed or stored by a computer. </a:t>
            </a:r>
          </a:p>
          <a:p>
            <a:pPr algn="just"/>
            <a:r>
              <a:rPr lang="en-US" sz="2000" dirty="0">
                <a:latin typeface="Times New Roman" pitchFamily="18" charset="0"/>
                <a:cs typeface="Times New Roman" pitchFamily="18" charset="0"/>
              </a:rPr>
              <a:t>This information may be in the form of characters, symbol, text documents, images, audio clips, software programs, or other types of data.</a:t>
            </a:r>
          </a:p>
          <a:p>
            <a:pPr algn="just"/>
            <a:r>
              <a:rPr lang="en-US" sz="2000" dirty="0">
                <a:latin typeface="Times New Roman" pitchFamily="18" charset="0"/>
                <a:cs typeface="Times New Roman" pitchFamily="18" charset="0"/>
              </a:rPr>
              <a:t>Data is the plural form of the Latin datum, although data is used conversationally to represent both singular and plural.</a:t>
            </a:r>
          </a:p>
        </p:txBody>
      </p:sp>
      <p:sp>
        <p:nvSpPr>
          <p:cNvPr id="9" name="TextBox 8"/>
          <p:cNvSpPr txBox="1"/>
          <p:nvPr/>
        </p:nvSpPr>
        <p:spPr>
          <a:xfrm>
            <a:off x="137883" y="3276600"/>
            <a:ext cx="8815618" cy="1631216"/>
          </a:xfrm>
          <a:prstGeom prst="rect">
            <a:avLst/>
          </a:prstGeom>
          <a:noFill/>
        </p:spPr>
        <p:txBody>
          <a:bodyPr wrap="square" rtlCol="0">
            <a:spAutoFit/>
          </a:bodyPr>
          <a:lstStyle/>
          <a:p>
            <a:pPr algn="just"/>
            <a:r>
              <a:rPr lang="en-US" sz="2000" dirty="0">
                <a:latin typeface="Times New Roman" pitchFamily="18" charset="0"/>
                <a:cs typeface="Times New Roman" pitchFamily="18" charset="0"/>
              </a:rPr>
              <a:t>People are the computer users, also known as operators. It can be argued that some computer systems are complete without a person’s involvement;  however no computer is  totally autonomous. Even if a computer can do its job without a person sitting in front of it, people still design, build, program and repair computer systems. This autonomy is especially true of personal computer systems.</a:t>
            </a:r>
          </a:p>
        </p:txBody>
      </p:sp>
      <p:sp>
        <p:nvSpPr>
          <p:cNvPr id="10" name="TextBox 9"/>
          <p:cNvSpPr txBox="1"/>
          <p:nvPr/>
        </p:nvSpPr>
        <p:spPr>
          <a:xfrm>
            <a:off x="2953657" y="6433066"/>
            <a:ext cx="6172200" cy="338554"/>
          </a:xfrm>
          <a:prstGeom prst="rect">
            <a:avLst/>
          </a:prstGeom>
          <a:noFill/>
        </p:spPr>
        <p:txBody>
          <a:bodyPr wrap="square" rtlCol="0">
            <a:spAutoFit/>
          </a:bodyPr>
          <a:lstStyle/>
          <a:p>
            <a:r>
              <a:rPr lang="en-US" sz="1600" b="1" dirty="0"/>
              <a:t>Introduction to computers by peter Norton; Page no: 43-44</a:t>
            </a:r>
          </a:p>
        </p:txBody>
      </p:sp>
    </p:spTree>
    <p:extLst>
      <p:ext uri="{BB962C8B-B14F-4D97-AF65-F5344CB8AC3E}">
        <p14:creationId xmlns:p14="http://schemas.microsoft.com/office/powerpoint/2010/main" val="24368101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24273" y="300465"/>
            <a:ext cx="2285562" cy="523220"/>
          </a:xfrm>
          <a:prstGeom prst="rect">
            <a:avLst/>
          </a:prstGeom>
          <a:noFill/>
        </p:spPr>
        <p:txBody>
          <a:bodyPr wrap="none" rtlCol="0">
            <a:spAutoFit/>
          </a:bodyPr>
          <a:lstStyle/>
          <a:p>
            <a:r>
              <a:rPr lang="en-US" sz="2800" b="1" dirty="0"/>
              <a:t>User Interface</a:t>
            </a:r>
          </a:p>
        </p:txBody>
      </p:sp>
      <p:sp>
        <p:nvSpPr>
          <p:cNvPr id="5" name="TextBox 4"/>
          <p:cNvSpPr txBox="1"/>
          <p:nvPr/>
        </p:nvSpPr>
        <p:spPr>
          <a:xfrm>
            <a:off x="76200" y="825787"/>
            <a:ext cx="8991600" cy="369332"/>
          </a:xfrm>
          <a:prstGeom prst="rect">
            <a:avLst/>
          </a:prstGeom>
          <a:noFill/>
        </p:spPr>
        <p:txBody>
          <a:bodyPr wrap="square" rtlCol="0">
            <a:spAutoFit/>
          </a:bodyPr>
          <a:lstStyle/>
          <a:p>
            <a:r>
              <a:rPr lang="en-US" dirty="0"/>
              <a:t>The user interface is the on-screen elements that enable the user to interact with the software</a:t>
            </a:r>
          </a:p>
        </p:txBody>
      </p:sp>
      <p:sp>
        <p:nvSpPr>
          <p:cNvPr id="6" name="TextBox 5"/>
          <p:cNvSpPr txBox="1"/>
          <p:nvPr/>
        </p:nvSpPr>
        <p:spPr>
          <a:xfrm>
            <a:off x="969169" y="1143000"/>
            <a:ext cx="3357971" cy="1015663"/>
          </a:xfrm>
          <a:prstGeom prst="rect">
            <a:avLst/>
          </a:prstGeom>
          <a:noFill/>
        </p:spPr>
        <p:txBody>
          <a:bodyPr wrap="none" rtlCol="0">
            <a:spAutoFit/>
          </a:bodyPr>
          <a:lstStyle/>
          <a:p>
            <a:r>
              <a:rPr lang="en-US" sz="2400" b="1" dirty="0"/>
              <a:t>Types of user interface</a:t>
            </a:r>
          </a:p>
          <a:p>
            <a:pPr marL="342900" indent="-342900">
              <a:buFont typeface="+mj-lt"/>
              <a:buAutoNum type="arabicPeriod"/>
            </a:pPr>
            <a:r>
              <a:rPr lang="en-US" b="1" dirty="0"/>
              <a:t>Graphical user interface (GUI)</a:t>
            </a:r>
          </a:p>
          <a:p>
            <a:pPr marL="342900" indent="-342900">
              <a:buFont typeface="+mj-lt"/>
              <a:buAutoNum type="arabicPeriod"/>
            </a:pPr>
            <a:r>
              <a:rPr lang="en-US" b="1" dirty="0"/>
              <a:t>Command-line interface (CLI)</a:t>
            </a:r>
          </a:p>
        </p:txBody>
      </p:sp>
      <p:sp>
        <p:nvSpPr>
          <p:cNvPr id="7" name="TextBox 6"/>
          <p:cNvSpPr txBox="1"/>
          <p:nvPr/>
        </p:nvSpPr>
        <p:spPr>
          <a:xfrm>
            <a:off x="419100" y="2158663"/>
            <a:ext cx="8305800" cy="1815882"/>
          </a:xfrm>
          <a:prstGeom prst="rect">
            <a:avLst/>
          </a:prstGeom>
          <a:noFill/>
          <a:ln>
            <a:solidFill>
              <a:schemeClr val="tx1"/>
            </a:solidFill>
          </a:ln>
        </p:spPr>
        <p:txBody>
          <a:bodyPr wrap="square" rtlCol="0">
            <a:spAutoFit/>
          </a:bodyPr>
          <a:lstStyle/>
          <a:p>
            <a:pPr algn="just"/>
            <a:r>
              <a:rPr lang="en-US" sz="1600" b="1" dirty="0"/>
              <a:t>Graphical User Interface (GUI)</a:t>
            </a:r>
            <a:r>
              <a:rPr lang="en-US" sz="1600" dirty="0"/>
              <a:t>: A user interface in which actions are initiated when the user selects an icon, a toolbar button, or an option from a pull-down menu with the mouse or other pointing device. GUI also represent documents, programs and devices on screen as graphical elements that the user can use by clicking or dragging.</a:t>
            </a:r>
          </a:p>
          <a:p>
            <a:pPr algn="just"/>
            <a:r>
              <a:rPr lang="en-US" sz="1600" b="1" dirty="0"/>
              <a:t>Command-line interface</a:t>
            </a:r>
            <a:r>
              <a:rPr lang="en-US" sz="1600" dirty="0"/>
              <a:t>:  A user interface that enables  the user  to interact  with the software by typing strings of characters at a prompt.</a:t>
            </a:r>
          </a:p>
          <a:p>
            <a:pPr algn="just"/>
            <a:r>
              <a:rPr lang="en-US" sz="1600" dirty="0"/>
              <a:t>In a command-line interface, prompt is the on-screen location where the user type commands </a:t>
            </a:r>
            <a:endParaRPr lang="en-US" sz="1600" b="1" dirty="0"/>
          </a:p>
        </p:txBody>
      </p:sp>
      <p:pic>
        <p:nvPicPr>
          <p:cNvPr id="2050" name="Picture 2" descr="C:\Users\comhut\Desktop\Linux_command-line._Bash._GNOME_Terminal._screensho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93129" y="4138881"/>
            <a:ext cx="3565071" cy="206090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Basic Featu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9154" y="4138880"/>
            <a:ext cx="3517900" cy="21048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051787" y="6243757"/>
            <a:ext cx="3002104" cy="369332"/>
          </a:xfrm>
          <a:prstGeom prst="rect">
            <a:avLst/>
          </a:prstGeom>
          <a:noFill/>
        </p:spPr>
        <p:txBody>
          <a:bodyPr wrap="none" rtlCol="0">
            <a:spAutoFit/>
          </a:bodyPr>
          <a:lstStyle/>
          <a:p>
            <a:r>
              <a:rPr lang="en-US" b="1" dirty="0"/>
              <a:t>Graphical user interface (GUI)</a:t>
            </a:r>
          </a:p>
        </p:txBody>
      </p:sp>
      <p:sp>
        <p:nvSpPr>
          <p:cNvPr id="9" name="TextBox 8"/>
          <p:cNvSpPr txBox="1"/>
          <p:nvPr/>
        </p:nvSpPr>
        <p:spPr>
          <a:xfrm>
            <a:off x="5194649" y="6199787"/>
            <a:ext cx="2962029" cy="369332"/>
          </a:xfrm>
          <a:prstGeom prst="rect">
            <a:avLst/>
          </a:prstGeom>
          <a:noFill/>
        </p:spPr>
        <p:txBody>
          <a:bodyPr wrap="none" rtlCol="0">
            <a:spAutoFit/>
          </a:bodyPr>
          <a:lstStyle/>
          <a:p>
            <a:r>
              <a:rPr lang="en-US" b="1" dirty="0"/>
              <a:t>Command-line interface (CLI)</a:t>
            </a:r>
          </a:p>
        </p:txBody>
      </p:sp>
    </p:spTree>
    <p:extLst>
      <p:ext uri="{BB962C8B-B14F-4D97-AF65-F5344CB8AC3E}">
        <p14:creationId xmlns:p14="http://schemas.microsoft.com/office/powerpoint/2010/main" val="3090276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A93C5D8-BE21-4744-8B9E-F8EF91CFAF6B}"/>
              </a:ext>
            </a:extLst>
          </p:cNvPr>
          <p:cNvSpPr txBox="1"/>
          <p:nvPr/>
        </p:nvSpPr>
        <p:spPr>
          <a:xfrm>
            <a:off x="304800" y="685800"/>
            <a:ext cx="8534400" cy="3436325"/>
          </a:xfrm>
          <a:prstGeom prst="rect">
            <a:avLst/>
          </a:prstGeom>
          <a:noFill/>
        </p:spPr>
        <p:txBody>
          <a:bodyPr wrap="square">
            <a:spAutoFit/>
          </a:bodyPr>
          <a:lstStyle/>
          <a:p>
            <a:pPr algn="just">
              <a:lnSpc>
                <a:spcPct val="200000"/>
              </a:lnSpc>
            </a:pPr>
            <a:r>
              <a:rPr lang="en-US" sz="2400" b="1" i="0" dirty="0">
                <a:solidFill>
                  <a:srgbClr val="202124"/>
                </a:solidFill>
                <a:effectLst/>
                <a:latin typeface="Times New Roman" panose="02020603050405020304" pitchFamily="18" charset="0"/>
                <a:cs typeface="Times New Roman" panose="02020603050405020304" pitchFamily="18" charset="0"/>
              </a:rPr>
              <a:t>Why </a:t>
            </a:r>
            <a:r>
              <a:rPr lang="en-US" sz="2400" b="1" dirty="0">
                <a:solidFill>
                  <a:srgbClr val="202124"/>
                </a:solidFill>
                <a:latin typeface="Times New Roman" panose="02020603050405020304" pitchFamily="18" charset="0"/>
                <a:cs typeface="Times New Roman" panose="02020603050405020304" pitchFamily="18" charset="0"/>
              </a:rPr>
              <a:t>is GUI better than CLI</a:t>
            </a:r>
            <a:r>
              <a:rPr lang="en-US" sz="2400" b="1" i="0" dirty="0">
                <a:solidFill>
                  <a:srgbClr val="202124"/>
                </a:solidFill>
                <a:effectLst/>
                <a:latin typeface="Times New Roman" panose="02020603050405020304" pitchFamily="18" charset="0"/>
                <a:cs typeface="Times New Roman" panose="02020603050405020304" pitchFamily="18" charset="0"/>
              </a:rPr>
              <a:t>?</a:t>
            </a:r>
          </a:p>
          <a:p>
            <a:pPr algn="just">
              <a:lnSpc>
                <a:spcPct val="200000"/>
              </a:lnSpc>
            </a:pPr>
            <a:r>
              <a:rPr lang="en-US" sz="2200" i="0" dirty="0">
                <a:solidFill>
                  <a:srgbClr val="202124"/>
                </a:solidFill>
                <a:effectLst/>
                <a:latin typeface="Times New Roman" panose="02020603050405020304" pitchFamily="18" charset="0"/>
                <a:cs typeface="Times New Roman" panose="02020603050405020304" pitchFamily="18" charset="0"/>
              </a:rPr>
              <a:t>Most people can learn and use GUI much faster and easier than CLI which requires a higher degree of memorization and familiarity. For example, GUIs provide the user with immediate visual feedback in most cases, whereas there is often no obvious feedback in the case of CLIs</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33352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114800" y="483830"/>
            <a:ext cx="1103187" cy="523220"/>
          </a:xfrm>
          <a:prstGeom prst="rect">
            <a:avLst/>
          </a:prstGeom>
          <a:noFill/>
        </p:spPr>
        <p:txBody>
          <a:bodyPr wrap="none" rtlCol="0">
            <a:spAutoFit/>
          </a:bodyPr>
          <a:lstStyle/>
          <a:p>
            <a:r>
              <a:rPr lang="en-US" sz="2800" b="1" dirty="0"/>
              <a:t>Utility</a:t>
            </a:r>
          </a:p>
        </p:txBody>
      </p:sp>
      <p:sp>
        <p:nvSpPr>
          <p:cNvPr id="8" name="TextBox 7"/>
          <p:cNvSpPr txBox="1"/>
          <p:nvPr/>
        </p:nvSpPr>
        <p:spPr>
          <a:xfrm>
            <a:off x="258040" y="1022290"/>
            <a:ext cx="4202561" cy="400110"/>
          </a:xfrm>
          <a:prstGeom prst="rect">
            <a:avLst/>
          </a:prstGeom>
          <a:noFill/>
        </p:spPr>
        <p:txBody>
          <a:bodyPr wrap="none" rtlCol="0">
            <a:spAutoFit/>
          </a:bodyPr>
          <a:lstStyle/>
          <a:p>
            <a:r>
              <a:rPr lang="en-US" sz="2000" b="1" dirty="0"/>
              <a:t>Enhancing an OS with Utility software</a:t>
            </a:r>
          </a:p>
        </p:txBody>
      </p:sp>
      <p:sp>
        <p:nvSpPr>
          <p:cNvPr id="2" name="TextBox 1">
            <a:extLst>
              <a:ext uri="{FF2B5EF4-FFF2-40B4-BE49-F238E27FC236}">
                <a16:creationId xmlns:a16="http://schemas.microsoft.com/office/drawing/2014/main" id="{198471EE-A022-49DD-9C2E-78614AFAA187}"/>
              </a:ext>
            </a:extLst>
          </p:cNvPr>
          <p:cNvSpPr txBox="1"/>
          <p:nvPr/>
        </p:nvSpPr>
        <p:spPr>
          <a:xfrm>
            <a:off x="258040" y="1386840"/>
            <a:ext cx="8648700" cy="2246769"/>
          </a:xfrm>
          <a:prstGeom prst="rect">
            <a:avLst/>
          </a:prstGeom>
          <a:noFill/>
        </p:spPr>
        <p:txBody>
          <a:bodyPr wrap="square" rtlCol="0">
            <a:spAutoFit/>
          </a:bodyPr>
          <a:lstStyle/>
          <a:p>
            <a:pPr algn="just"/>
            <a:r>
              <a:rPr lang="en-US" sz="2000" i="0" dirty="0">
                <a:solidFill>
                  <a:srgbClr val="202122"/>
                </a:solidFill>
                <a:effectLst/>
                <a:latin typeface="Times New Roman" panose="02020603050405020304" pitchFamily="18" charset="0"/>
                <a:cs typeface="Times New Roman" panose="02020603050405020304" pitchFamily="18" charset="0"/>
              </a:rPr>
              <a:t>Utility software is software designed to help analyze, configure, optimize or maintain a computer. </a:t>
            </a:r>
          </a:p>
          <a:p>
            <a:pPr algn="just"/>
            <a:r>
              <a:rPr lang="en-US" sz="2000" i="0" dirty="0">
                <a:solidFill>
                  <a:srgbClr val="202122"/>
                </a:solidFill>
                <a:effectLst/>
                <a:latin typeface="Times New Roman" panose="02020603050405020304" pitchFamily="18" charset="0"/>
                <a:cs typeface="Times New Roman" panose="02020603050405020304" pitchFamily="18" charset="0"/>
              </a:rPr>
              <a:t>It is used to support the computer </a:t>
            </a:r>
            <a:r>
              <a:rPr lang="en-US" sz="2000" i="0" strike="noStrike" dirty="0">
                <a:effectLst/>
                <a:latin typeface="Times New Roman" panose="02020603050405020304" pitchFamily="18" charset="0"/>
                <a:cs typeface="Times New Roman" panose="02020603050405020304" pitchFamily="18" charset="0"/>
              </a:rPr>
              <a:t>infrastructure</a:t>
            </a:r>
            <a:r>
              <a:rPr lang="en-US" sz="2000" i="0" dirty="0">
                <a:solidFill>
                  <a:srgbClr val="202122"/>
                </a:solidFill>
                <a:effectLst/>
                <a:latin typeface="Times New Roman" panose="02020603050405020304" pitchFamily="18" charset="0"/>
                <a:cs typeface="Times New Roman" panose="02020603050405020304" pitchFamily="18" charset="0"/>
              </a:rPr>
              <a:t> - in contrast to </a:t>
            </a:r>
            <a:r>
              <a:rPr lang="en-US" sz="2000" i="0" u="none" strike="noStrike" dirty="0">
                <a:effectLst/>
                <a:latin typeface="Times New Roman" panose="02020603050405020304" pitchFamily="18" charset="0"/>
                <a:cs typeface="Times New Roman" panose="02020603050405020304" pitchFamily="18" charset="0"/>
              </a:rPr>
              <a:t>application software</a:t>
            </a:r>
            <a:r>
              <a:rPr lang="en-US" sz="2000" i="0" dirty="0">
                <a:solidFill>
                  <a:srgbClr val="202122"/>
                </a:solidFill>
                <a:effectLst/>
                <a:latin typeface="Times New Roman" panose="02020603050405020304" pitchFamily="18" charset="0"/>
                <a:cs typeface="Times New Roman" panose="02020603050405020304" pitchFamily="18" charset="0"/>
              </a:rPr>
              <a:t>, which is aimed at directly performing tasks that benefit ordinary users. However, utilities often form part of the application </a:t>
            </a:r>
            <a:r>
              <a:rPr lang="en-US" sz="2000" dirty="0">
                <a:solidFill>
                  <a:srgbClr val="202122"/>
                </a:solidFill>
                <a:effectLst/>
                <a:latin typeface="Times New Roman" panose="02020603050405020304" pitchFamily="18" charset="0"/>
                <a:cs typeface="Times New Roman" panose="02020603050405020304" pitchFamily="18" charset="0"/>
              </a:rPr>
              <a:t>systems</a:t>
            </a:r>
            <a:r>
              <a:rPr lang="en-US" sz="2000" i="0" dirty="0">
                <a:solidFill>
                  <a:srgbClr val="202122"/>
                </a:solidFill>
                <a:effectLst/>
                <a:latin typeface="Times New Roman" panose="02020603050405020304" pitchFamily="18" charset="0"/>
                <a:cs typeface="Times New Roman" panose="02020603050405020304" pitchFamily="18" charset="0"/>
              </a:rPr>
              <a:t>. </a:t>
            </a:r>
          </a:p>
          <a:p>
            <a:pPr algn="just"/>
            <a:r>
              <a:rPr lang="en-US" sz="2000" dirty="0">
                <a:latin typeface="Times New Roman" panose="02020603050405020304" pitchFamily="18" charset="0"/>
                <a:cs typeface="Times New Roman" panose="02020603050405020304" pitchFamily="18" charset="0"/>
              </a:rPr>
              <a:t>Utilities enhance or extend the operating system’s capabilities or that simply offer new features not provided by the operating system itself.</a:t>
            </a:r>
          </a:p>
        </p:txBody>
      </p:sp>
      <p:sp>
        <p:nvSpPr>
          <p:cNvPr id="11" name="TextBox 10">
            <a:extLst>
              <a:ext uri="{FF2B5EF4-FFF2-40B4-BE49-F238E27FC236}">
                <a16:creationId xmlns:a16="http://schemas.microsoft.com/office/drawing/2014/main" id="{A9781236-1985-4D10-835A-46CE600752BF}"/>
              </a:ext>
            </a:extLst>
          </p:cNvPr>
          <p:cNvSpPr txBox="1"/>
          <p:nvPr/>
        </p:nvSpPr>
        <p:spPr>
          <a:xfrm>
            <a:off x="237260" y="3733800"/>
            <a:ext cx="8669480" cy="1938992"/>
          </a:xfrm>
          <a:prstGeom prst="rect">
            <a:avLst/>
          </a:prstGeom>
          <a:noFill/>
        </p:spPr>
        <p:txBody>
          <a:bodyPr wrap="square">
            <a:spAutoFit/>
          </a:bodyPr>
          <a:lstStyle/>
          <a:p>
            <a:pPr marL="342900" indent="-342900">
              <a:buAutoNum type="arabicPeriod"/>
            </a:pPr>
            <a:r>
              <a:rPr lang="en-US" sz="2000" b="1" dirty="0">
                <a:latin typeface="Times New Roman" panose="02020603050405020304" pitchFamily="18" charset="0"/>
                <a:cs typeface="Times New Roman" panose="02020603050405020304" pitchFamily="18" charset="0"/>
              </a:rPr>
              <a:t>Backup utilities</a:t>
            </a:r>
          </a:p>
          <a:p>
            <a:pPr algn="just"/>
            <a:endParaRPr lang="en-US" sz="2000" b="0" i="0" u="none" strike="noStrike" dirty="0">
              <a:effectLst/>
              <a:latin typeface="Times New Roman" panose="02020603050405020304" pitchFamily="18" charset="0"/>
              <a:cs typeface="Times New Roman" panose="02020603050405020304" pitchFamily="18" charset="0"/>
            </a:endParaRPr>
          </a:p>
          <a:p>
            <a:pPr algn="just"/>
            <a:r>
              <a:rPr lang="en-US" sz="2000" b="0" i="0" u="none" strike="noStrike" dirty="0">
                <a:effectLst/>
                <a:latin typeface="Times New Roman" panose="02020603050405020304" pitchFamily="18" charset="0"/>
                <a:cs typeface="Times New Roman" panose="02020603050405020304" pitchFamily="18" charset="0"/>
              </a:rPr>
              <a:t>Software</a:t>
            </a:r>
            <a:r>
              <a:rPr lang="en-US" sz="2000" b="0" i="0" dirty="0">
                <a:effectLst/>
                <a:latin typeface="Times New Roman" panose="02020603050405020304" pitchFamily="18" charset="0"/>
                <a:cs typeface="Times New Roman" panose="02020603050405020304" pitchFamily="18" charset="0"/>
              </a:rPr>
              <a:t> designed to duplicate important </a:t>
            </a:r>
            <a:r>
              <a:rPr lang="en-US" sz="2000" b="0" i="0" u="none" strike="noStrike" dirty="0">
                <a:effectLst/>
                <a:latin typeface="Times New Roman" panose="02020603050405020304" pitchFamily="18" charset="0"/>
                <a:cs typeface="Times New Roman" panose="02020603050405020304" pitchFamily="18" charset="0"/>
              </a:rPr>
              <a:t>data</a:t>
            </a:r>
            <a:r>
              <a:rPr lang="en-US" sz="2000" b="0" i="0" dirty="0">
                <a:effectLst/>
                <a:latin typeface="Times New Roman" panose="02020603050405020304" pitchFamily="18" charset="0"/>
                <a:cs typeface="Times New Roman" panose="02020603050405020304" pitchFamily="18" charset="0"/>
              </a:rPr>
              <a:t> in the event of a hard drive failure, user error, disaster or accident. Software applications that handle the process of </a:t>
            </a:r>
            <a:r>
              <a:rPr lang="en-US" sz="2000" b="0" i="0" u="none" strike="noStrike" dirty="0">
                <a:effectLst/>
                <a:latin typeface="Times New Roman" panose="02020603050405020304" pitchFamily="18" charset="0"/>
                <a:cs typeface="Times New Roman" panose="02020603050405020304" pitchFamily="18" charset="0"/>
              </a:rPr>
              <a:t>backing up</a:t>
            </a:r>
            <a:r>
              <a:rPr lang="en-US" sz="2000" b="0" i="0" dirty="0">
                <a:effectLst/>
                <a:latin typeface="Times New Roman" panose="02020603050405020304" pitchFamily="18" charset="0"/>
                <a:cs typeface="Times New Roman" panose="02020603050405020304" pitchFamily="18" charset="0"/>
              </a:rPr>
              <a:t> and restoring </a:t>
            </a:r>
            <a:r>
              <a:rPr lang="en-US" sz="2000" b="0" i="0" u="none" strike="noStrike" dirty="0">
                <a:effectLst/>
                <a:latin typeface="Times New Roman" panose="02020603050405020304" pitchFamily="18" charset="0"/>
                <a:cs typeface="Times New Roman" panose="02020603050405020304" pitchFamily="18" charset="0"/>
              </a:rPr>
              <a:t>files</a:t>
            </a:r>
            <a:r>
              <a:rPr lang="en-US" sz="2000" b="0" i="0" dirty="0">
                <a:effectLst/>
                <a:latin typeface="Times New Roman" panose="02020603050405020304" pitchFamily="18" charset="0"/>
                <a:cs typeface="Times New Roman" panose="02020603050405020304" pitchFamily="18" charset="0"/>
              </a:rPr>
              <a:t>, folders, </a:t>
            </a:r>
            <a:r>
              <a:rPr lang="en-US" sz="2000" b="0" i="0" u="none" strike="noStrike" dirty="0">
                <a:effectLst/>
                <a:latin typeface="Times New Roman" panose="02020603050405020304" pitchFamily="18" charset="0"/>
                <a:cs typeface="Times New Roman" panose="02020603050405020304" pitchFamily="18" charset="0"/>
              </a:rPr>
              <a:t>databases</a:t>
            </a:r>
            <a:r>
              <a:rPr lang="en-US" sz="2000" b="0" i="0" dirty="0">
                <a:effectLst/>
                <a:latin typeface="Times New Roman" panose="02020603050405020304" pitchFamily="18" charset="0"/>
                <a:cs typeface="Times New Roman" panose="02020603050405020304" pitchFamily="18" charset="0"/>
              </a:rPr>
              <a:t>, </a:t>
            </a:r>
            <a:r>
              <a:rPr lang="en-US" sz="2000" b="0" i="0" u="none" strike="noStrike" dirty="0">
                <a:effectLst/>
                <a:latin typeface="Times New Roman" panose="02020603050405020304" pitchFamily="18" charset="0"/>
                <a:cs typeface="Times New Roman" panose="02020603050405020304" pitchFamily="18" charset="0"/>
              </a:rPr>
              <a:t>hard drives</a:t>
            </a:r>
            <a:r>
              <a:rPr lang="en-US" sz="2000" b="0" i="0" dirty="0">
                <a:effectLst/>
                <a:latin typeface="Times New Roman" panose="02020603050405020304" pitchFamily="18" charset="0"/>
                <a:cs typeface="Times New Roman" panose="02020603050405020304" pitchFamily="18" charset="0"/>
              </a:rPr>
              <a:t>, or entire network servers are also sometimes referred to as </a:t>
            </a:r>
            <a:r>
              <a:rPr lang="en-US" sz="2000" b="0" i="0" u="none" strike="noStrike" dirty="0">
                <a:effectLst/>
                <a:latin typeface="Times New Roman" panose="02020603050405020304" pitchFamily="18" charset="0"/>
                <a:cs typeface="Times New Roman" panose="02020603050405020304" pitchFamily="18" charset="0"/>
              </a:rPr>
              <a:t>disaster recovery</a:t>
            </a:r>
            <a:r>
              <a:rPr lang="en-US" sz="2000" b="0" i="0" dirty="0">
                <a:effectLst/>
                <a:latin typeface="Times New Roman" panose="02020603050405020304" pitchFamily="18" charset="0"/>
                <a:cs typeface="Times New Roman" panose="02020603050405020304" pitchFamily="18" charset="0"/>
              </a:rPr>
              <a:t> tools.</a:t>
            </a:r>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38354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069772B-ACA8-40FB-A847-0DE081F6D76A}"/>
              </a:ext>
            </a:extLst>
          </p:cNvPr>
          <p:cNvSpPr txBox="1"/>
          <p:nvPr/>
        </p:nvSpPr>
        <p:spPr>
          <a:xfrm>
            <a:off x="237260" y="533400"/>
            <a:ext cx="8669480" cy="6057236"/>
          </a:xfrm>
          <a:prstGeom prst="rect">
            <a:avLst/>
          </a:prstGeom>
          <a:noFill/>
        </p:spPr>
        <p:txBody>
          <a:bodyPr wrap="square">
            <a:spAutoFit/>
          </a:bodyPr>
          <a:lstStyle/>
          <a:p>
            <a:pPr algn="just"/>
            <a:r>
              <a:rPr lang="en-US" b="0" i="0" dirty="0">
                <a:effectLst/>
                <a:latin typeface="Times New Roman" panose="02020603050405020304" pitchFamily="18" charset="0"/>
                <a:cs typeface="Times New Roman" panose="02020603050405020304" pitchFamily="18" charset="0"/>
              </a:rPr>
              <a:t>Popular backup software tools include </a:t>
            </a:r>
          </a:p>
          <a:p>
            <a:pPr marL="342900" indent="-342900" algn="just">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Norton Ghost, </a:t>
            </a:r>
          </a:p>
          <a:p>
            <a:pPr marL="342900" indent="-342900" algn="just">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Symantec Backup Exec, </a:t>
            </a:r>
          </a:p>
          <a:p>
            <a:pPr marL="342900" indent="-342900" algn="just">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Acronis True Image </a:t>
            </a:r>
          </a:p>
          <a:p>
            <a:pPr marL="342900" indent="-342900" algn="just">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Total Recovery Pro.</a:t>
            </a:r>
          </a:p>
          <a:p>
            <a:pPr algn="just">
              <a:lnSpc>
                <a:spcPct val="150000"/>
              </a:lnSpc>
            </a:pPr>
            <a:r>
              <a:rPr lang="en-US" b="0" i="0" dirty="0">
                <a:effectLst/>
                <a:latin typeface="Times New Roman" panose="02020603050405020304" pitchFamily="18" charset="0"/>
                <a:cs typeface="Times New Roman" panose="02020603050405020304" pitchFamily="18" charset="0"/>
              </a:rPr>
              <a:t>An alternative to standard backup software tools are online backup and recovery services that save your important data to a remote location in the </a:t>
            </a:r>
            <a:r>
              <a:rPr lang="en-US" b="0" i="0" u="none" strike="noStrike" dirty="0">
                <a:effectLst/>
                <a:latin typeface="Times New Roman" panose="02020603050405020304" pitchFamily="18" charset="0"/>
                <a:cs typeface="Times New Roman" panose="02020603050405020304" pitchFamily="18" charset="0"/>
              </a:rPr>
              <a:t>cloud</a:t>
            </a:r>
            <a:r>
              <a:rPr lang="en-US" b="0" i="0" dirty="0">
                <a:effectLst/>
                <a:latin typeface="Times New Roman" panose="02020603050405020304" pitchFamily="18" charset="0"/>
                <a:cs typeface="Times New Roman" panose="02020603050405020304" pitchFamily="18" charset="0"/>
              </a:rPr>
              <a:t>. Examples of cloud backup services include Carbonite, Mozy and IDrive.</a:t>
            </a:r>
          </a:p>
          <a:p>
            <a:pPr algn="just">
              <a:lnSpc>
                <a:spcPct val="150000"/>
              </a:lnSpc>
            </a:pPr>
            <a:r>
              <a:rPr lang="en-US" dirty="0">
                <a:latin typeface="Times New Roman" panose="02020603050405020304" pitchFamily="18" charset="0"/>
                <a:cs typeface="Times New Roman" panose="02020603050405020304" pitchFamily="18" charset="0"/>
              </a:rPr>
              <a:t>For safekeeping, a backup utility can help you copy large groups of files from your hard disk to another storage medium such as </a:t>
            </a:r>
            <a:r>
              <a:rPr lang="en-US" dirty="0" err="1">
                <a:latin typeface="Times New Roman" panose="02020603050405020304" pitchFamily="18" charset="0"/>
                <a:cs typeface="Times New Roman" panose="02020603050405020304" pitchFamily="18" charset="0"/>
              </a:rPr>
              <a:t>pendrive</a:t>
            </a:r>
            <a:r>
              <a:rPr lang="en-US" dirty="0">
                <a:latin typeface="Times New Roman" panose="02020603050405020304" pitchFamily="18" charset="0"/>
                <a:cs typeface="Times New Roman" panose="02020603050405020304" pitchFamily="18" charset="0"/>
              </a:rPr>
              <a:t> or a CD-R disc. This utility of new version, also help to organize the files, update backups and restore backups to disk in case of data loss.</a:t>
            </a:r>
          </a:p>
          <a:p>
            <a:pPr algn="just"/>
            <a:endParaRPr lang="en-US" sz="1050" b="0" i="0" dirty="0">
              <a:solidFill>
                <a:srgbClr val="292929"/>
              </a:solidFill>
              <a:effectLst/>
              <a:latin typeface="tablet-gothic"/>
            </a:endParaRPr>
          </a:p>
          <a:p>
            <a:pPr algn="just"/>
            <a:r>
              <a:rPr lang="en-US" sz="2000" b="1" dirty="0"/>
              <a:t>Function:</a:t>
            </a:r>
            <a:r>
              <a:rPr lang="en-US" sz="2000" dirty="0"/>
              <a:t> </a:t>
            </a:r>
          </a:p>
          <a:p>
            <a:pPr algn="just">
              <a:lnSpc>
                <a:spcPct val="150000"/>
              </a:lnSpc>
            </a:pPr>
            <a:r>
              <a:rPr lang="en-US" b="0" i="0" u="none" strike="noStrike" dirty="0">
                <a:effectLst/>
                <a:latin typeface="Times New Roman" panose="02020603050405020304" pitchFamily="18" charset="0"/>
                <a:cs typeface="Times New Roman" panose="02020603050405020304" pitchFamily="18" charset="0"/>
              </a:rPr>
              <a:t>Backup software</a:t>
            </a:r>
            <a:r>
              <a:rPr lang="en-US" b="0" i="0" dirty="0">
                <a:effectLst/>
                <a:latin typeface="Times New Roman" panose="02020603050405020304" pitchFamily="18" charset="0"/>
                <a:cs typeface="Times New Roman" panose="02020603050405020304" pitchFamily="18" charset="0"/>
              </a:rPr>
              <a:t> makes copies of all information stored on a disk and restores either the entire disk (</a:t>
            </a:r>
            <a:r>
              <a:rPr lang="en-US" b="0" i="0" u="none" strike="noStrike" dirty="0">
                <a:effectLst/>
                <a:latin typeface="Times New Roman" panose="02020603050405020304" pitchFamily="18" charset="0"/>
                <a:cs typeface="Times New Roman" panose="02020603050405020304" pitchFamily="18" charset="0"/>
              </a:rPr>
              <a:t>Disk cloning</a:t>
            </a:r>
            <a:r>
              <a:rPr lang="en-US" b="0" i="0" dirty="0">
                <a:effectLst/>
                <a:latin typeface="Times New Roman" panose="02020603050405020304" pitchFamily="18" charset="0"/>
                <a:cs typeface="Times New Roman" panose="02020603050405020304" pitchFamily="18" charset="0"/>
              </a:rPr>
              <a:t>) in an event of </a:t>
            </a:r>
            <a:r>
              <a:rPr lang="en-US" b="0" i="0" u="none" strike="noStrike" dirty="0">
                <a:effectLst/>
                <a:latin typeface="Times New Roman" panose="02020603050405020304" pitchFamily="18" charset="0"/>
                <a:cs typeface="Times New Roman" panose="02020603050405020304" pitchFamily="18" charset="0"/>
              </a:rPr>
              <a:t>disk failure</a:t>
            </a:r>
            <a:r>
              <a:rPr lang="en-US" b="0" i="0" dirty="0">
                <a:effectLst/>
                <a:latin typeface="Times New Roman" panose="02020603050405020304" pitchFamily="18" charset="0"/>
                <a:cs typeface="Times New Roman" panose="02020603050405020304" pitchFamily="18" charset="0"/>
              </a:rPr>
              <a:t> or selected files that are accidentally deleted or corrupted.</a:t>
            </a:r>
            <a:endParaRPr lang="en-US" sz="2000" dirty="0"/>
          </a:p>
        </p:txBody>
      </p:sp>
    </p:spTree>
    <p:extLst>
      <p:ext uri="{BB962C8B-B14F-4D97-AF65-F5344CB8AC3E}">
        <p14:creationId xmlns:p14="http://schemas.microsoft.com/office/powerpoint/2010/main" val="2863806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81000"/>
            <a:ext cx="8305800" cy="6247864"/>
          </a:xfrm>
          <a:prstGeom prst="rect">
            <a:avLst/>
          </a:prstGeom>
          <a:noFill/>
        </p:spPr>
        <p:txBody>
          <a:bodyPr wrap="square" rtlCol="0">
            <a:spAutoFit/>
          </a:bodyPr>
          <a:lstStyle/>
          <a:p>
            <a:pPr marL="342900" indent="-342900" algn="just">
              <a:buAutoNum type="arabicPeriod" startAt="2"/>
            </a:pPr>
            <a:r>
              <a:rPr lang="en-US" sz="2400" b="1" dirty="0"/>
              <a:t>Antivirus</a:t>
            </a:r>
          </a:p>
          <a:p>
            <a:pPr algn="just"/>
            <a:r>
              <a:rPr lang="en-US" b="1" dirty="0">
                <a:latin typeface="Times New Roman" panose="02020603050405020304" pitchFamily="18" charset="0"/>
                <a:cs typeface="Times New Roman" panose="02020603050405020304" pitchFamily="18" charset="0"/>
              </a:rPr>
              <a:t>What is virus of computer system?</a:t>
            </a:r>
          </a:p>
          <a:p>
            <a:pPr algn="just"/>
            <a:r>
              <a:rPr lang="en-US" dirty="0">
                <a:latin typeface="Times New Roman" panose="02020603050405020304" pitchFamily="18" charset="0"/>
                <a:cs typeface="Times New Roman" panose="02020603050405020304" pitchFamily="18" charset="0"/>
              </a:rPr>
              <a:t> A virus is a parasitic program that can delete or scramble or replicate itself until the host disk is full. </a:t>
            </a:r>
          </a:p>
          <a:p>
            <a:pPr algn="just"/>
            <a:r>
              <a:rPr lang="en-US" b="1" dirty="0">
                <a:latin typeface="Times New Roman" panose="02020603050405020304" pitchFamily="18" charset="0"/>
                <a:cs typeface="Times New Roman" panose="02020603050405020304" pitchFamily="18" charset="0"/>
              </a:rPr>
              <a:t>What is a</a:t>
            </a:r>
            <a:r>
              <a:rPr lang="en-US" b="1" i="0" dirty="0">
                <a:effectLst/>
                <a:latin typeface="Times New Roman" panose="02020603050405020304" pitchFamily="18" charset="0"/>
                <a:cs typeface="Times New Roman" panose="02020603050405020304" pitchFamily="18" charset="0"/>
              </a:rPr>
              <a:t>ntivirus software?</a:t>
            </a:r>
          </a:p>
          <a:p>
            <a:pPr algn="just"/>
            <a:r>
              <a:rPr lang="en-US" i="0" dirty="0">
                <a:effectLst/>
                <a:latin typeface="Times New Roman" panose="02020603050405020304" pitchFamily="18" charset="0"/>
                <a:cs typeface="Times New Roman" panose="02020603050405020304" pitchFamily="18" charset="0"/>
              </a:rPr>
              <a:t>Antivirus software is a program or set of programs that are designed to search, detect, and remove software viruses and other malicious software like worms, trojans, adware, and more. Examples: </a:t>
            </a:r>
            <a:r>
              <a:rPr lang="en-US" i="0" dirty="0" err="1">
                <a:effectLst/>
                <a:latin typeface="Times New Roman" panose="02020603050405020304" pitchFamily="18" charset="0"/>
                <a:cs typeface="Times New Roman" panose="02020603050405020304" pitchFamily="18" charset="0"/>
              </a:rPr>
              <a:t>Nortan</a:t>
            </a:r>
            <a:r>
              <a:rPr lang="en-US" i="0" dirty="0">
                <a:effectLst/>
                <a:latin typeface="Times New Roman" panose="02020603050405020304" pitchFamily="18" charset="0"/>
                <a:cs typeface="Times New Roman" panose="02020603050405020304" pitchFamily="18" charset="0"/>
              </a:rPr>
              <a:t>, McAfee, Bitdefender, </a:t>
            </a:r>
            <a:r>
              <a:rPr lang="en-US" i="0" dirty="0" err="1">
                <a:effectLst/>
                <a:latin typeface="Times New Roman" panose="02020603050405020304" pitchFamily="18" charset="0"/>
                <a:cs typeface="Times New Roman" panose="02020603050405020304" pitchFamily="18" charset="0"/>
              </a:rPr>
              <a:t>etc</a:t>
            </a:r>
            <a:endParaRPr lang="en-US"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Function: </a:t>
            </a:r>
          </a:p>
          <a:p>
            <a:pPr algn="just"/>
            <a:r>
              <a:rPr lang="en-US" dirty="0">
                <a:latin typeface="Times New Roman" panose="02020603050405020304" pitchFamily="18" charset="0"/>
                <a:cs typeface="Times New Roman" panose="02020603050405020304" pitchFamily="18" charset="0"/>
              </a:rPr>
              <a:t>An antivirus utility can examine the contents of a disk or RAM for hidden viruses and files that may act as hosts for virus code.</a:t>
            </a:r>
          </a:p>
          <a:p>
            <a:pPr algn="just"/>
            <a:r>
              <a:rPr lang="en-US" i="0" u="none" strike="noStrike" dirty="0">
                <a:effectLst/>
                <a:latin typeface="Times New Roman" panose="02020603050405020304" pitchFamily="18" charset="0"/>
                <a:cs typeface="Times New Roman" panose="02020603050405020304" pitchFamily="18" charset="0"/>
              </a:rPr>
              <a:t>In a word, anti-virus</a:t>
            </a:r>
            <a:r>
              <a:rPr lang="en-US" i="0" dirty="0">
                <a:solidFill>
                  <a:srgbClr val="202122"/>
                </a:solidFill>
                <a:effectLst/>
                <a:latin typeface="Times New Roman" panose="02020603050405020304" pitchFamily="18" charset="0"/>
                <a:cs typeface="Times New Roman" panose="02020603050405020304" pitchFamily="18" charset="0"/>
              </a:rPr>
              <a:t> utilities scan for computer viruses and block or remove them.</a:t>
            </a:r>
          </a:p>
          <a:p>
            <a:pPr algn="just"/>
            <a:endParaRPr lang="en-US" sz="1400" dirty="0">
              <a:latin typeface="Arial" pitchFamily="34" charset="0"/>
              <a:cs typeface="Arial" pitchFamily="34" charset="0"/>
            </a:endParaRPr>
          </a:p>
          <a:p>
            <a:pPr algn="just"/>
            <a:r>
              <a:rPr lang="en-US" sz="2400" b="1" dirty="0">
                <a:latin typeface="+mj-lt"/>
                <a:cs typeface="Arial" pitchFamily="34" charset="0"/>
              </a:rPr>
              <a:t>3. Firewall</a:t>
            </a:r>
          </a:p>
          <a:p>
            <a:pPr algn="just"/>
            <a:r>
              <a:rPr lang="en-US" b="1" dirty="0">
                <a:latin typeface="Times New Roman" panose="02020603050405020304" pitchFamily="18" charset="0"/>
                <a:cs typeface="Times New Roman" panose="02020603050405020304" pitchFamily="18" charset="0"/>
              </a:rPr>
              <a:t>      </a:t>
            </a:r>
            <a:r>
              <a:rPr lang="en-US" i="0" dirty="0">
                <a:effectLst/>
                <a:latin typeface="Times New Roman" panose="02020603050405020304" pitchFamily="18" charset="0"/>
                <a:cs typeface="Times New Roman" panose="02020603050405020304" pitchFamily="18" charset="0"/>
              </a:rPr>
              <a:t>A Firewall is a network security device that monitors and filters incoming and outgoing network traffic based on an organization's previously established security policies. At its most basic, a firewall is essentially the barrier that sits between a private internal network and the public Internet.</a:t>
            </a: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Firewall are specialized computers used by ISP (Internet Service Provider) and most corporations, that are dedicated to examining and blocking traffic coming from and going to the Internet.      </a:t>
            </a:r>
            <a:endParaRPr lang="en-US" dirty="0">
              <a:latin typeface="Arial" pitchFamily="34" charset="0"/>
              <a:cs typeface="Arial" pitchFamily="34" charset="0"/>
            </a:endParaRPr>
          </a:p>
        </p:txBody>
      </p:sp>
    </p:spTree>
    <p:extLst>
      <p:ext uri="{BB962C8B-B14F-4D97-AF65-F5344CB8AC3E}">
        <p14:creationId xmlns:p14="http://schemas.microsoft.com/office/powerpoint/2010/main" val="24660916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5224776-36C8-45F2-8571-6141D60F3C56}"/>
              </a:ext>
            </a:extLst>
          </p:cNvPr>
          <p:cNvSpPr txBox="1"/>
          <p:nvPr/>
        </p:nvSpPr>
        <p:spPr>
          <a:xfrm>
            <a:off x="381000" y="457200"/>
            <a:ext cx="8382000" cy="5078313"/>
          </a:xfrm>
          <a:prstGeom prst="rect">
            <a:avLst/>
          </a:prstGeom>
          <a:noFill/>
        </p:spPr>
        <p:txBody>
          <a:bodyPr wrap="square">
            <a:spAutoFit/>
          </a:bodyPr>
          <a:lstStyle/>
          <a:p>
            <a:pPr algn="just"/>
            <a:r>
              <a:rPr lang="en-US" sz="2000" b="0" i="0" dirty="0">
                <a:effectLst/>
                <a:latin typeface="Times New Roman" panose="02020603050405020304" pitchFamily="18" charset="0"/>
                <a:cs typeface="Times New Roman" panose="02020603050405020304" pitchFamily="18" charset="0"/>
              </a:rPr>
              <a:t>According to their structure, there are three types of firewalls –</a:t>
            </a:r>
            <a:r>
              <a:rPr lang="en-US" sz="2000" b="1" i="0" dirty="0">
                <a:effectLst/>
                <a:latin typeface="Times New Roman" panose="02020603050405020304" pitchFamily="18" charset="0"/>
                <a:cs typeface="Times New Roman" panose="02020603050405020304" pitchFamily="18" charset="0"/>
              </a:rPr>
              <a:t> software firewalls, hardware firewalls, or both</a:t>
            </a:r>
            <a:r>
              <a:rPr lang="en-US" sz="2000" b="0" i="0" dirty="0">
                <a:effectLst/>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At home, a smaller and less expensive hardware firewall or a software firewall is used as firewall utility.</a:t>
            </a:r>
          </a:p>
          <a:p>
            <a:pPr algn="just"/>
            <a:r>
              <a:rPr lang="en-US" b="0" i="0" dirty="0">
                <a:effectLst/>
                <a:latin typeface="Times New Roman" panose="02020603050405020304" pitchFamily="18" charset="0"/>
                <a:cs typeface="Times New Roman" panose="02020603050405020304" pitchFamily="18" charset="0"/>
              </a:rPr>
              <a:t>Examples:</a:t>
            </a:r>
          </a:p>
          <a:p>
            <a:pPr marL="285750" indent="-285750" algn="just">
              <a:buFont typeface="Arial" panose="020B0604020202020204" pitchFamily="34" charset="0"/>
              <a:buChar char="•"/>
            </a:pPr>
            <a:r>
              <a:rPr lang="en-US" b="0" i="0" dirty="0" err="1">
                <a:effectLst/>
                <a:latin typeface="Times New Roman" panose="02020603050405020304" pitchFamily="18" charset="0"/>
                <a:cs typeface="Times New Roman" panose="02020603050405020304" pitchFamily="18" charset="0"/>
              </a:rPr>
              <a:t>ZoneAlarm</a:t>
            </a:r>
            <a:r>
              <a:rPr lang="en-US" b="0" i="0" dirty="0">
                <a:effectLst/>
                <a:latin typeface="Times New Roman" panose="02020603050405020304" pitchFamily="18" charset="0"/>
                <a:cs typeface="Times New Roman" panose="02020603050405020304" pitchFamily="18" charset="0"/>
              </a:rPr>
              <a:t> Free Firewall 2017</a:t>
            </a:r>
          </a:p>
          <a:p>
            <a:pPr marL="285750" indent="-285750" algn="just">
              <a:buFont typeface="Arial" panose="020B0604020202020204" pitchFamily="34" charset="0"/>
              <a:buChar char="•"/>
            </a:pPr>
            <a:r>
              <a:rPr lang="en-US" b="0" i="0" dirty="0" err="1">
                <a:effectLst/>
                <a:latin typeface="Times New Roman" panose="02020603050405020304" pitchFamily="18" charset="0"/>
                <a:cs typeface="Times New Roman" panose="02020603050405020304" pitchFamily="18" charset="0"/>
              </a:rPr>
              <a:t>Tinywall</a:t>
            </a:r>
            <a:endParaRPr lang="en-US" b="0" i="0" dirty="0">
              <a:effectLst/>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Anti NetCut3</a:t>
            </a:r>
            <a:endParaRPr lang="en-US"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Comodo Free Firewall</a:t>
            </a:r>
          </a:p>
          <a:p>
            <a:pPr marL="285750" indent="-285750" algn="just">
              <a:buFont typeface="Arial" panose="020B0604020202020204" pitchFamily="34" charset="0"/>
              <a:buChar char="•"/>
            </a:pPr>
            <a:r>
              <a:rPr lang="en-US" b="0" i="0" dirty="0" err="1">
                <a:effectLst/>
                <a:latin typeface="Times New Roman" panose="02020603050405020304" pitchFamily="18" charset="0"/>
                <a:cs typeface="Times New Roman" panose="02020603050405020304" pitchFamily="18" charset="0"/>
              </a:rPr>
              <a:t>PeerBlock</a:t>
            </a:r>
            <a:endParaRPr lang="en-US"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Little Snitch [Mac]</a:t>
            </a:r>
          </a:p>
          <a:p>
            <a:pPr marL="285750" indent="-285750" algn="just">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Private Eye [Mac]</a:t>
            </a:r>
          </a:p>
          <a:p>
            <a:pPr algn="just"/>
            <a:endParaRPr lang="en-US" sz="2000" dirty="0">
              <a:latin typeface="Times New Roman" panose="02020603050405020304" pitchFamily="18" charset="0"/>
              <a:cs typeface="Times New Roman" panose="02020603050405020304" pitchFamily="18" charset="0"/>
            </a:endParaRPr>
          </a:p>
          <a:p>
            <a:pPr algn="just"/>
            <a:r>
              <a:rPr lang="en-US" sz="2000" b="1" dirty="0">
                <a:latin typeface="Times New Roman" panose="02020603050405020304" pitchFamily="18" charset="0"/>
                <a:cs typeface="Times New Roman" panose="02020603050405020304" pitchFamily="18" charset="0"/>
              </a:rPr>
              <a:t>Function</a:t>
            </a:r>
            <a:r>
              <a:rPr lang="en-US" sz="2000" dirty="0">
                <a:latin typeface="Times New Roman" panose="02020603050405020304" pitchFamily="18" charset="0"/>
                <a:cs typeface="Times New Roman" panose="02020603050405020304" pitchFamily="18" charset="0"/>
              </a:rPr>
              <a:t>:</a:t>
            </a:r>
          </a:p>
          <a:p>
            <a:pPr algn="just"/>
            <a:r>
              <a:rPr lang="en-US" sz="2000" b="0" i="0" dirty="0">
                <a:effectLst/>
                <a:latin typeface="Times New Roman" panose="02020603050405020304" pitchFamily="18" charset="0"/>
                <a:cs typeface="Times New Roman" panose="02020603050405020304" pitchFamily="18" charset="0"/>
              </a:rPr>
              <a:t>A firewall is a network security device that monitors incoming and outgoing network traffic and decides whether to allow or block specific traffic based on a defined set of security rules.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68874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C9D6B7E-3869-4209-BBE4-731D62DA09A1}"/>
              </a:ext>
            </a:extLst>
          </p:cNvPr>
          <p:cNvSpPr txBox="1"/>
          <p:nvPr/>
        </p:nvSpPr>
        <p:spPr>
          <a:xfrm>
            <a:off x="152400" y="152400"/>
            <a:ext cx="8763000" cy="6601807"/>
          </a:xfrm>
          <a:prstGeom prst="rect">
            <a:avLst/>
          </a:prstGeom>
          <a:noFill/>
        </p:spPr>
        <p:txBody>
          <a:bodyPr wrap="square" rtlCol="0">
            <a:spAutoFit/>
          </a:bodyPr>
          <a:lstStyle/>
          <a:p>
            <a:pPr algn="just"/>
            <a:r>
              <a:rPr lang="en-US" sz="2400" b="1" dirty="0">
                <a:cs typeface="Times New Roman" panose="02020603050405020304" pitchFamily="18" charset="0"/>
              </a:rPr>
              <a:t>4. Screen Savers: </a:t>
            </a:r>
          </a:p>
          <a:p>
            <a:pPr algn="just"/>
            <a:r>
              <a:rPr lang="en-US" dirty="0">
                <a:latin typeface="Times New Roman" panose="02020603050405020304" pitchFamily="18" charset="0"/>
                <a:cs typeface="Times New Roman" panose="02020603050405020304" pitchFamily="18" charset="0"/>
              </a:rPr>
              <a:t>Screen savers display a moving image on the screen and prevent the previous displayed images from “burning” into the monitors. </a:t>
            </a:r>
          </a:p>
          <a:p>
            <a:pPr algn="just"/>
            <a:r>
              <a:rPr lang="en-US" b="1" dirty="0">
                <a:latin typeface="Times New Roman" panose="02020603050405020304" pitchFamily="18" charset="0"/>
                <a:cs typeface="Times New Roman" panose="02020603050405020304" pitchFamily="18" charset="0"/>
              </a:rPr>
              <a:t>Function</a:t>
            </a:r>
            <a:r>
              <a:rPr lang="en-US" dirty="0">
                <a:latin typeface="Times New Roman" panose="02020603050405020304" pitchFamily="18" charset="0"/>
                <a:cs typeface="Times New Roman" panose="02020603050405020304" pitchFamily="18" charset="0"/>
              </a:rPr>
              <a:t>: It </a:t>
            </a:r>
            <a:r>
              <a:rPr lang="en-US" b="0" i="0" dirty="0">
                <a:solidFill>
                  <a:srgbClr val="202122"/>
                </a:solidFill>
                <a:effectLst/>
                <a:latin typeface="Times New Roman" panose="02020603050405020304" pitchFamily="18" charset="0"/>
                <a:cs typeface="Times New Roman" panose="02020603050405020304" pitchFamily="18" charset="0"/>
              </a:rPr>
              <a:t>prevent </a:t>
            </a:r>
            <a:r>
              <a:rPr lang="en-US" b="0" i="0" u="none" strike="noStrike" dirty="0">
                <a:effectLst/>
                <a:latin typeface="Times New Roman" panose="02020603050405020304" pitchFamily="18" charset="0"/>
                <a:cs typeface="Times New Roman" panose="02020603050405020304" pitchFamily="18" charset="0"/>
              </a:rPr>
              <a:t>phosphor burn-in</a:t>
            </a:r>
            <a:r>
              <a:rPr lang="en-US" b="0" i="0" dirty="0">
                <a:effectLst/>
                <a:latin typeface="Times New Roman" panose="02020603050405020304" pitchFamily="18" charset="0"/>
                <a:cs typeface="Times New Roman" panose="02020603050405020304" pitchFamily="18" charset="0"/>
              </a:rPr>
              <a:t> </a:t>
            </a:r>
            <a:r>
              <a:rPr lang="en-US" b="0" i="0" dirty="0">
                <a:solidFill>
                  <a:srgbClr val="202122"/>
                </a:solidFill>
                <a:effectLst/>
                <a:latin typeface="Times New Roman" panose="02020603050405020304" pitchFamily="18" charset="0"/>
                <a:cs typeface="Times New Roman" panose="02020603050405020304" pitchFamily="18" charset="0"/>
              </a:rPr>
              <a:t>on </a:t>
            </a:r>
            <a:r>
              <a:rPr lang="en-US" b="0" i="0" u="none" strike="noStrike" dirty="0">
                <a:effectLst/>
                <a:latin typeface="Times New Roman" panose="02020603050405020304" pitchFamily="18" charset="0"/>
                <a:cs typeface="Times New Roman" panose="02020603050405020304" pitchFamily="18" charset="0"/>
              </a:rPr>
              <a:t>CRT</a:t>
            </a:r>
            <a:r>
              <a:rPr lang="en-US" b="0" i="0" dirty="0">
                <a:solidFill>
                  <a:srgbClr val="202122"/>
                </a:solidFill>
                <a:effectLst/>
                <a:latin typeface="Times New Roman" panose="02020603050405020304" pitchFamily="18" charset="0"/>
                <a:cs typeface="Times New Roman" panose="02020603050405020304" pitchFamily="18" charset="0"/>
              </a:rPr>
              <a:t> and plasma </a:t>
            </a:r>
            <a:r>
              <a:rPr lang="en-US" b="0" i="0" u="none" strike="noStrike" dirty="0">
                <a:effectLst/>
                <a:latin typeface="Times New Roman" panose="02020603050405020304" pitchFamily="18" charset="0"/>
                <a:cs typeface="Times New Roman" panose="02020603050405020304" pitchFamily="18" charset="0"/>
              </a:rPr>
              <a:t>computer monitors</a:t>
            </a:r>
          </a:p>
          <a:p>
            <a:pPr algn="just"/>
            <a:endParaRPr lang="en-US" sz="900" b="1" dirty="0">
              <a:latin typeface="+mj-lt"/>
              <a:cs typeface="Times New Roman" panose="02020603050405020304" pitchFamily="18" charset="0"/>
            </a:endParaRPr>
          </a:p>
          <a:p>
            <a:pPr algn="just"/>
            <a:r>
              <a:rPr lang="en-US" sz="2400" b="1" dirty="0">
                <a:latin typeface="+mj-lt"/>
                <a:cs typeface="Times New Roman" panose="02020603050405020304" pitchFamily="18" charset="0"/>
              </a:rPr>
              <a:t>5. File manager: </a:t>
            </a:r>
          </a:p>
          <a:p>
            <a:pPr algn="just"/>
            <a:r>
              <a:rPr lang="en-US" i="0" dirty="0">
                <a:effectLst/>
                <a:latin typeface="Times New Roman" panose="02020603050405020304" pitchFamily="18" charset="0"/>
                <a:cs typeface="Times New Roman" panose="02020603050405020304" pitchFamily="18" charset="0"/>
              </a:rPr>
              <a:t>A file manager is a </a:t>
            </a:r>
            <a:r>
              <a:rPr lang="en-US" i="0" u="none" strike="noStrike" dirty="0">
                <a:effectLst/>
                <a:latin typeface="Times New Roman" panose="02020603050405020304" pitchFamily="18" charset="0"/>
                <a:cs typeface="Times New Roman" panose="02020603050405020304" pitchFamily="18" charset="0"/>
              </a:rPr>
              <a:t>computer program</a:t>
            </a:r>
            <a:r>
              <a:rPr lang="en-US" i="0" dirty="0">
                <a:effectLst/>
                <a:latin typeface="Times New Roman" panose="02020603050405020304" pitchFamily="18" charset="0"/>
                <a:cs typeface="Times New Roman" panose="02020603050405020304" pitchFamily="18" charset="0"/>
              </a:rPr>
              <a:t> that provides a </a:t>
            </a:r>
            <a:r>
              <a:rPr lang="en-US" i="0" u="none" strike="noStrike" dirty="0">
                <a:effectLst/>
                <a:latin typeface="Times New Roman" panose="02020603050405020304" pitchFamily="18" charset="0"/>
                <a:cs typeface="Times New Roman" panose="02020603050405020304" pitchFamily="18" charset="0"/>
              </a:rPr>
              <a:t>user interface</a:t>
            </a:r>
            <a:r>
              <a:rPr lang="en-US" i="0" dirty="0">
                <a:effectLst/>
                <a:latin typeface="Times New Roman" panose="02020603050405020304" pitchFamily="18" charset="0"/>
                <a:cs typeface="Times New Roman" panose="02020603050405020304" pitchFamily="18" charset="0"/>
              </a:rPr>
              <a:t> to manage </a:t>
            </a:r>
            <a:r>
              <a:rPr lang="en-US" i="0" u="none" strike="noStrike" dirty="0">
                <a:effectLst/>
                <a:latin typeface="Times New Roman" panose="02020603050405020304" pitchFamily="18" charset="0"/>
                <a:cs typeface="Times New Roman" panose="02020603050405020304" pitchFamily="18" charset="0"/>
              </a:rPr>
              <a:t>files</a:t>
            </a:r>
            <a:r>
              <a:rPr lang="en-US" i="0" dirty="0">
                <a:effectLst/>
                <a:latin typeface="Times New Roman" panose="02020603050405020304" pitchFamily="18" charset="0"/>
                <a:cs typeface="Times New Roman" panose="02020603050405020304" pitchFamily="18" charset="0"/>
              </a:rPr>
              <a:t> and </a:t>
            </a:r>
            <a:r>
              <a:rPr lang="en-US" i="0" u="none" strike="noStrike" dirty="0">
                <a:effectLst/>
                <a:latin typeface="Times New Roman" panose="02020603050405020304" pitchFamily="18" charset="0"/>
                <a:cs typeface="Times New Roman" panose="02020603050405020304" pitchFamily="18" charset="0"/>
              </a:rPr>
              <a:t>folders</a:t>
            </a:r>
            <a:r>
              <a:rPr lang="en-US" i="0" dirty="0">
                <a:effectLst/>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Examples: </a:t>
            </a:r>
            <a:r>
              <a:rPr lang="en-US" b="0" i="0" dirty="0">
                <a:effectLst/>
                <a:latin typeface="Times New Roman" panose="02020603050405020304" pitchFamily="18" charset="0"/>
                <a:cs typeface="Times New Roman" panose="02020603050405020304" pitchFamily="18" charset="0"/>
              </a:rPr>
              <a:t>Windows 10 Manager, </a:t>
            </a:r>
            <a:r>
              <a:rPr lang="en-US" i="0" dirty="0" err="1">
                <a:effectLst/>
                <a:latin typeface="Times New Roman" panose="02020603050405020304" pitchFamily="18" charset="0"/>
                <a:cs typeface="Times New Roman" panose="02020603050405020304" pitchFamily="18" charset="0"/>
              </a:rPr>
              <a:t>jDownloader</a:t>
            </a:r>
            <a:r>
              <a:rPr lang="en-US" i="0" dirty="0">
                <a:effectLst/>
                <a:latin typeface="Times New Roman" panose="02020603050405020304" pitchFamily="18" charset="0"/>
                <a:cs typeface="Times New Roman" panose="02020603050405020304" pitchFamily="18" charset="0"/>
              </a:rPr>
              <a:t>, </a:t>
            </a:r>
            <a:r>
              <a:rPr lang="en-US" i="0" dirty="0" err="1">
                <a:effectLst/>
                <a:latin typeface="Times New Roman" panose="02020603050405020304" pitchFamily="18" charset="0"/>
                <a:cs typeface="Times New Roman" panose="02020603050405020304" pitchFamily="18" charset="0"/>
              </a:rPr>
              <a:t>iFunBox</a:t>
            </a:r>
            <a:r>
              <a:rPr lang="en-US" i="0" dirty="0">
                <a:effectLst/>
                <a:latin typeface="Times New Roman" panose="02020603050405020304" pitchFamily="18" charset="0"/>
                <a:cs typeface="Times New Roman" panose="02020603050405020304" pitchFamily="18" charset="0"/>
              </a:rPr>
              <a:t>, etc. </a:t>
            </a:r>
          </a:p>
          <a:p>
            <a:pPr algn="just"/>
            <a:r>
              <a:rPr lang="en-US" b="1" dirty="0">
                <a:latin typeface="Times New Roman" panose="02020603050405020304" pitchFamily="18" charset="0"/>
                <a:cs typeface="Times New Roman" panose="02020603050405020304" pitchFamily="18" charset="0"/>
              </a:rPr>
              <a:t>Function:</a:t>
            </a:r>
          </a:p>
          <a:p>
            <a:pPr algn="l"/>
            <a:r>
              <a:rPr lang="en-US" b="0" i="0" dirty="0">
                <a:effectLst/>
                <a:latin typeface="Times New Roman" panose="02020603050405020304" pitchFamily="18" charset="0"/>
                <a:cs typeface="Times New Roman" panose="02020603050405020304" pitchFamily="18" charset="0"/>
              </a:rPr>
              <a:t>Functions of a file management system are as follows:</a:t>
            </a: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Store, arrange, or accessing files on a disk or other storage locations.</a:t>
            </a: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Creating new files.</a:t>
            </a: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Displaying the old files.</a:t>
            </a: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Adding and editing the data in files.</a:t>
            </a: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Moving files from one location to another.</a:t>
            </a: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Sorting files according to the given criteria. For example, file size, file location, modified date, creation date, etc.</a:t>
            </a:r>
          </a:p>
          <a:p>
            <a:pPr algn="just"/>
            <a:r>
              <a:rPr lang="en-US" sz="2400" b="1" dirty="0">
                <a:cs typeface="Times New Roman" panose="02020603050405020304" pitchFamily="18" charset="0"/>
              </a:rPr>
              <a:t>6. Disk cleaner: </a:t>
            </a:r>
          </a:p>
          <a:p>
            <a:pPr algn="just"/>
            <a:r>
              <a:rPr lang="en-US" sz="1100" dirty="0">
                <a:latin typeface="Arial" pitchFamily="34" charset="0"/>
                <a:cs typeface="Arial" pitchFamily="34" charset="0"/>
              </a:rPr>
              <a:t>  </a:t>
            </a:r>
            <a:r>
              <a:rPr lang="en-US" b="0" i="0" dirty="0">
                <a:effectLst/>
                <a:latin typeface="Times New Roman" panose="02020603050405020304" pitchFamily="18" charset="0"/>
                <a:cs typeface="Times New Roman" panose="02020603050405020304" pitchFamily="18" charset="0"/>
              </a:rPr>
              <a:t>Disk cleaner is a computer maintenance utility that is included in Microsoft Windows and it is designed to free up disk space on a computer's hard drive.</a:t>
            </a:r>
            <a:endParaRPr lang="en-US"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Function:</a:t>
            </a:r>
            <a:r>
              <a:rPr lang="en-US" dirty="0">
                <a:latin typeface="Times New Roman" panose="02020603050405020304" pitchFamily="18" charset="0"/>
                <a:cs typeface="Times New Roman" panose="02020603050405020304" pitchFamily="18" charset="0"/>
              </a:rPr>
              <a:t> </a:t>
            </a:r>
            <a:r>
              <a:rPr lang="en-US" b="0" i="0" dirty="0">
                <a:solidFill>
                  <a:srgbClr val="212934"/>
                </a:solidFill>
                <a:effectLst/>
                <a:latin typeface="Times New Roman" panose="02020603050405020304" pitchFamily="18" charset="0"/>
                <a:cs typeface="Times New Roman" panose="02020603050405020304" pitchFamily="18" charset="0"/>
              </a:rPr>
              <a:t>The utility scans your computer’s hard drive for files that you no longer need such as temporary files, cached webpages, and rejected items that end up in your system’s Recycle Bin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132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1597" y="838200"/>
            <a:ext cx="5410200" cy="715962"/>
          </a:xfrm>
        </p:spPr>
        <p:txBody>
          <a:bodyPr>
            <a:normAutofit/>
          </a:bodyPr>
          <a:lstStyle/>
          <a:p>
            <a:r>
              <a:rPr lang="en-US" sz="2000" b="1" dirty="0"/>
              <a:t>Acquiring</a:t>
            </a:r>
            <a:r>
              <a:rPr lang="en-US" sz="2400" b="1" dirty="0"/>
              <a:t> Application Software</a:t>
            </a:r>
          </a:p>
        </p:txBody>
      </p:sp>
      <p:sp>
        <p:nvSpPr>
          <p:cNvPr id="4" name="TextBox 3"/>
          <p:cNvSpPr txBox="1"/>
          <p:nvPr/>
        </p:nvSpPr>
        <p:spPr>
          <a:xfrm>
            <a:off x="510265" y="1292699"/>
            <a:ext cx="8229600" cy="923330"/>
          </a:xfrm>
          <a:prstGeom prst="rect">
            <a:avLst/>
          </a:prstGeom>
          <a:noFill/>
        </p:spPr>
        <p:txBody>
          <a:bodyPr wrap="square" rtlCol="0">
            <a:spAutoFit/>
          </a:bodyPr>
          <a:lstStyle/>
          <a:p>
            <a:pPr marL="342900" indent="-342900">
              <a:buFont typeface="+mj-lt"/>
              <a:buAutoNum type="arabicPeriod"/>
            </a:pPr>
            <a:r>
              <a:rPr lang="en-US" b="1" dirty="0"/>
              <a:t>Commercial </a:t>
            </a:r>
          </a:p>
          <a:p>
            <a:pPr marL="342900" indent="-342900">
              <a:buFont typeface="+mj-lt"/>
              <a:buAutoNum type="arabicPeriod"/>
            </a:pPr>
            <a:r>
              <a:rPr lang="en-US" b="1" dirty="0"/>
              <a:t>Non-commercial</a:t>
            </a:r>
          </a:p>
          <a:p>
            <a:pPr marL="342900" indent="-342900">
              <a:buFont typeface="+mj-lt"/>
              <a:buAutoNum type="arabicPeriod"/>
            </a:pPr>
            <a:r>
              <a:rPr lang="en-US" b="1" dirty="0"/>
              <a:t>Personal creation </a:t>
            </a:r>
          </a:p>
        </p:txBody>
      </p:sp>
      <p:sp>
        <p:nvSpPr>
          <p:cNvPr id="5" name="TextBox 4"/>
          <p:cNvSpPr txBox="1"/>
          <p:nvPr/>
        </p:nvSpPr>
        <p:spPr>
          <a:xfrm>
            <a:off x="457200" y="2209801"/>
            <a:ext cx="8305800" cy="3970318"/>
          </a:xfrm>
          <a:prstGeom prst="rect">
            <a:avLst/>
          </a:prstGeom>
          <a:noFill/>
          <a:ln>
            <a:solidFill>
              <a:schemeClr val="tx1"/>
            </a:solidFill>
          </a:ln>
        </p:spPr>
        <p:txBody>
          <a:bodyPr wrap="square" rtlCol="0">
            <a:spAutoFit/>
          </a:bodyPr>
          <a:lstStyle/>
          <a:p>
            <a:pPr algn="ctr"/>
            <a:r>
              <a:rPr lang="en-US" b="1" dirty="0"/>
              <a:t>1. Commercial software:</a:t>
            </a:r>
          </a:p>
          <a:p>
            <a:pPr marL="342900" indent="-342900">
              <a:buFont typeface="Arial" pitchFamily="34" charset="0"/>
              <a:buChar char="•"/>
            </a:pPr>
            <a:r>
              <a:rPr lang="en-US" b="1" dirty="0"/>
              <a:t>Stand-Alone </a:t>
            </a:r>
            <a:r>
              <a:rPr lang="en-US" dirty="0"/>
              <a:t>Programs : MS-Word</a:t>
            </a:r>
          </a:p>
          <a:p>
            <a:pPr marL="342900" indent="-342900">
              <a:buFont typeface="Arial" pitchFamily="34" charset="0"/>
              <a:buChar char="•"/>
            </a:pPr>
            <a:r>
              <a:rPr lang="en-US" b="1" dirty="0"/>
              <a:t>Software Suites: </a:t>
            </a:r>
            <a:r>
              <a:rPr lang="en-US" dirty="0"/>
              <a:t>Microsoft office</a:t>
            </a:r>
          </a:p>
          <a:p>
            <a:pPr marL="342900" indent="-342900">
              <a:buFont typeface="Arial" pitchFamily="34" charset="0"/>
              <a:buChar char="•"/>
            </a:pPr>
            <a:r>
              <a:rPr lang="en-US" b="1" dirty="0"/>
              <a:t>Shareware: </a:t>
            </a:r>
            <a:r>
              <a:rPr lang="en-US" b="0" i="0" dirty="0">
                <a:effectLst/>
                <a:latin typeface="Minion Pro"/>
              </a:rPr>
              <a:t>Shareware is</a:t>
            </a:r>
            <a:r>
              <a:rPr lang="en-US" b="0" i="0" u="none" strike="noStrike" dirty="0">
                <a:solidFill>
                  <a:srgbClr val="55BBEA"/>
                </a:solidFill>
                <a:effectLst/>
                <a:latin typeface="Minion Pro"/>
                <a:hlinkClick r:id="rId2"/>
              </a:rPr>
              <a:t> </a:t>
            </a:r>
            <a:r>
              <a:rPr lang="en-US" b="0" i="0" u="none" strike="noStrike" dirty="0">
                <a:effectLst/>
                <a:latin typeface="Minion Pro"/>
              </a:rPr>
              <a:t>software</a:t>
            </a:r>
            <a:r>
              <a:rPr lang="en-US" b="0" i="0" dirty="0">
                <a:effectLst/>
                <a:latin typeface="Minion Pro"/>
              </a:rPr>
              <a:t> that is available free of cost but only up to a certain time limit. Furthermore, after the time limit, the user has to pay the money to use the full-featured version of the software. Since, after the time limit, the software deactivates itself. </a:t>
            </a:r>
          </a:p>
          <a:p>
            <a:pPr marL="342900" indent="-342900">
              <a:buFont typeface="Arial" pitchFamily="34" charset="0"/>
              <a:buChar char="•"/>
            </a:pPr>
            <a:endParaRPr lang="en-US" dirty="0">
              <a:solidFill>
                <a:srgbClr val="000000"/>
              </a:solidFill>
              <a:latin typeface="Minion Pro"/>
            </a:endParaRPr>
          </a:p>
          <a:p>
            <a:pPr marL="342900" indent="-342900">
              <a:buFont typeface="Arial" pitchFamily="34" charset="0"/>
              <a:buChar char="•"/>
            </a:pPr>
            <a:r>
              <a:rPr lang="en-US" b="1" i="0" dirty="0">
                <a:solidFill>
                  <a:srgbClr val="000000"/>
                </a:solidFill>
                <a:effectLst/>
                <a:latin typeface="Open Sans" panose="020B0606030504020204" pitchFamily="34" charset="0"/>
              </a:rPr>
              <a:t>Types of Shareware</a:t>
            </a:r>
          </a:p>
          <a:p>
            <a:pPr algn="l"/>
            <a:r>
              <a:rPr lang="en-US" b="0" i="0" dirty="0">
                <a:effectLst/>
                <a:latin typeface="Minion Pro"/>
              </a:rPr>
              <a:t>There are several types of shareware software. They are as follows:</a:t>
            </a:r>
          </a:p>
          <a:p>
            <a:pPr algn="l"/>
            <a:r>
              <a:rPr lang="en-US" b="1" i="0" dirty="0">
                <a:solidFill>
                  <a:srgbClr val="000000"/>
                </a:solidFill>
                <a:effectLst/>
                <a:latin typeface="Open Sans" panose="020B0606030504020204" pitchFamily="34" charset="0"/>
              </a:rPr>
              <a:t>1. Adware</a:t>
            </a:r>
          </a:p>
          <a:p>
            <a:pPr algn="just"/>
            <a:r>
              <a:rPr lang="en-US" b="0" i="0" dirty="0">
                <a:effectLst/>
                <a:latin typeface="Minion Pro"/>
              </a:rPr>
              <a:t>Adware stands for “advertising-supported software”. This software basically displays advertisements to earn revenue for the developer. </a:t>
            </a:r>
          </a:p>
          <a:p>
            <a:pPr algn="just"/>
            <a:r>
              <a:rPr lang="en-US" b="0" i="0" dirty="0">
                <a:effectLst/>
                <a:latin typeface="Minion Pro"/>
              </a:rPr>
              <a:t>Examples are </a:t>
            </a:r>
            <a:r>
              <a:rPr lang="en-US" b="0" i="0" dirty="0" err="1">
                <a:effectLst/>
                <a:latin typeface="Minion Pro"/>
              </a:rPr>
              <a:t>Adblock</a:t>
            </a:r>
            <a:r>
              <a:rPr lang="en-US" b="0" i="0" dirty="0">
                <a:effectLst/>
                <a:latin typeface="Minion Pro"/>
              </a:rPr>
              <a:t> Plus, Skype, Fireball, </a:t>
            </a:r>
            <a:r>
              <a:rPr lang="en-US" b="0" i="0" dirty="0" err="1">
                <a:effectLst/>
                <a:latin typeface="Minion Pro"/>
              </a:rPr>
              <a:t>Appearch</a:t>
            </a:r>
            <a:r>
              <a:rPr lang="en-US" b="0" i="0" dirty="0">
                <a:effectLst/>
                <a:latin typeface="Minion Pro"/>
              </a:rPr>
              <a:t>, </a:t>
            </a:r>
            <a:r>
              <a:rPr lang="en-US" b="0" i="0" dirty="0" err="1">
                <a:effectLst/>
                <a:latin typeface="Minion Pro"/>
              </a:rPr>
              <a:t>DeskAd</a:t>
            </a:r>
            <a:r>
              <a:rPr lang="en-US" b="0" i="0" dirty="0">
                <a:effectLst/>
                <a:latin typeface="Minion Pro"/>
              </a:rPr>
              <a:t>, Gator, etc.</a:t>
            </a:r>
            <a:endParaRPr lang="en-US" dirty="0">
              <a:latin typeface="Minion Pro"/>
            </a:endParaRPr>
          </a:p>
        </p:txBody>
      </p:sp>
      <p:sp>
        <p:nvSpPr>
          <p:cNvPr id="8" name="TextBox 7"/>
          <p:cNvSpPr txBox="1"/>
          <p:nvPr/>
        </p:nvSpPr>
        <p:spPr>
          <a:xfrm>
            <a:off x="2702661" y="0"/>
            <a:ext cx="3728072" cy="584775"/>
          </a:xfrm>
          <a:prstGeom prst="rect">
            <a:avLst/>
          </a:prstGeom>
          <a:noFill/>
        </p:spPr>
        <p:txBody>
          <a:bodyPr wrap="none" rtlCol="0">
            <a:spAutoFit/>
          </a:bodyPr>
          <a:lstStyle/>
          <a:p>
            <a:r>
              <a:rPr lang="en-US" sz="3200" b="1" dirty="0"/>
              <a:t>Application software</a:t>
            </a:r>
          </a:p>
        </p:txBody>
      </p:sp>
      <p:sp>
        <p:nvSpPr>
          <p:cNvPr id="9" name="TextBox 8"/>
          <p:cNvSpPr txBox="1"/>
          <p:nvPr/>
        </p:nvSpPr>
        <p:spPr>
          <a:xfrm>
            <a:off x="434065" y="486295"/>
            <a:ext cx="8305800" cy="646331"/>
          </a:xfrm>
          <a:prstGeom prst="rect">
            <a:avLst/>
          </a:prstGeom>
          <a:noFill/>
        </p:spPr>
        <p:txBody>
          <a:bodyPr wrap="square" rtlCol="0">
            <a:spAutoFit/>
          </a:bodyPr>
          <a:lstStyle/>
          <a:p>
            <a:r>
              <a:rPr lang="en-US" dirty="0"/>
              <a:t>Any computer program used to create or process data such as text documents, spreadsheet programs, presentation programs, etc.</a:t>
            </a:r>
          </a:p>
        </p:txBody>
      </p:sp>
    </p:spTree>
    <p:extLst>
      <p:ext uri="{BB962C8B-B14F-4D97-AF65-F5344CB8AC3E}">
        <p14:creationId xmlns:p14="http://schemas.microsoft.com/office/powerpoint/2010/main" val="8035791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AA2FD55-B4C5-4BD3-AA6E-21BA1EB3363A}"/>
              </a:ext>
            </a:extLst>
          </p:cNvPr>
          <p:cNvSpPr txBox="1"/>
          <p:nvPr/>
        </p:nvSpPr>
        <p:spPr>
          <a:xfrm>
            <a:off x="404134" y="304800"/>
            <a:ext cx="8435066" cy="6186309"/>
          </a:xfrm>
          <a:prstGeom prst="rect">
            <a:avLst/>
          </a:prstGeom>
          <a:noFill/>
          <a:ln>
            <a:solidFill>
              <a:schemeClr val="tx1"/>
            </a:solidFill>
          </a:ln>
        </p:spPr>
        <p:txBody>
          <a:bodyPr wrap="square" rtlCol="0">
            <a:spAutoFit/>
          </a:bodyPr>
          <a:lstStyle/>
          <a:p>
            <a:pPr algn="l"/>
            <a:r>
              <a:rPr lang="en-US" b="1" i="0" dirty="0">
                <a:solidFill>
                  <a:srgbClr val="000000"/>
                </a:solidFill>
                <a:effectLst/>
                <a:latin typeface="Times New Roman" panose="02020603050405020304" pitchFamily="18" charset="0"/>
                <a:cs typeface="Times New Roman" panose="02020603050405020304" pitchFamily="18" charset="0"/>
              </a:rPr>
              <a:t>2. Demoware</a:t>
            </a:r>
          </a:p>
          <a:p>
            <a:pPr algn="l"/>
            <a:r>
              <a:rPr lang="en-US" b="0" i="0" dirty="0">
                <a:effectLst/>
                <a:latin typeface="Times New Roman" panose="02020603050405020304" pitchFamily="18" charset="0"/>
                <a:cs typeface="Times New Roman" panose="02020603050405020304" pitchFamily="18" charset="0"/>
              </a:rPr>
              <a:t>It is a trial version of the software that provides a demo or trial of the software. It further divides into two categories. They are as follows:</a:t>
            </a:r>
          </a:p>
          <a:p>
            <a:pPr algn="l"/>
            <a:r>
              <a:rPr lang="en-US" i="1" dirty="0">
                <a:solidFill>
                  <a:srgbClr val="000000"/>
                </a:solidFill>
                <a:effectLst/>
                <a:latin typeface="Times New Roman" panose="02020603050405020304" pitchFamily="18" charset="0"/>
                <a:cs typeface="Times New Roman" panose="02020603050405020304" pitchFamily="18" charset="0"/>
              </a:rPr>
              <a:t>a) </a:t>
            </a:r>
            <a:r>
              <a:rPr lang="en-US" i="1" dirty="0" err="1">
                <a:solidFill>
                  <a:srgbClr val="000000"/>
                </a:solidFill>
                <a:effectLst/>
                <a:latin typeface="Times New Roman" panose="02020603050405020304" pitchFamily="18" charset="0"/>
                <a:cs typeface="Times New Roman" panose="02020603050405020304" pitchFamily="18" charset="0"/>
              </a:rPr>
              <a:t>Crippleware</a:t>
            </a:r>
            <a:endParaRPr lang="en-US" i="1" dirty="0">
              <a:solidFill>
                <a:srgbClr val="000000"/>
              </a:solidFill>
              <a:effectLst/>
              <a:latin typeface="Times New Roman" panose="02020603050405020304" pitchFamily="18" charset="0"/>
              <a:cs typeface="Times New Roman" panose="02020603050405020304" pitchFamily="18" charset="0"/>
            </a:endParaRPr>
          </a:p>
          <a:p>
            <a:pPr algn="l"/>
            <a:r>
              <a:rPr lang="en-US" b="0" i="0" dirty="0">
                <a:effectLst/>
                <a:latin typeface="Times New Roman" panose="02020603050405020304" pitchFamily="18" charset="0"/>
                <a:cs typeface="Times New Roman" panose="02020603050405020304" pitchFamily="18" charset="0"/>
              </a:rPr>
              <a:t>This software provides only a certain number of features until the user does not purchase the full version of the software. Example: </a:t>
            </a:r>
            <a:r>
              <a:rPr lang="en-US" i="0" dirty="0">
                <a:solidFill>
                  <a:srgbClr val="2C2C2C"/>
                </a:solidFill>
                <a:effectLst/>
                <a:latin typeface="Cabin"/>
              </a:rPr>
              <a:t>Facebook Lite</a:t>
            </a:r>
            <a:endParaRPr lang="en-US" i="0" dirty="0">
              <a:effectLst/>
              <a:latin typeface="Times New Roman" panose="02020603050405020304" pitchFamily="18" charset="0"/>
              <a:cs typeface="Times New Roman" panose="02020603050405020304" pitchFamily="18" charset="0"/>
            </a:endParaRPr>
          </a:p>
          <a:p>
            <a:pPr algn="l"/>
            <a:r>
              <a:rPr lang="en-US" i="1" dirty="0">
                <a:solidFill>
                  <a:srgbClr val="000000"/>
                </a:solidFill>
                <a:effectLst/>
                <a:latin typeface="Times New Roman" panose="02020603050405020304" pitchFamily="18" charset="0"/>
                <a:cs typeface="Times New Roman" panose="02020603050405020304" pitchFamily="18" charset="0"/>
              </a:rPr>
              <a:t>b) Trialware</a:t>
            </a:r>
          </a:p>
          <a:p>
            <a:pPr algn="l"/>
            <a:r>
              <a:rPr lang="en-US" b="0" i="0" dirty="0">
                <a:effectLst/>
                <a:latin typeface="Times New Roman" panose="02020603050405020304" pitchFamily="18" charset="0"/>
                <a:cs typeface="Times New Roman" panose="02020603050405020304" pitchFamily="18" charset="0"/>
              </a:rPr>
              <a:t>In this software, the user can use all the features of the software within the time limit. Hence, it provides full usage and the right to know the software fully. </a:t>
            </a:r>
          </a:p>
          <a:p>
            <a:pPr algn="l"/>
            <a:r>
              <a:rPr lang="en-US" b="0" i="0" dirty="0">
                <a:effectLst/>
                <a:latin typeface="Times New Roman" panose="02020603050405020304" pitchFamily="18" charset="0"/>
                <a:cs typeface="Times New Roman" panose="02020603050405020304" pitchFamily="18" charset="0"/>
              </a:rPr>
              <a:t>Example: </a:t>
            </a:r>
            <a:r>
              <a:rPr lang="en-US" b="0" i="0" dirty="0">
                <a:solidFill>
                  <a:srgbClr val="202124"/>
                </a:solidFill>
                <a:effectLst/>
                <a:latin typeface="Times New Roman" panose="02020603050405020304" pitchFamily="18" charset="0"/>
                <a:cs typeface="Times New Roman" panose="02020603050405020304" pitchFamily="18" charset="0"/>
              </a:rPr>
              <a:t>Adobe Software</a:t>
            </a:r>
            <a:endParaRPr lang="en-US" b="0" i="0" dirty="0">
              <a:effectLst/>
              <a:latin typeface="Times New Roman" panose="02020603050405020304" pitchFamily="18" charset="0"/>
              <a:cs typeface="Times New Roman" panose="02020603050405020304" pitchFamily="18" charset="0"/>
            </a:endParaRPr>
          </a:p>
          <a:p>
            <a:pPr algn="just"/>
            <a:endParaRPr lang="en-US" b="1" i="0" dirty="0">
              <a:solidFill>
                <a:srgbClr val="000000"/>
              </a:solidFill>
              <a:effectLst/>
              <a:latin typeface="Times New Roman" panose="02020603050405020304" pitchFamily="18" charset="0"/>
              <a:cs typeface="Times New Roman" panose="02020603050405020304" pitchFamily="18" charset="0"/>
            </a:endParaRPr>
          </a:p>
          <a:p>
            <a:pPr algn="just"/>
            <a:r>
              <a:rPr lang="en-US" b="1" i="0" dirty="0">
                <a:solidFill>
                  <a:srgbClr val="000000"/>
                </a:solidFill>
                <a:effectLst/>
                <a:latin typeface="Times New Roman" panose="02020603050405020304" pitchFamily="18" charset="0"/>
                <a:cs typeface="Times New Roman" panose="02020603050405020304" pitchFamily="18" charset="0"/>
              </a:rPr>
              <a:t>3. Donationware</a:t>
            </a:r>
          </a:p>
          <a:p>
            <a:pPr algn="just"/>
            <a:r>
              <a:rPr lang="en-US" b="0" i="0" dirty="0">
                <a:effectLst/>
                <a:latin typeface="Times New Roman" panose="02020603050405020304" pitchFamily="18" charset="0"/>
                <a:cs typeface="Times New Roman" panose="02020603050405020304" pitchFamily="18" charset="0"/>
              </a:rPr>
              <a:t>It is the type of software that provides the full-featured version to the user and requests the user to pay an optional amount. Example</a:t>
            </a:r>
            <a:r>
              <a:rPr lang="en-US" i="0" dirty="0">
                <a:effectLst/>
                <a:latin typeface="Times New Roman" panose="02020603050405020304" pitchFamily="18" charset="0"/>
                <a:cs typeface="Times New Roman" panose="02020603050405020304" pitchFamily="18" charset="0"/>
              </a:rPr>
              <a:t>: </a:t>
            </a:r>
            <a:r>
              <a:rPr lang="en-US" i="0" dirty="0" err="1">
                <a:effectLst/>
                <a:latin typeface="Times New Roman" panose="02020603050405020304" pitchFamily="18" charset="0"/>
                <a:cs typeface="Times New Roman" panose="02020603050405020304" pitchFamily="18" charset="0"/>
              </a:rPr>
              <a:t>Cyberduck</a:t>
            </a:r>
            <a:r>
              <a:rPr lang="en-US" i="0" dirty="0">
                <a:effectLst/>
                <a:latin typeface="Times New Roman" panose="02020603050405020304" pitchFamily="18" charset="0"/>
                <a:cs typeface="Times New Roman" panose="02020603050405020304" pitchFamily="18" charset="0"/>
              </a:rPr>
              <a:t>, </a:t>
            </a:r>
            <a:r>
              <a:rPr lang="en-US" i="0" dirty="0" err="1">
                <a:effectLst/>
                <a:latin typeface="Times New Roman" panose="02020603050405020304" pitchFamily="18" charset="0"/>
                <a:cs typeface="Times New Roman" panose="02020603050405020304" pitchFamily="18" charset="0"/>
              </a:rPr>
              <a:t>Adium</a:t>
            </a:r>
            <a:r>
              <a:rPr lang="en-US" i="0" dirty="0">
                <a:effectLst/>
                <a:latin typeface="Times New Roman" panose="02020603050405020304" pitchFamily="18" charset="0"/>
                <a:cs typeface="Times New Roman" panose="02020603050405020304" pitchFamily="18" charset="0"/>
              </a:rPr>
              <a:t> and Handbrake</a:t>
            </a:r>
          </a:p>
          <a:p>
            <a:pPr algn="just"/>
            <a:endParaRPr lang="en-US" b="1" i="0" dirty="0">
              <a:effectLst/>
              <a:latin typeface="Times New Roman" panose="02020603050405020304" pitchFamily="18" charset="0"/>
              <a:cs typeface="Times New Roman" panose="02020603050405020304" pitchFamily="18" charset="0"/>
            </a:endParaRPr>
          </a:p>
          <a:p>
            <a:pPr algn="just"/>
            <a:r>
              <a:rPr lang="en-US" b="1" i="0" dirty="0">
                <a:effectLst/>
                <a:latin typeface="Times New Roman" panose="02020603050405020304" pitchFamily="18" charset="0"/>
                <a:cs typeface="Times New Roman" panose="02020603050405020304" pitchFamily="18" charset="0"/>
              </a:rPr>
              <a:t>4. Nagware</a:t>
            </a:r>
          </a:p>
          <a:p>
            <a:pPr algn="just"/>
            <a:r>
              <a:rPr lang="en-US" b="0" i="0" dirty="0">
                <a:effectLst/>
                <a:latin typeface="Times New Roman" panose="02020603050405020304" pitchFamily="18" charset="0"/>
                <a:cs typeface="Times New Roman" panose="02020603050405020304" pitchFamily="18" charset="0"/>
              </a:rPr>
              <a:t>This software continuously reminds the user to pay for the software. They continuously display alert messages or dialogue boxes either on starting the software or while using the application. Besides some software also applies watermarks on files clearly stating that the files are of an unlicensed copy of the software.</a:t>
            </a:r>
          </a:p>
          <a:p>
            <a:pPr algn="l"/>
            <a:r>
              <a:rPr lang="en-US" i="0" dirty="0">
                <a:effectLst/>
                <a:latin typeface="Times New Roman" panose="02020603050405020304" pitchFamily="18" charset="0"/>
                <a:cs typeface="Times New Roman" panose="02020603050405020304" pitchFamily="18" charset="0"/>
              </a:rPr>
              <a:t>Examples are WinZip, WinRAR</a:t>
            </a:r>
          </a:p>
          <a:p>
            <a:pPr algn="ct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38240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5E8107-70CB-4621-BEC6-2C6DA5D26934}"/>
              </a:ext>
            </a:extLst>
          </p:cNvPr>
          <p:cNvSpPr txBox="1"/>
          <p:nvPr/>
        </p:nvSpPr>
        <p:spPr>
          <a:xfrm>
            <a:off x="304800" y="1419007"/>
            <a:ext cx="8610600" cy="5078313"/>
          </a:xfrm>
          <a:prstGeom prst="rect">
            <a:avLst/>
          </a:prstGeom>
          <a:noFill/>
        </p:spPr>
        <p:txBody>
          <a:bodyPr wrap="square">
            <a:spAutoFit/>
          </a:bodyPr>
          <a:lstStyle/>
          <a:p>
            <a:pPr algn="l"/>
            <a:r>
              <a:rPr lang="en-US" b="1" i="0" dirty="0">
                <a:solidFill>
                  <a:srgbClr val="000000"/>
                </a:solidFill>
                <a:effectLst/>
                <a:latin typeface="Open Sans" panose="020B0606030504020204" pitchFamily="34" charset="0"/>
              </a:rPr>
              <a:t>Advantages of Shareware</a:t>
            </a:r>
          </a:p>
          <a:p>
            <a:pPr algn="l"/>
            <a:r>
              <a:rPr lang="en-US" b="0" i="0" dirty="0">
                <a:effectLst/>
                <a:latin typeface="Times New Roman" panose="02020603050405020304" pitchFamily="18" charset="0"/>
                <a:cs typeface="Times New Roman" panose="02020603050405020304" pitchFamily="18" charset="0"/>
              </a:rPr>
              <a:t>Advantages of shareware are as follows:</a:t>
            </a:r>
          </a:p>
          <a:p>
            <a:pPr algn="l">
              <a:buFont typeface="Arial" panose="020B0604020202020204" pitchFamily="34" charset="0"/>
              <a:buChar char="•"/>
            </a:pPr>
            <a:r>
              <a:rPr lang="en-US" b="0" i="0" dirty="0">
                <a:solidFill>
                  <a:srgbClr val="0B0B0B"/>
                </a:solidFill>
                <a:effectLst/>
                <a:latin typeface="Times New Roman" panose="02020603050405020304" pitchFamily="18" charset="0"/>
                <a:cs typeface="Times New Roman" panose="02020603050405020304" pitchFamily="18" charset="0"/>
              </a:rPr>
              <a:t>It is initially free for the customers.</a:t>
            </a:r>
          </a:p>
          <a:p>
            <a:pPr algn="l">
              <a:buFont typeface="Arial" panose="020B0604020202020204" pitchFamily="34" charset="0"/>
              <a:buChar char="•"/>
            </a:pPr>
            <a:r>
              <a:rPr lang="en-US" b="0" i="0" dirty="0">
                <a:solidFill>
                  <a:srgbClr val="0B0B0B"/>
                </a:solidFill>
                <a:effectLst/>
                <a:latin typeface="Times New Roman" panose="02020603050405020304" pitchFamily="18" charset="0"/>
                <a:cs typeface="Times New Roman" panose="02020603050405020304" pitchFamily="18" charset="0"/>
              </a:rPr>
              <a:t>The user can fully understand the capabilities and flaws of the software.</a:t>
            </a:r>
          </a:p>
          <a:p>
            <a:pPr algn="l">
              <a:buFont typeface="Arial" panose="020B0604020202020204" pitchFamily="34" charset="0"/>
              <a:buChar char="•"/>
            </a:pPr>
            <a:r>
              <a:rPr lang="en-US" b="0" i="0" dirty="0">
                <a:solidFill>
                  <a:srgbClr val="0B0B0B"/>
                </a:solidFill>
                <a:effectLst/>
                <a:latin typeface="Times New Roman" panose="02020603050405020304" pitchFamily="18" charset="0"/>
                <a:cs typeface="Times New Roman" panose="02020603050405020304" pitchFamily="18" charset="0"/>
              </a:rPr>
              <a:t>One will not have to pay money for software he doesn’t like.</a:t>
            </a:r>
          </a:p>
          <a:p>
            <a:pPr algn="l">
              <a:buFont typeface="Arial" panose="020B0604020202020204" pitchFamily="34" charset="0"/>
              <a:buChar char="•"/>
            </a:pPr>
            <a:r>
              <a:rPr lang="en-US" b="0" i="0" dirty="0">
                <a:solidFill>
                  <a:srgbClr val="0B0B0B"/>
                </a:solidFill>
                <a:effectLst/>
                <a:latin typeface="Times New Roman" panose="02020603050405020304" pitchFamily="18" charset="0"/>
                <a:cs typeface="Times New Roman" panose="02020603050405020304" pitchFamily="18" charset="0"/>
              </a:rPr>
              <a:t>A lot of overhead expenses of printing and packaging of software are saved for the author.</a:t>
            </a:r>
          </a:p>
          <a:p>
            <a:pPr algn="l"/>
            <a:endParaRPr lang="en-US" b="1" i="0" dirty="0">
              <a:solidFill>
                <a:srgbClr val="000000"/>
              </a:solidFill>
              <a:effectLst/>
              <a:latin typeface="Open Sans" panose="020B0606030504020204" pitchFamily="34" charset="0"/>
            </a:endParaRPr>
          </a:p>
          <a:p>
            <a:pPr algn="l"/>
            <a:r>
              <a:rPr lang="en-US" b="1" i="0" dirty="0">
                <a:solidFill>
                  <a:srgbClr val="000000"/>
                </a:solidFill>
                <a:effectLst/>
                <a:latin typeface="Open Sans" panose="020B0606030504020204" pitchFamily="34" charset="0"/>
              </a:rPr>
              <a:t>Disadvantages of Shareware</a:t>
            </a:r>
          </a:p>
          <a:p>
            <a:pPr algn="just"/>
            <a:r>
              <a:rPr lang="en-US" i="0" dirty="0">
                <a:effectLst/>
                <a:latin typeface="Times New Roman" panose="02020603050405020304" pitchFamily="18" charset="0"/>
                <a:cs typeface="Times New Roman" panose="02020603050405020304" pitchFamily="18" charset="0"/>
              </a:rPr>
              <a:t>There are many threats to using shareware. They are as follows:</a:t>
            </a:r>
          </a:p>
          <a:p>
            <a:pPr algn="just">
              <a:buFont typeface="Arial" panose="020B0604020202020204" pitchFamily="34" charset="0"/>
              <a:buChar char="•"/>
            </a:pPr>
            <a:r>
              <a:rPr lang="en-US" i="0" dirty="0">
                <a:solidFill>
                  <a:srgbClr val="0B0B0B"/>
                </a:solidFill>
                <a:effectLst/>
                <a:latin typeface="Times New Roman" panose="02020603050405020304" pitchFamily="18" charset="0"/>
                <a:cs typeface="Times New Roman" panose="02020603050405020304" pitchFamily="18" charset="0"/>
              </a:rPr>
              <a:t>Malware: Hackers can fool users using adware and make them download malicious software.</a:t>
            </a:r>
          </a:p>
          <a:p>
            <a:pPr algn="just">
              <a:buFont typeface="Arial" panose="020B0604020202020204" pitchFamily="34" charset="0"/>
              <a:buChar char="•"/>
            </a:pPr>
            <a:r>
              <a:rPr lang="en-US" i="0" dirty="0">
                <a:solidFill>
                  <a:srgbClr val="0B0B0B"/>
                </a:solidFill>
                <a:effectLst/>
                <a:latin typeface="Times New Roman" panose="02020603050405020304" pitchFamily="18" charset="0"/>
                <a:cs typeface="Times New Roman" panose="02020603050405020304" pitchFamily="18" charset="0"/>
              </a:rPr>
              <a:t>Security Vulnerabilities: The shareware is usually more at risk. Since there is no license in the beginning and there are no updates therefore if the software is left unused on the system it may pose risk to the system.</a:t>
            </a:r>
          </a:p>
          <a:p>
            <a:pPr algn="just">
              <a:buFont typeface="Arial" panose="020B0604020202020204" pitchFamily="34" charset="0"/>
              <a:buChar char="•"/>
            </a:pPr>
            <a:r>
              <a:rPr lang="en-US" i="0" dirty="0">
                <a:solidFill>
                  <a:srgbClr val="0B0B0B"/>
                </a:solidFill>
                <a:effectLst/>
                <a:latin typeface="Times New Roman" panose="02020603050405020304" pitchFamily="18" charset="0"/>
                <a:cs typeface="Times New Roman" panose="02020603050405020304" pitchFamily="18" charset="0"/>
              </a:rPr>
              <a:t>Sponsored Software: Some shareware may download a secondary program which can cause a threat to the system.</a:t>
            </a:r>
          </a:p>
          <a:p>
            <a:pPr algn="just">
              <a:buFont typeface="Arial" panose="020B0604020202020204" pitchFamily="34" charset="0"/>
              <a:buChar char="•"/>
            </a:pPr>
            <a:r>
              <a:rPr lang="en-US" i="0" dirty="0">
                <a:solidFill>
                  <a:srgbClr val="0B0B0B"/>
                </a:solidFill>
                <a:effectLst/>
                <a:latin typeface="Times New Roman" panose="02020603050405020304" pitchFamily="18" charset="0"/>
                <a:cs typeface="Times New Roman" panose="02020603050405020304" pitchFamily="18" charset="0"/>
              </a:rPr>
              <a:t>Data Leaks: Some software is such which can send the data of the system to the author which can be a great threat.</a:t>
            </a:r>
          </a:p>
        </p:txBody>
      </p:sp>
      <p:sp>
        <p:nvSpPr>
          <p:cNvPr id="6" name="TextBox 5">
            <a:extLst>
              <a:ext uri="{FF2B5EF4-FFF2-40B4-BE49-F238E27FC236}">
                <a16:creationId xmlns:a16="http://schemas.microsoft.com/office/drawing/2014/main" id="{C474040D-56D0-4043-AC1F-C37D368AF657}"/>
              </a:ext>
            </a:extLst>
          </p:cNvPr>
          <p:cNvSpPr txBox="1"/>
          <p:nvPr/>
        </p:nvSpPr>
        <p:spPr>
          <a:xfrm>
            <a:off x="304800" y="76200"/>
            <a:ext cx="8611144" cy="1200329"/>
          </a:xfrm>
          <a:prstGeom prst="rect">
            <a:avLst/>
          </a:prstGeom>
          <a:noFill/>
          <a:ln>
            <a:solidFill>
              <a:schemeClr val="tx1"/>
            </a:solidFill>
          </a:ln>
        </p:spPr>
        <p:txBody>
          <a:bodyPr wrap="square" rtlCol="0">
            <a:spAutoFit/>
          </a:bodyPr>
          <a:lstStyle/>
          <a:p>
            <a:pPr algn="l"/>
            <a:r>
              <a:rPr lang="en-US" b="1" i="0" dirty="0">
                <a:solidFill>
                  <a:srgbClr val="000000"/>
                </a:solidFill>
                <a:effectLst/>
                <a:latin typeface="Times New Roman" panose="02020603050405020304" pitchFamily="18" charset="0"/>
                <a:cs typeface="Times New Roman" panose="02020603050405020304" pitchFamily="18" charset="0"/>
              </a:rPr>
              <a:t>5. Freemium</a:t>
            </a:r>
          </a:p>
          <a:p>
            <a:pPr algn="just"/>
            <a:r>
              <a:rPr lang="en-US" b="0" i="0" dirty="0">
                <a:effectLst/>
                <a:latin typeface="Times New Roman" panose="02020603050405020304" pitchFamily="18" charset="0"/>
                <a:cs typeface="Times New Roman" panose="02020603050405020304" pitchFamily="18" charset="0"/>
              </a:rPr>
              <a:t>This software provides the full-featured version of the software. But, at the same time, the user has to pay an amount for the premium version. The premium version of the software contains some advanced features of the software. </a:t>
            </a:r>
            <a:r>
              <a:rPr lang="en-US" dirty="0">
                <a:latin typeface="Times New Roman" panose="02020603050405020304" pitchFamily="18" charset="0"/>
                <a:cs typeface="Times New Roman" panose="02020603050405020304" pitchFamily="18" charset="0"/>
              </a:rPr>
              <a:t>Examples: </a:t>
            </a:r>
            <a:r>
              <a:rPr lang="en-US" b="0" i="0" dirty="0">
                <a:effectLst/>
                <a:latin typeface="Times New Roman" panose="02020603050405020304" pitchFamily="18" charset="0"/>
                <a:cs typeface="Times New Roman" panose="02020603050405020304" pitchFamily="18" charset="0"/>
              </a:rPr>
              <a:t>Dropbox</a:t>
            </a:r>
          </a:p>
        </p:txBody>
      </p:sp>
    </p:spTree>
    <p:extLst>
      <p:ext uri="{BB962C8B-B14F-4D97-AF65-F5344CB8AC3E}">
        <p14:creationId xmlns:p14="http://schemas.microsoft.com/office/powerpoint/2010/main" val="341665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028" y="4267200"/>
            <a:ext cx="7848600" cy="281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descr="C:\Users\comhut\Pictures\Screenshots\Screenshot (4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8601"/>
            <a:ext cx="8131627" cy="3619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1823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672F2A-4636-47F6-861D-C79DF581374B}"/>
              </a:ext>
            </a:extLst>
          </p:cNvPr>
          <p:cNvSpPr txBox="1"/>
          <p:nvPr/>
        </p:nvSpPr>
        <p:spPr>
          <a:xfrm>
            <a:off x="152400" y="381000"/>
            <a:ext cx="8725172" cy="2704843"/>
          </a:xfrm>
          <a:prstGeom prst="rect">
            <a:avLst/>
          </a:prstGeom>
          <a:noFill/>
          <a:ln>
            <a:solidFill>
              <a:schemeClr val="tx1"/>
            </a:solidFill>
          </a:ln>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2. Non-commercial software:</a:t>
            </a:r>
          </a:p>
          <a:p>
            <a:pPr marL="342900" indent="-342900" algn="just">
              <a:buFont typeface="Arial" pitchFamily="34" charset="0"/>
              <a:buChar char="•"/>
            </a:pPr>
            <a:r>
              <a:rPr lang="en-US" b="1" dirty="0">
                <a:latin typeface="Times New Roman" panose="02020603050405020304" pitchFamily="18" charset="0"/>
                <a:cs typeface="Times New Roman" panose="02020603050405020304" pitchFamily="18" charset="0"/>
              </a:rPr>
              <a:t>Freeware: </a:t>
            </a:r>
            <a:r>
              <a:rPr lang="en-US" i="0" dirty="0">
                <a:solidFill>
                  <a:srgbClr val="202124"/>
                </a:solidFill>
                <a:effectLst/>
                <a:latin typeface="Times New Roman" panose="02020603050405020304" pitchFamily="18" charset="0"/>
                <a:cs typeface="Times New Roman" panose="02020603050405020304" pitchFamily="18" charset="0"/>
              </a:rPr>
              <a:t>Adobe Reader</a:t>
            </a:r>
            <a:endParaRPr lang="en-US" dirty="0">
              <a:latin typeface="Times New Roman" panose="02020603050405020304" pitchFamily="18" charset="0"/>
              <a:cs typeface="Times New Roman" panose="02020603050405020304" pitchFamily="18" charset="0"/>
            </a:endParaRPr>
          </a:p>
          <a:p>
            <a:pPr marL="342900" indent="-342900" algn="just">
              <a:lnSpc>
                <a:spcPct val="150000"/>
              </a:lnSpc>
              <a:buFont typeface="Arial" pitchFamily="34" charset="0"/>
              <a:buChar char="•"/>
            </a:pPr>
            <a:r>
              <a:rPr lang="en-US" b="1" dirty="0">
                <a:latin typeface="Times New Roman" panose="02020603050405020304" pitchFamily="18" charset="0"/>
                <a:cs typeface="Times New Roman" panose="02020603050405020304" pitchFamily="18" charset="0"/>
              </a:rPr>
              <a:t>Public domain: </a:t>
            </a:r>
            <a:r>
              <a:rPr lang="en-US" i="0" dirty="0">
                <a:solidFill>
                  <a:srgbClr val="202124"/>
                </a:solidFill>
                <a:effectLst/>
                <a:latin typeface="Times New Roman" panose="02020603050405020304" pitchFamily="18" charset="0"/>
                <a:cs typeface="Times New Roman" panose="02020603050405020304" pitchFamily="18" charset="0"/>
              </a:rPr>
              <a:t>Public domain software is any software that has no legal, copyright or editing restrictions associated with it. It is free and open-source software that can be publicly modified,</a:t>
            </a:r>
            <a:r>
              <a:rPr lang="en-US" dirty="0">
                <a:latin typeface="Times New Roman" panose="02020603050405020304" pitchFamily="18" charset="0"/>
                <a:cs typeface="Times New Roman" panose="02020603050405020304" pitchFamily="18" charset="0"/>
              </a:rPr>
              <a:t> </a:t>
            </a:r>
            <a:r>
              <a:rPr lang="en-US" i="0" dirty="0">
                <a:effectLst/>
                <a:latin typeface="Times New Roman" panose="02020603050405020304" pitchFamily="18" charset="0"/>
                <a:cs typeface="Times New Roman" panose="02020603050405020304" pitchFamily="18" charset="0"/>
              </a:rPr>
              <a:t>Public-domain software is software that has been placed in the public domain: in other words, software for which there is absolutely no ownership such as copyright, trademark, or patent. Example- I2P software</a:t>
            </a:r>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E12E5A52-8DC0-4364-BC48-3847B7A782EB}"/>
              </a:ext>
            </a:extLst>
          </p:cNvPr>
          <p:cNvSpPr txBox="1"/>
          <p:nvPr/>
        </p:nvSpPr>
        <p:spPr>
          <a:xfrm>
            <a:off x="152401" y="3429000"/>
            <a:ext cx="8725172" cy="2012346"/>
          </a:xfrm>
          <a:prstGeom prst="rect">
            <a:avLst/>
          </a:prstGeom>
          <a:noFill/>
          <a:ln>
            <a:solidFill>
              <a:schemeClr val="tx1"/>
            </a:solidFill>
          </a:ln>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3. Personal creation :</a:t>
            </a:r>
          </a:p>
          <a:p>
            <a:pPr marL="342900" indent="-342900" algn="just">
              <a:lnSpc>
                <a:spcPct val="150000"/>
              </a:lnSpc>
              <a:buFont typeface="Arial" pitchFamily="34" charset="0"/>
              <a:buChar char="•"/>
            </a:pPr>
            <a:r>
              <a:rPr lang="en-US" b="1" dirty="0">
                <a:latin typeface="Times New Roman" panose="02020603050405020304" pitchFamily="18" charset="0"/>
                <a:cs typeface="Times New Roman" panose="02020603050405020304" pitchFamily="18" charset="0"/>
              </a:rPr>
              <a:t>Open-Source software: </a:t>
            </a:r>
            <a:r>
              <a:rPr lang="en-US" dirty="0">
                <a:latin typeface="Times New Roman" panose="02020603050405020304" pitchFamily="18" charset="0"/>
                <a:cs typeface="Times New Roman" panose="02020603050405020304" pitchFamily="18" charset="0"/>
              </a:rPr>
              <a:t>Sometimes software is designed for users who need to customize the programs they use. </a:t>
            </a:r>
            <a:r>
              <a:rPr lang="en-US" i="0" dirty="0">
                <a:solidFill>
                  <a:srgbClr val="202124"/>
                </a:solidFill>
                <a:effectLst/>
                <a:latin typeface="Times New Roman" panose="02020603050405020304" pitchFamily="18" charset="0"/>
                <a:cs typeface="Times New Roman" panose="02020603050405020304" pitchFamily="18" charset="0"/>
              </a:rPr>
              <a:t>Open source software (OSS) is software that is distributed with its source code, making it available for use, modification, and distribution with its original rights. Example</a:t>
            </a:r>
            <a:r>
              <a:rPr lang="en-US" b="1" i="0" dirty="0">
                <a:solidFill>
                  <a:srgbClr val="202124"/>
                </a:solidFill>
                <a:effectLst/>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06031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82D98FA-4F4D-4AA9-B337-C9898E410F71}"/>
              </a:ext>
            </a:extLst>
          </p:cNvPr>
          <p:cNvGraphicFramePr>
            <a:graphicFrameLocks noGrp="1"/>
          </p:cNvGraphicFramePr>
          <p:nvPr/>
        </p:nvGraphicFramePr>
        <p:xfrm>
          <a:off x="304800" y="914400"/>
          <a:ext cx="8534400" cy="4525962"/>
        </p:xfrm>
        <a:graphic>
          <a:graphicData uri="http://schemas.openxmlformats.org/drawingml/2006/table">
            <a:tbl>
              <a:tblPr/>
              <a:tblGrid>
                <a:gridCol w="4261363">
                  <a:extLst>
                    <a:ext uri="{9D8B030D-6E8A-4147-A177-3AD203B41FA5}">
                      <a16:colId xmlns:a16="http://schemas.microsoft.com/office/drawing/2014/main" val="776538474"/>
                    </a:ext>
                  </a:extLst>
                </a:gridCol>
                <a:gridCol w="4273037">
                  <a:extLst>
                    <a:ext uri="{9D8B030D-6E8A-4147-A177-3AD203B41FA5}">
                      <a16:colId xmlns:a16="http://schemas.microsoft.com/office/drawing/2014/main" val="3071482862"/>
                    </a:ext>
                  </a:extLst>
                </a:gridCol>
              </a:tblGrid>
              <a:tr h="754327">
                <a:tc>
                  <a:txBody>
                    <a:bodyPr/>
                    <a:lstStyle/>
                    <a:p>
                      <a:pPr algn="ctr" fontAlgn="ctr"/>
                      <a:r>
                        <a:rPr lang="en-US" sz="2400" b="1" dirty="0">
                          <a:solidFill>
                            <a:schemeClr val="tx1"/>
                          </a:solidFill>
                          <a:effectLst/>
                          <a:latin typeface="Times New Roman" panose="02020603050405020304" pitchFamily="18" charset="0"/>
                          <a:cs typeface="Times New Roman" panose="02020603050405020304" pitchFamily="18" charset="0"/>
                        </a:rPr>
                        <a:t>Freeware</a:t>
                      </a:r>
                    </a:p>
                  </a:txBody>
                  <a:tcPr marL="34497" marR="34497" marT="34497" marB="34497" anchor="ctr">
                    <a:lnL w="6350" cap="flat" cmpd="sng" algn="ctr">
                      <a:solidFill>
                        <a:srgbClr val="101AB5"/>
                      </a:solidFill>
                      <a:prstDash val="solid"/>
                      <a:round/>
                      <a:headEnd type="none" w="med" len="med"/>
                      <a:tailEnd type="none" w="med" len="med"/>
                    </a:lnL>
                    <a:lnR w="6350" cap="flat" cmpd="sng" algn="ctr">
                      <a:solidFill>
                        <a:srgbClr val="101AB5"/>
                      </a:solidFill>
                      <a:prstDash val="solid"/>
                      <a:round/>
                      <a:headEnd type="none" w="med" len="med"/>
                      <a:tailEnd type="none" w="med" len="med"/>
                    </a:lnR>
                    <a:lnT w="6350" cap="flat" cmpd="sng" algn="ctr">
                      <a:solidFill>
                        <a:srgbClr val="101AB5"/>
                      </a:solidFill>
                      <a:prstDash val="solid"/>
                      <a:round/>
                      <a:headEnd type="none" w="med" len="med"/>
                      <a:tailEnd type="none" w="med" len="med"/>
                    </a:lnT>
                    <a:lnB w="6350" cap="flat" cmpd="sng" algn="ctr">
                      <a:solidFill>
                        <a:srgbClr val="801CB5"/>
                      </a:solidFill>
                      <a:prstDash val="solid"/>
                      <a:round/>
                      <a:headEnd type="none" w="med" len="med"/>
                      <a:tailEnd type="none" w="med" len="med"/>
                    </a:lnB>
                    <a:solidFill>
                      <a:srgbClr val="FFFFFF"/>
                    </a:solidFill>
                  </a:tcPr>
                </a:tc>
                <a:tc>
                  <a:txBody>
                    <a:bodyPr/>
                    <a:lstStyle/>
                    <a:p>
                      <a:pPr algn="ctr" fontAlgn="ctr"/>
                      <a:r>
                        <a:rPr lang="en-US" sz="2400" b="1" dirty="0">
                          <a:solidFill>
                            <a:schemeClr val="tx1"/>
                          </a:solidFill>
                          <a:effectLst/>
                          <a:latin typeface="Times New Roman" panose="02020603050405020304" pitchFamily="18" charset="0"/>
                          <a:cs typeface="Times New Roman" panose="02020603050405020304" pitchFamily="18" charset="0"/>
                        </a:rPr>
                        <a:t>Shareware</a:t>
                      </a:r>
                    </a:p>
                  </a:txBody>
                  <a:tcPr marL="34497" marR="34497" marT="34497" marB="34497" anchor="ctr">
                    <a:lnL w="6350" cap="flat" cmpd="sng" algn="ctr">
                      <a:solidFill>
                        <a:srgbClr val="101AB5"/>
                      </a:solidFill>
                      <a:prstDash val="solid"/>
                      <a:round/>
                      <a:headEnd type="none" w="med" len="med"/>
                      <a:tailEnd type="none" w="med" len="med"/>
                    </a:lnL>
                    <a:lnR w="6350" cap="flat" cmpd="sng" algn="ctr">
                      <a:solidFill>
                        <a:srgbClr val="101AB5"/>
                      </a:solidFill>
                      <a:prstDash val="solid"/>
                      <a:round/>
                      <a:headEnd type="none" w="med" len="med"/>
                      <a:tailEnd type="none" w="med" len="med"/>
                    </a:lnR>
                    <a:lnT w="6350" cap="flat" cmpd="sng" algn="ctr">
                      <a:solidFill>
                        <a:srgbClr val="101AB5"/>
                      </a:solidFill>
                      <a:prstDash val="solid"/>
                      <a:round/>
                      <a:headEnd type="none" w="med" len="med"/>
                      <a:tailEnd type="none" w="med" len="med"/>
                    </a:lnT>
                    <a:lnB w="6350" cap="flat" cmpd="sng" algn="ctr">
                      <a:solidFill>
                        <a:srgbClr val="801CB5"/>
                      </a:solidFill>
                      <a:prstDash val="solid"/>
                      <a:round/>
                      <a:headEnd type="none" w="med" len="med"/>
                      <a:tailEnd type="none" w="med" len="med"/>
                    </a:lnB>
                    <a:solidFill>
                      <a:srgbClr val="FFFFFF"/>
                    </a:solidFill>
                  </a:tcPr>
                </a:tc>
                <a:extLst>
                  <a:ext uri="{0D108BD9-81ED-4DB2-BD59-A6C34878D82A}">
                    <a16:rowId xmlns:a16="http://schemas.microsoft.com/office/drawing/2014/main" val="2822340850"/>
                  </a:ext>
                </a:extLst>
              </a:tr>
              <a:tr h="754327">
                <a:tc>
                  <a:txBody>
                    <a:bodyPr/>
                    <a:lstStyle/>
                    <a:p>
                      <a:pPr algn="l" fontAlgn="ctr"/>
                      <a:r>
                        <a:rPr lang="en-US" sz="2200" b="0" dirty="0">
                          <a:solidFill>
                            <a:schemeClr val="tx1"/>
                          </a:solidFill>
                          <a:effectLst/>
                          <a:latin typeface="Times New Roman" panose="02020603050405020304" pitchFamily="18" charset="0"/>
                          <a:cs typeface="Times New Roman" panose="02020603050405020304" pitchFamily="18" charset="0"/>
                        </a:rPr>
                        <a:t>Software is free of cost.</a:t>
                      </a:r>
                    </a:p>
                  </a:txBody>
                  <a:tcPr marL="34497" marR="34497" marT="34497" marB="34497" anchor="ctr">
                    <a:lnL w="6350" cap="flat" cmpd="sng" algn="ctr">
                      <a:solidFill>
                        <a:srgbClr val="801CB5"/>
                      </a:solidFill>
                      <a:prstDash val="solid"/>
                      <a:round/>
                      <a:headEnd type="none" w="med" len="med"/>
                      <a:tailEnd type="none" w="med" len="med"/>
                    </a:lnL>
                    <a:lnR w="6350" cap="flat" cmpd="sng" algn="ctr">
                      <a:solidFill>
                        <a:srgbClr val="801CB5"/>
                      </a:solidFill>
                      <a:prstDash val="solid"/>
                      <a:round/>
                      <a:headEnd type="none" w="med" len="med"/>
                      <a:tailEnd type="none" w="med" len="med"/>
                    </a:lnR>
                    <a:lnT w="6350" cap="flat" cmpd="sng" algn="ctr">
                      <a:solidFill>
                        <a:srgbClr val="801CB5"/>
                      </a:solidFill>
                      <a:prstDash val="solid"/>
                      <a:round/>
                      <a:headEnd type="none" w="med" len="med"/>
                      <a:tailEnd type="none" w="med" len="med"/>
                    </a:lnT>
                    <a:lnB w="6350" cap="flat" cmpd="sng" algn="ctr">
                      <a:solidFill>
                        <a:srgbClr val="8016B5"/>
                      </a:solidFill>
                      <a:prstDash val="solid"/>
                      <a:round/>
                      <a:headEnd type="none" w="med" len="med"/>
                      <a:tailEnd type="none" w="med" len="med"/>
                    </a:lnB>
                    <a:solidFill>
                      <a:srgbClr val="FFFFFF"/>
                    </a:solidFill>
                  </a:tcPr>
                </a:tc>
                <a:tc>
                  <a:txBody>
                    <a:bodyPr/>
                    <a:lstStyle/>
                    <a:p>
                      <a:pPr algn="l" fontAlgn="ctr"/>
                      <a:r>
                        <a:rPr lang="en-US" sz="2200" b="0">
                          <a:solidFill>
                            <a:schemeClr val="tx1"/>
                          </a:solidFill>
                          <a:effectLst/>
                          <a:latin typeface="Times New Roman" panose="02020603050405020304" pitchFamily="18" charset="0"/>
                          <a:cs typeface="Times New Roman" panose="02020603050405020304" pitchFamily="18" charset="0"/>
                        </a:rPr>
                        <a:t>Free of cost but only for a certain time duration.</a:t>
                      </a:r>
                    </a:p>
                  </a:txBody>
                  <a:tcPr marL="34497" marR="34497" marT="34497" marB="34497" anchor="ctr">
                    <a:lnL w="6350" cap="flat" cmpd="sng" algn="ctr">
                      <a:solidFill>
                        <a:srgbClr val="801CB5"/>
                      </a:solidFill>
                      <a:prstDash val="solid"/>
                      <a:round/>
                      <a:headEnd type="none" w="med" len="med"/>
                      <a:tailEnd type="none" w="med" len="med"/>
                    </a:lnL>
                    <a:lnR w="6350" cap="flat" cmpd="sng" algn="ctr">
                      <a:solidFill>
                        <a:srgbClr val="801CB5"/>
                      </a:solidFill>
                      <a:prstDash val="solid"/>
                      <a:round/>
                      <a:headEnd type="none" w="med" len="med"/>
                      <a:tailEnd type="none" w="med" len="med"/>
                    </a:lnR>
                    <a:lnT w="6350" cap="flat" cmpd="sng" algn="ctr">
                      <a:solidFill>
                        <a:srgbClr val="801CB5"/>
                      </a:solidFill>
                      <a:prstDash val="solid"/>
                      <a:round/>
                      <a:headEnd type="none" w="med" len="med"/>
                      <a:tailEnd type="none" w="med" len="med"/>
                    </a:lnT>
                    <a:lnB w="6350" cap="flat" cmpd="sng" algn="ctr">
                      <a:solidFill>
                        <a:srgbClr val="8016B5"/>
                      </a:solidFill>
                      <a:prstDash val="solid"/>
                      <a:round/>
                      <a:headEnd type="none" w="med" len="med"/>
                      <a:tailEnd type="none" w="med" len="med"/>
                    </a:lnB>
                    <a:solidFill>
                      <a:srgbClr val="FFFFFF"/>
                    </a:solidFill>
                  </a:tcPr>
                </a:tc>
                <a:extLst>
                  <a:ext uri="{0D108BD9-81ED-4DB2-BD59-A6C34878D82A}">
                    <a16:rowId xmlns:a16="http://schemas.microsoft.com/office/drawing/2014/main" val="2393287633"/>
                  </a:ext>
                </a:extLst>
              </a:tr>
              <a:tr h="754327">
                <a:tc>
                  <a:txBody>
                    <a:bodyPr/>
                    <a:lstStyle/>
                    <a:p>
                      <a:pPr algn="l" fontAlgn="ctr"/>
                      <a:r>
                        <a:rPr lang="en-US" sz="2200" b="0" dirty="0">
                          <a:solidFill>
                            <a:schemeClr val="tx1"/>
                          </a:solidFill>
                          <a:effectLst/>
                          <a:latin typeface="Times New Roman" panose="02020603050405020304" pitchFamily="18" charset="0"/>
                          <a:cs typeface="Times New Roman" panose="02020603050405020304" pitchFamily="18" charset="0"/>
                        </a:rPr>
                        <a:t>It is usually fully functional and all the features are available.</a:t>
                      </a:r>
                    </a:p>
                  </a:txBody>
                  <a:tcPr marL="34497" marR="34497" marT="34497" marB="34497" anchor="ctr">
                    <a:lnL w="6350" cap="flat" cmpd="sng" algn="ctr">
                      <a:solidFill>
                        <a:srgbClr val="8016B5"/>
                      </a:solidFill>
                      <a:prstDash val="solid"/>
                      <a:round/>
                      <a:headEnd type="none" w="med" len="med"/>
                      <a:tailEnd type="none" w="med" len="med"/>
                    </a:lnL>
                    <a:lnR w="6350" cap="flat" cmpd="sng" algn="ctr">
                      <a:solidFill>
                        <a:srgbClr val="8016B5"/>
                      </a:solidFill>
                      <a:prstDash val="solid"/>
                      <a:round/>
                      <a:headEnd type="none" w="med" len="med"/>
                      <a:tailEnd type="none" w="med" len="med"/>
                    </a:lnR>
                    <a:lnT w="6350" cap="flat" cmpd="sng" algn="ctr">
                      <a:solidFill>
                        <a:srgbClr val="8016B5"/>
                      </a:solidFill>
                      <a:prstDash val="solid"/>
                      <a:round/>
                      <a:headEnd type="none" w="med" len="med"/>
                      <a:tailEnd type="none" w="med" len="med"/>
                    </a:lnT>
                    <a:lnB w="6350" cap="flat" cmpd="sng" algn="ctr">
                      <a:solidFill>
                        <a:srgbClr val="1026B5"/>
                      </a:solidFill>
                      <a:prstDash val="solid"/>
                      <a:round/>
                      <a:headEnd type="none" w="med" len="med"/>
                      <a:tailEnd type="none" w="med" len="med"/>
                    </a:lnB>
                    <a:solidFill>
                      <a:srgbClr val="FFFFFF"/>
                    </a:solidFill>
                  </a:tcPr>
                </a:tc>
                <a:tc>
                  <a:txBody>
                    <a:bodyPr/>
                    <a:lstStyle/>
                    <a:p>
                      <a:pPr algn="l" fontAlgn="ctr"/>
                      <a:r>
                        <a:rPr lang="en-US" sz="2200" b="0" dirty="0">
                          <a:solidFill>
                            <a:schemeClr val="tx1"/>
                          </a:solidFill>
                          <a:effectLst/>
                          <a:latin typeface="Times New Roman" panose="02020603050405020304" pitchFamily="18" charset="0"/>
                          <a:cs typeface="Times New Roman" panose="02020603050405020304" pitchFamily="18" charset="0"/>
                        </a:rPr>
                        <a:t>Only certain features are available for the trial period.</a:t>
                      </a:r>
                    </a:p>
                  </a:txBody>
                  <a:tcPr marL="34497" marR="34497" marT="34497" marB="34497" anchor="ctr">
                    <a:lnL w="6350" cap="flat" cmpd="sng" algn="ctr">
                      <a:solidFill>
                        <a:srgbClr val="8016B5"/>
                      </a:solidFill>
                      <a:prstDash val="solid"/>
                      <a:round/>
                      <a:headEnd type="none" w="med" len="med"/>
                      <a:tailEnd type="none" w="med" len="med"/>
                    </a:lnL>
                    <a:lnR w="6350" cap="flat" cmpd="sng" algn="ctr">
                      <a:solidFill>
                        <a:srgbClr val="8016B5"/>
                      </a:solidFill>
                      <a:prstDash val="solid"/>
                      <a:round/>
                      <a:headEnd type="none" w="med" len="med"/>
                      <a:tailEnd type="none" w="med" len="med"/>
                    </a:lnR>
                    <a:lnT w="6350" cap="flat" cmpd="sng" algn="ctr">
                      <a:solidFill>
                        <a:srgbClr val="8016B5"/>
                      </a:solidFill>
                      <a:prstDash val="solid"/>
                      <a:round/>
                      <a:headEnd type="none" w="med" len="med"/>
                      <a:tailEnd type="none" w="med" len="med"/>
                    </a:lnT>
                    <a:lnB w="6350" cap="flat" cmpd="sng" algn="ctr">
                      <a:solidFill>
                        <a:srgbClr val="1026B5"/>
                      </a:solidFill>
                      <a:prstDash val="solid"/>
                      <a:round/>
                      <a:headEnd type="none" w="med" len="med"/>
                      <a:tailEnd type="none" w="med" len="med"/>
                    </a:lnB>
                    <a:solidFill>
                      <a:srgbClr val="FFFFFF"/>
                    </a:solidFill>
                  </a:tcPr>
                </a:tc>
                <a:extLst>
                  <a:ext uri="{0D108BD9-81ED-4DB2-BD59-A6C34878D82A}">
                    <a16:rowId xmlns:a16="http://schemas.microsoft.com/office/drawing/2014/main" val="1522348827"/>
                  </a:ext>
                </a:extLst>
              </a:tr>
              <a:tr h="754327">
                <a:tc>
                  <a:txBody>
                    <a:bodyPr/>
                    <a:lstStyle/>
                    <a:p>
                      <a:pPr algn="l" fontAlgn="ctr"/>
                      <a:r>
                        <a:rPr lang="en-US" sz="2200" b="0">
                          <a:solidFill>
                            <a:schemeClr val="tx1"/>
                          </a:solidFill>
                          <a:effectLst/>
                          <a:latin typeface="Times New Roman" panose="02020603050405020304" pitchFamily="18" charset="0"/>
                          <a:cs typeface="Times New Roman" panose="02020603050405020304" pitchFamily="18" charset="0"/>
                        </a:rPr>
                        <a:t>Distribution is free of cost.</a:t>
                      </a:r>
                    </a:p>
                  </a:txBody>
                  <a:tcPr marL="34497" marR="34497" marT="34497" marB="34497" anchor="ctr">
                    <a:lnL w="6350" cap="flat" cmpd="sng" algn="ctr">
                      <a:solidFill>
                        <a:srgbClr val="1026B5"/>
                      </a:solidFill>
                      <a:prstDash val="solid"/>
                      <a:round/>
                      <a:headEnd type="none" w="med" len="med"/>
                      <a:tailEnd type="none" w="med" len="med"/>
                    </a:lnL>
                    <a:lnR w="6350" cap="flat" cmpd="sng" algn="ctr">
                      <a:solidFill>
                        <a:srgbClr val="1026B5"/>
                      </a:solidFill>
                      <a:prstDash val="solid"/>
                      <a:round/>
                      <a:headEnd type="none" w="med" len="med"/>
                      <a:tailEnd type="none" w="med" len="med"/>
                    </a:lnR>
                    <a:lnT w="6350" cap="flat" cmpd="sng" algn="ctr">
                      <a:solidFill>
                        <a:srgbClr val="1026B5"/>
                      </a:solidFill>
                      <a:prstDash val="solid"/>
                      <a:round/>
                      <a:headEnd type="none" w="med" len="med"/>
                      <a:tailEnd type="none" w="med" len="med"/>
                    </a:lnT>
                    <a:lnB w="6350" cap="flat" cmpd="sng" algn="ctr">
                      <a:solidFill>
                        <a:srgbClr val="901EB5"/>
                      </a:solidFill>
                      <a:prstDash val="solid"/>
                      <a:round/>
                      <a:headEnd type="none" w="med" len="med"/>
                      <a:tailEnd type="none" w="med" len="med"/>
                    </a:lnB>
                    <a:solidFill>
                      <a:srgbClr val="FFFFFF"/>
                    </a:solidFill>
                  </a:tcPr>
                </a:tc>
                <a:tc>
                  <a:txBody>
                    <a:bodyPr/>
                    <a:lstStyle/>
                    <a:p>
                      <a:pPr algn="l" fontAlgn="ctr"/>
                      <a:r>
                        <a:rPr lang="en-US" sz="2200" b="0" dirty="0">
                          <a:solidFill>
                            <a:schemeClr val="tx1"/>
                          </a:solidFill>
                          <a:effectLst/>
                          <a:latin typeface="Times New Roman" panose="02020603050405020304" pitchFamily="18" charset="0"/>
                          <a:cs typeface="Times New Roman" panose="02020603050405020304" pitchFamily="18" charset="0"/>
                        </a:rPr>
                        <a:t>Free distribution may require the author’s permission.</a:t>
                      </a:r>
                    </a:p>
                  </a:txBody>
                  <a:tcPr marL="34497" marR="34497" marT="34497" marB="34497" anchor="ctr">
                    <a:lnL w="6350" cap="flat" cmpd="sng" algn="ctr">
                      <a:solidFill>
                        <a:srgbClr val="1026B5"/>
                      </a:solidFill>
                      <a:prstDash val="solid"/>
                      <a:round/>
                      <a:headEnd type="none" w="med" len="med"/>
                      <a:tailEnd type="none" w="med" len="med"/>
                    </a:lnL>
                    <a:lnR w="6350" cap="flat" cmpd="sng" algn="ctr">
                      <a:solidFill>
                        <a:srgbClr val="1026B5"/>
                      </a:solidFill>
                      <a:prstDash val="solid"/>
                      <a:round/>
                      <a:headEnd type="none" w="med" len="med"/>
                      <a:tailEnd type="none" w="med" len="med"/>
                    </a:lnR>
                    <a:lnT w="6350" cap="flat" cmpd="sng" algn="ctr">
                      <a:solidFill>
                        <a:srgbClr val="1026B5"/>
                      </a:solidFill>
                      <a:prstDash val="solid"/>
                      <a:round/>
                      <a:headEnd type="none" w="med" len="med"/>
                      <a:tailEnd type="none" w="med" len="med"/>
                    </a:lnT>
                    <a:lnB w="6350" cap="flat" cmpd="sng" algn="ctr">
                      <a:solidFill>
                        <a:srgbClr val="901EB5"/>
                      </a:solidFill>
                      <a:prstDash val="solid"/>
                      <a:round/>
                      <a:headEnd type="none" w="med" len="med"/>
                      <a:tailEnd type="none" w="med" len="med"/>
                    </a:lnB>
                    <a:solidFill>
                      <a:srgbClr val="FFFFFF"/>
                    </a:solidFill>
                  </a:tcPr>
                </a:tc>
                <a:extLst>
                  <a:ext uri="{0D108BD9-81ED-4DB2-BD59-A6C34878D82A}">
                    <a16:rowId xmlns:a16="http://schemas.microsoft.com/office/drawing/2014/main" val="3244129121"/>
                  </a:ext>
                </a:extLst>
              </a:tr>
              <a:tr h="754327">
                <a:tc>
                  <a:txBody>
                    <a:bodyPr/>
                    <a:lstStyle/>
                    <a:p>
                      <a:pPr algn="l" fontAlgn="ctr"/>
                      <a:r>
                        <a:rPr lang="en-US" sz="2200" b="0">
                          <a:solidFill>
                            <a:schemeClr val="tx1"/>
                          </a:solidFill>
                          <a:effectLst/>
                          <a:latin typeface="Times New Roman" panose="02020603050405020304" pitchFamily="18" charset="0"/>
                          <a:cs typeface="Times New Roman" panose="02020603050405020304" pitchFamily="18" charset="0"/>
                        </a:rPr>
                        <a:t>There is no time limit for usage.</a:t>
                      </a:r>
                    </a:p>
                  </a:txBody>
                  <a:tcPr marL="34497" marR="34497" marT="34497" marB="34497" anchor="ctr">
                    <a:lnL w="6350" cap="flat" cmpd="sng" algn="ctr">
                      <a:solidFill>
                        <a:srgbClr val="901EB5"/>
                      </a:solidFill>
                      <a:prstDash val="solid"/>
                      <a:round/>
                      <a:headEnd type="none" w="med" len="med"/>
                      <a:tailEnd type="none" w="med" len="med"/>
                    </a:lnL>
                    <a:lnR w="6350" cap="flat" cmpd="sng" algn="ctr">
                      <a:solidFill>
                        <a:srgbClr val="901EB5"/>
                      </a:solidFill>
                      <a:prstDash val="solid"/>
                      <a:round/>
                      <a:headEnd type="none" w="med" len="med"/>
                      <a:tailEnd type="none" w="med" len="med"/>
                    </a:lnR>
                    <a:lnT w="6350" cap="flat" cmpd="sng" algn="ctr">
                      <a:solidFill>
                        <a:srgbClr val="901EB5"/>
                      </a:solidFill>
                      <a:prstDash val="solid"/>
                      <a:round/>
                      <a:headEnd type="none" w="med" len="med"/>
                      <a:tailEnd type="none" w="med" len="med"/>
                    </a:lnT>
                    <a:lnB w="6350" cap="flat" cmpd="sng" algn="ctr">
                      <a:solidFill>
                        <a:srgbClr val="E031B5"/>
                      </a:solidFill>
                      <a:prstDash val="solid"/>
                      <a:round/>
                      <a:headEnd type="none" w="med" len="med"/>
                      <a:tailEnd type="none" w="med" len="med"/>
                    </a:lnB>
                    <a:solidFill>
                      <a:srgbClr val="FFFFFF"/>
                    </a:solidFill>
                  </a:tcPr>
                </a:tc>
                <a:tc>
                  <a:txBody>
                    <a:bodyPr/>
                    <a:lstStyle/>
                    <a:p>
                      <a:pPr algn="l" fontAlgn="ctr"/>
                      <a:r>
                        <a:rPr lang="en-US" sz="2200" b="0" dirty="0">
                          <a:solidFill>
                            <a:schemeClr val="tx1"/>
                          </a:solidFill>
                          <a:effectLst/>
                          <a:latin typeface="Times New Roman" panose="02020603050405020304" pitchFamily="18" charset="0"/>
                          <a:cs typeface="Times New Roman" panose="02020603050405020304" pitchFamily="18" charset="0"/>
                        </a:rPr>
                        <a:t>There is a certain trial period usually 30 days.</a:t>
                      </a:r>
                    </a:p>
                  </a:txBody>
                  <a:tcPr marL="34497" marR="34497" marT="34497" marB="34497" anchor="ctr">
                    <a:lnL w="6350" cap="flat" cmpd="sng" algn="ctr">
                      <a:solidFill>
                        <a:srgbClr val="901EB5"/>
                      </a:solidFill>
                      <a:prstDash val="solid"/>
                      <a:round/>
                      <a:headEnd type="none" w="med" len="med"/>
                      <a:tailEnd type="none" w="med" len="med"/>
                    </a:lnL>
                    <a:lnR w="6350" cap="flat" cmpd="sng" algn="ctr">
                      <a:solidFill>
                        <a:srgbClr val="901EB5"/>
                      </a:solidFill>
                      <a:prstDash val="solid"/>
                      <a:round/>
                      <a:headEnd type="none" w="med" len="med"/>
                      <a:tailEnd type="none" w="med" len="med"/>
                    </a:lnR>
                    <a:lnT w="6350" cap="flat" cmpd="sng" algn="ctr">
                      <a:solidFill>
                        <a:srgbClr val="901EB5"/>
                      </a:solidFill>
                      <a:prstDash val="solid"/>
                      <a:round/>
                      <a:headEnd type="none" w="med" len="med"/>
                      <a:tailEnd type="none" w="med" len="med"/>
                    </a:lnT>
                    <a:lnB w="6350" cap="flat" cmpd="sng" algn="ctr">
                      <a:solidFill>
                        <a:srgbClr val="E031B5"/>
                      </a:solidFill>
                      <a:prstDash val="solid"/>
                      <a:round/>
                      <a:headEnd type="none" w="med" len="med"/>
                      <a:tailEnd type="none" w="med" len="med"/>
                    </a:lnB>
                    <a:solidFill>
                      <a:srgbClr val="FFFFFF"/>
                    </a:solidFill>
                  </a:tcPr>
                </a:tc>
                <a:extLst>
                  <a:ext uri="{0D108BD9-81ED-4DB2-BD59-A6C34878D82A}">
                    <a16:rowId xmlns:a16="http://schemas.microsoft.com/office/drawing/2014/main" val="2577770771"/>
                  </a:ext>
                </a:extLst>
              </a:tr>
              <a:tr h="754327">
                <a:tc>
                  <a:txBody>
                    <a:bodyPr/>
                    <a:lstStyle/>
                    <a:p>
                      <a:pPr algn="l" fontAlgn="ctr"/>
                      <a:r>
                        <a:rPr lang="en-US" sz="2200" b="0">
                          <a:solidFill>
                            <a:schemeClr val="tx1"/>
                          </a:solidFill>
                          <a:effectLst/>
                          <a:latin typeface="Times New Roman" panose="02020603050405020304" pitchFamily="18" charset="0"/>
                          <a:cs typeface="Times New Roman" panose="02020603050405020304" pitchFamily="18" charset="0"/>
                        </a:rPr>
                        <a:t>Examples are MSN Messenger, Adobe PDF, Yahoo Messenger, etc.</a:t>
                      </a:r>
                    </a:p>
                  </a:txBody>
                  <a:tcPr marL="34497" marR="34497" marT="34497" marB="34497" anchor="ctr">
                    <a:lnL w="6350" cap="flat" cmpd="sng" algn="ctr">
                      <a:solidFill>
                        <a:srgbClr val="E031B5"/>
                      </a:solidFill>
                      <a:prstDash val="solid"/>
                      <a:round/>
                      <a:headEnd type="none" w="med" len="med"/>
                      <a:tailEnd type="none" w="med" len="med"/>
                    </a:lnL>
                    <a:lnR w="6350" cap="flat" cmpd="sng" algn="ctr">
                      <a:solidFill>
                        <a:srgbClr val="E031B5"/>
                      </a:solidFill>
                      <a:prstDash val="solid"/>
                      <a:round/>
                      <a:headEnd type="none" w="med" len="med"/>
                      <a:tailEnd type="none" w="med" len="med"/>
                    </a:lnR>
                    <a:lnT w="6350" cap="flat" cmpd="sng" algn="ctr">
                      <a:solidFill>
                        <a:srgbClr val="E031B5"/>
                      </a:solidFill>
                      <a:prstDash val="solid"/>
                      <a:round/>
                      <a:headEnd type="none" w="med" len="med"/>
                      <a:tailEnd type="none" w="med" len="med"/>
                    </a:lnT>
                    <a:lnB w="6350" cap="flat" cmpd="sng" algn="ctr">
                      <a:solidFill>
                        <a:srgbClr val="E031B5"/>
                      </a:solidFill>
                      <a:prstDash val="solid"/>
                      <a:round/>
                      <a:headEnd type="none" w="med" len="med"/>
                      <a:tailEnd type="none" w="med" len="med"/>
                    </a:lnB>
                    <a:solidFill>
                      <a:srgbClr val="FFFFFF"/>
                    </a:solidFill>
                  </a:tcPr>
                </a:tc>
                <a:tc>
                  <a:txBody>
                    <a:bodyPr/>
                    <a:lstStyle/>
                    <a:p>
                      <a:pPr algn="l" fontAlgn="ctr"/>
                      <a:r>
                        <a:rPr lang="en-US" sz="2200" b="0" dirty="0">
                          <a:solidFill>
                            <a:schemeClr val="tx1"/>
                          </a:solidFill>
                          <a:effectLst/>
                          <a:latin typeface="Times New Roman" panose="02020603050405020304" pitchFamily="18" charset="0"/>
                          <a:cs typeface="Times New Roman" panose="02020603050405020304" pitchFamily="18" charset="0"/>
                        </a:rPr>
                        <a:t>Examples are WinZip, </a:t>
                      </a:r>
                      <a:r>
                        <a:rPr lang="en-US" sz="2200" b="0" dirty="0" err="1">
                          <a:solidFill>
                            <a:schemeClr val="tx1"/>
                          </a:solidFill>
                          <a:effectLst/>
                          <a:latin typeface="Times New Roman" panose="02020603050405020304" pitchFamily="18" charset="0"/>
                          <a:cs typeface="Times New Roman" panose="02020603050405020304" pitchFamily="18" charset="0"/>
                        </a:rPr>
                        <a:t>Getright</a:t>
                      </a:r>
                      <a:r>
                        <a:rPr lang="en-US" sz="2200" b="0" dirty="0">
                          <a:solidFill>
                            <a:schemeClr val="tx1"/>
                          </a:solidFill>
                          <a:effectLst/>
                          <a:latin typeface="Times New Roman" panose="02020603050405020304" pitchFamily="18" charset="0"/>
                          <a:cs typeface="Times New Roman" panose="02020603050405020304" pitchFamily="18" charset="0"/>
                        </a:rPr>
                        <a:t>, etc.</a:t>
                      </a:r>
                    </a:p>
                  </a:txBody>
                  <a:tcPr marL="34497" marR="34497" marT="34497" marB="34497" anchor="ctr">
                    <a:lnL w="6350" cap="flat" cmpd="sng" algn="ctr">
                      <a:solidFill>
                        <a:srgbClr val="E031B5"/>
                      </a:solidFill>
                      <a:prstDash val="solid"/>
                      <a:round/>
                      <a:headEnd type="none" w="med" len="med"/>
                      <a:tailEnd type="none" w="med" len="med"/>
                    </a:lnL>
                    <a:lnR w="6350" cap="flat" cmpd="sng" algn="ctr">
                      <a:solidFill>
                        <a:srgbClr val="E031B5"/>
                      </a:solidFill>
                      <a:prstDash val="solid"/>
                      <a:round/>
                      <a:headEnd type="none" w="med" len="med"/>
                      <a:tailEnd type="none" w="med" len="med"/>
                    </a:lnR>
                    <a:lnT w="6350" cap="flat" cmpd="sng" algn="ctr">
                      <a:solidFill>
                        <a:srgbClr val="E031B5"/>
                      </a:solidFill>
                      <a:prstDash val="solid"/>
                      <a:round/>
                      <a:headEnd type="none" w="med" len="med"/>
                      <a:tailEnd type="none" w="med" len="med"/>
                    </a:lnT>
                    <a:lnB w="6350" cap="flat" cmpd="sng" algn="ctr">
                      <a:solidFill>
                        <a:srgbClr val="E031B5"/>
                      </a:solidFill>
                      <a:prstDash val="solid"/>
                      <a:round/>
                      <a:headEnd type="none" w="med" len="med"/>
                      <a:tailEnd type="none" w="med" len="med"/>
                    </a:lnB>
                    <a:solidFill>
                      <a:srgbClr val="FFFFFF"/>
                    </a:solidFill>
                  </a:tcPr>
                </a:tc>
                <a:extLst>
                  <a:ext uri="{0D108BD9-81ED-4DB2-BD59-A6C34878D82A}">
                    <a16:rowId xmlns:a16="http://schemas.microsoft.com/office/drawing/2014/main" val="1525731181"/>
                  </a:ext>
                </a:extLst>
              </a:tr>
            </a:tbl>
          </a:graphicData>
        </a:graphic>
      </p:graphicFrame>
      <p:sp>
        <p:nvSpPr>
          <p:cNvPr id="7" name="TextBox 6">
            <a:extLst>
              <a:ext uri="{FF2B5EF4-FFF2-40B4-BE49-F238E27FC236}">
                <a16:creationId xmlns:a16="http://schemas.microsoft.com/office/drawing/2014/main" id="{F14DF1A9-D48A-42D6-BC66-57894CEBC329}"/>
              </a:ext>
            </a:extLst>
          </p:cNvPr>
          <p:cNvSpPr txBox="1"/>
          <p:nvPr/>
        </p:nvSpPr>
        <p:spPr>
          <a:xfrm>
            <a:off x="762000" y="283309"/>
            <a:ext cx="7315200" cy="461665"/>
          </a:xfrm>
          <a:prstGeom prst="rect">
            <a:avLst/>
          </a:prstGeom>
          <a:noFill/>
        </p:spPr>
        <p:txBody>
          <a:bodyPr wrap="square">
            <a:spAutoFit/>
          </a:bodyPr>
          <a:lstStyle/>
          <a:p>
            <a:pPr algn="ctr"/>
            <a:r>
              <a:rPr lang="en-US" sz="2400" b="1" i="0" dirty="0">
                <a:solidFill>
                  <a:srgbClr val="000000"/>
                </a:solidFill>
                <a:effectLst/>
                <a:latin typeface="Times New Roman" panose="02020603050405020304" pitchFamily="18" charset="0"/>
                <a:cs typeface="Times New Roman" panose="02020603050405020304" pitchFamily="18" charset="0"/>
              </a:rPr>
              <a:t>Difference between Freeware and Shareware</a:t>
            </a:r>
          </a:p>
        </p:txBody>
      </p:sp>
    </p:spTree>
    <p:extLst>
      <p:ext uri="{BB962C8B-B14F-4D97-AF65-F5344CB8AC3E}">
        <p14:creationId xmlns:p14="http://schemas.microsoft.com/office/powerpoint/2010/main" val="1110211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00200" y="686851"/>
            <a:ext cx="5874493" cy="584775"/>
          </a:xfrm>
          <a:prstGeom prst="rect">
            <a:avLst/>
          </a:prstGeom>
          <a:noFill/>
        </p:spPr>
        <p:txBody>
          <a:bodyPr wrap="none" rtlCol="0">
            <a:spAutoFit/>
          </a:bodyPr>
          <a:lstStyle/>
          <a:p>
            <a:r>
              <a:rPr lang="en-US" sz="3200" b="1" dirty="0"/>
              <a:t>Examples of Application software</a:t>
            </a:r>
          </a:p>
        </p:txBody>
      </p:sp>
      <p:sp>
        <p:nvSpPr>
          <p:cNvPr id="5" name="TextBox 4"/>
          <p:cNvSpPr txBox="1"/>
          <p:nvPr/>
        </p:nvSpPr>
        <p:spPr>
          <a:xfrm>
            <a:off x="346446" y="1278553"/>
            <a:ext cx="8382000" cy="4339650"/>
          </a:xfrm>
          <a:prstGeom prst="rect">
            <a:avLst/>
          </a:prstGeom>
          <a:noFill/>
          <a:ln>
            <a:solidFill>
              <a:schemeClr val="tx1"/>
            </a:solidFill>
          </a:ln>
        </p:spPr>
        <p:txBody>
          <a:bodyPr wrap="square" rtlCol="0">
            <a:spAutoFit/>
          </a:bodyPr>
          <a:lstStyle/>
          <a:p>
            <a:r>
              <a:rPr lang="en-US" sz="2400" b="1" dirty="0"/>
              <a:t>Word Processing Programs </a:t>
            </a:r>
          </a:p>
          <a:p>
            <a:r>
              <a:rPr lang="en-US" b="1" dirty="0"/>
              <a:t> </a:t>
            </a:r>
            <a:r>
              <a:rPr lang="en-US" dirty="0"/>
              <a:t>A word processing program (also called a word processor) provides tools for creating all kinds of text-based documents</a:t>
            </a:r>
          </a:p>
          <a:p>
            <a:r>
              <a:rPr lang="en-US" b="1" i="1" dirty="0"/>
              <a:t>                                                      MS (Microsoft)-Word </a:t>
            </a:r>
          </a:p>
          <a:p>
            <a:r>
              <a:rPr lang="en-US" b="1" dirty="0"/>
              <a:t>   Its interface:</a:t>
            </a:r>
          </a:p>
          <a:p>
            <a:pPr marL="285750" indent="-285750" algn="just">
              <a:buFont typeface="Arial" pitchFamily="34" charset="0"/>
              <a:buChar char="•"/>
            </a:pPr>
            <a:r>
              <a:rPr lang="en-US" dirty="0"/>
              <a:t>Menu bars</a:t>
            </a:r>
          </a:p>
          <a:p>
            <a:pPr marL="285750" indent="-285750" algn="just">
              <a:buFont typeface="Arial" pitchFamily="34" charset="0"/>
              <a:buChar char="•"/>
            </a:pPr>
            <a:r>
              <a:rPr lang="en-US" dirty="0"/>
              <a:t>Toolbars</a:t>
            </a:r>
          </a:p>
          <a:p>
            <a:pPr marL="285750" indent="-285750" algn="just">
              <a:buFont typeface="Arial" pitchFamily="34" charset="0"/>
              <a:buChar char="•"/>
            </a:pPr>
            <a:r>
              <a:rPr lang="en-US" dirty="0"/>
              <a:t>Rulers</a:t>
            </a:r>
          </a:p>
          <a:p>
            <a:pPr marL="285750" indent="-285750" algn="just">
              <a:buFont typeface="Arial" pitchFamily="34" charset="0"/>
              <a:buChar char="•"/>
            </a:pPr>
            <a:r>
              <a:rPr lang="en-US" dirty="0"/>
              <a:t>Scroll bars</a:t>
            </a:r>
          </a:p>
          <a:p>
            <a:pPr marL="285750" indent="-285750" algn="just">
              <a:buFont typeface="Arial" pitchFamily="34" charset="0"/>
              <a:buChar char="•"/>
            </a:pPr>
            <a:r>
              <a:rPr lang="en-US" dirty="0"/>
              <a:t>A status bar</a:t>
            </a:r>
          </a:p>
          <a:p>
            <a:pPr marL="285750" indent="-285750" algn="just">
              <a:buFont typeface="Arial" pitchFamily="34" charset="0"/>
              <a:buChar char="•"/>
            </a:pPr>
            <a:endParaRPr lang="en-US" dirty="0"/>
          </a:p>
          <a:p>
            <a:pPr algn="just"/>
            <a:r>
              <a:rPr lang="en-US" b="1" dirty="0"/>
              <a:t>Formatting text:</a:t>
            </a:r>
          </a:p>
          <a:p>
            <a:pPr marL="342900" indent="-342900" algn="just">
              <a:buFont typeface="+mj-lt"/>
              <a:buAutoNum type="arabicPeriod"/>
            </a:pPr>
            <a:r>
              <a:rPr lang="en-US" dirty="0"/>
              <a:t>Character formatting</a:t>
            </a:r>
          </a:p>
          <a:p>
            <a:pPr marL="342900" indent="-342900" algn="just">
              <a:buFont typeface="+mj-lt"/>
              <a:buAutoNum type="arabicPeriod"/>
            </a:pPr>
            <a:r>
              <a:rPr lang="en-US" dirty="0"/>
              <a:t>Paragraph formatting</a:t>
            </a:r>
          </a:p>
          <a:p>
            <a:pPr marL="342900" indent="-342900" algn="just">
              <a:buFont typeface="+mj-lt"/>
              <a:buAutoNum type="arabicPeriod"/>
            </a:pPr>
            <a:r>
              <a:rPr lang="en-US" dirty="0"/>
              <a:t>Document formatting</a:t>
            </a:r>
          </a:p>
        </p:txBody>
      </p:sp>
    </p:spTree>
    <p:extLst>
      <p:ext uri="{BB962C8B-B14F-4D97-AF65-F5344CB8AC3E}">
        <p14:creationId xmlns:p14="http://schemas.microsoft.com/office/powerpoint/2010/main" val="8763674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34754" y="381000"/>
            <a:ext cx="5874493" cy="584775"/>
          </a:xfrm>
          <a:prstGeom prst="rect">
            <a:avLst/>
          </a:prstGeom>
          <a:noFill/>
        </p:spPr>
        <p:txBody>
          <a:bodyPr wrap="none" rtlCol="0">
            <a:spAutoFit/>
          </a:bodyPr>
          <a:lstStyle/>
          <a:p>
            <a:r>
              <a:rPr lang="en-US" sz="3200" b="1" dirty="0"/>
              <a:t>Examples of Application software</a:t>
            </a:r>
          </a:p>
        </p:txBody>
      </p:sp>
      <p:sp>
        <p:nvSpPr>
          <p:cNvPr id="5" name="TextBox 4"/>
          <p:cNvSpPr txBox="1"/>
          <p:nvPr/>
        </p:nvSpPr>
        <p:spPr>
          <a:xfrm>
            <a:off x="297543" y="933118"/>
            <a:ext cx="8382000" cy="5447645"/>
          </a:xfrm>
          <a:prstGeom prst="rect">
            <a:avLst/>
          </a:prstGeom>
          <a:noFill/>
          <a:ln>
            <a:solidFill>
              <a:schemeClr val="tx1"/>
            </a:solidFill>
          </a:ln>
        </p:spPr>
        <p:txBody>
          <a:bodyPr wrap="square" rtlCol="0">
            <a:spAutoFit/>
          </a:bodyPr>
          <a:lstStyle/>
          <a:p>
            <a:r>
              <a:rPr lang="en-US" sz="2400" b="1" dirty="0"/>
              <a:t>Spreadsheet Programs </a:t>
            </a:r>
          </a:p>
          <a:p>
            <a:r>
              <a:rPr lang="en-US" b="1" dirty="0"/>
              <a:t> </a:t>
            </a:r>
            <a:r>
              <a:rPr lang="en-US" dirty="0"/>
              <a:t>A </a:t>
            </a:r>
            <a:r>
              <a:rPr lang="en-US" b="1" dirty="0"/>
              <a:t>Spreadsheet</a:t>
            </a:r>
            <a:r>
              <a:rPr lang="en-US" dirty="0"/>
              <a:t> program is a software tool for entering, </a:t>
            </a:r>
            <a:r>
              <a:rPr lang="en-US" dirty="0" err="1"/>
              <a:t>caculating</a:t>
            </a:r>
            <a:r>
              <a:rPr lang="en-US" dirty="0"/>
              <a:t>, manipulating and analyzing sets of numbers</a:t>
            </a:r>
          </a:p>
          <a:p>
            <a:r>
              <a:rPr lang="en-US" b="1" i="1" dirty="0"/>
              <a:t>                                                      MS (Microsoft)-Excel </a:t>
            </a:r>
          </a:p>
          <a:p>
            <a:r>
              <a:rPr lang="en-US" b="1" dirty="0"/>
              <a:t>   Its interface:</a:t>
            </a:r>
          </a:p>
          <a:p>
            <a:pPr marL="285750" indent="-285750" algn="just">
              <a:buFont typeface="Arial" pitchFamily="34" charset="0"/>
              <a:buChar char="•"/>
            </a:pPr>
            <a:r>
              <a:rPr lang="en-US" dirty="0"/>
              <a:t>Menu bars</a:t>
            </a:r>
          </a:p>
          <a:p>
            <a:pPr marL="285750" indent="-285750" algn="just">
              <a:buFont typeface="Arial" pitchFamily="34" charset="0"/>
              <a:buChar char="•"/>
            </a:pPr>
            <a:r>
              <a:rPr lang="en-US" dirty="0"/>
              <a:t>Toolbars</a:t>
            </a:r>
          </a:p>
          <a:p>
            <a:pPr marL="285750" indent="-285750" algn="just">
              <a:buFont typeface="Arial" pitchFamily="34" charset="0"/>
              <a:buChar char="•"/>
            </a:pPr>
            <a:r>
              <a:rPr lang="en-US" dirty="0"/>
              <a:t>Formula bar</a:t>
            </a:r>
          </a:p>
          <a:p>
            <a:pPr marL="285750" indent="-285750" algn="just">
              <a:buFont typeface="Arial" pitchFamily="34" charset="0"/>
              <a:buChar char="•"/>
            </a:pPr>
            <a:r>
              <a:rPr lang="en-US" dirty="0"/>
              <a:t>Document area</a:t>
            </a:r>
          </a:p>
          <a:p>
            <a:pPr marL="285750" indent="-285750" algn="just">
              <a:buFont typeface="Arial" pitchFamily="34" charset="0"/>
              <a:buChar char="•"/>
            </a:pPr>
            <a:r>
              <a:rPr lang="en-US" dirty="0"/>
              <a:t>Cell</a:t>
            </a:r>
          </a:p>
          <a:p>
            <a:pPr marL="285750" indent="-285750" algn="just">
              <a:buFont typeface="Arial" pitchFamily="34" charset="0"/>
              <a:buChar char="•"/>
            </a:pPr>
            <a:r>
              <a:rPr lang="en-US" dirty="0"/>
              <a:t>Row and Column</a:t>
            </a:r>
          </a:p>
          <a:p>
            <a:pPr marL="285750" indent="-285750" algn="just">
              <a:buFont typeface="Arial" pitchFamily="34" charset="0"/>
              <a:buChar char="•"/>
            </a:pPr>
            <a:r>
              <a:rPr lang="en-US" dirty="0"/>
              <a:t>Status bars</a:t>
            </a:r>
          </a:p>
          <a:p>
            <a:pPr marL="285750" indent="-285750" algn="just">
              <a:buFont typeface="Arial" pitchFamily="34" charset="0"/>
              <a:buChar char="•"/>
            </a:pPr>
            <a:r>
              <a:rPr lang="en-US" dirty="0"/>
              <a:t>Scroll bars</a:t>
            </a:r>
          </a:p>
          <a:p>
            <a:pPr algn="just"/>
            <a:endParaRPr lang="en-US" dirty="0"/>
          </a:p>
          <a:p>
            <a:pPr algn="just"/>
            <a:r>
              <a:rPr lang="en-US" b="1" dirty="0"/>
              <a:t>Four type of data entered into cell:</a:t>
            </a:r>
          </a:p>
          <a:p>
            <a:pPr marL="342900" indent="-342900" algn="just">
              <a:buFont typeface="+mj-lt"/>
              <a:buAutoNum type="arabicPeriod"/>
            </a:pPr>
            <a:r>
              <a:rPr lang="en-US" dirty="0"/>
              <a:t>Labels</a:t>
            </a:r>
          </a:p>
          <a:p>
            <a:pPr marL="342900" indent="-342900" algn="just">
              <a:buFont typeface="+mj-lt"/>
              <a:buAutoNum type="arabicPeriod"/>
            </a:pPr>
            <a:r>
              <a:rPr lang="en-US" dirty="0"/>
              <a:t>Values</a:t>
            </a:r>
          </a:p>
          <a:p>
            <a:pPr marL="342900" indent="-342900" algn="just">
              <a:buFont typeface="+mj-lt"/>
              <a:buAutoNum type="arabicPeriod"/>
            </a:pPr>
            <a:r>
              <a:rPr lang="en-US" dirty="0"/>
              <a:t>Dates</a:t>
            </a:r>
          </a:p>
          <a:p>
            <a:pPr marL="342900" indent="-342900" algn="just">
              <a:buFont typeface="+mj-lt"/>
              <a:buAutoNum type="arabicPeriod"/>
            </a:pPr>
            <a:r>
              <a:rPr lang="en-US" dirty="0"/>
              <a:t>Formulas</a:t>
            </a:r>
          </a:p>
        </p:txBody>
      </p:sp>
    </p:spTree>
    <p:extLst>
      <p:ext uri="{BB962C8B-B14F-4D97-AF65-F5344CB8AC3E}">
        <p14:creationId xmlns:p14="http://schemas.microsoft.com/office/powerpoint/2010/main" val="130110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anim calcmode="lin" valueType="num">
                                      <p:cBhvr>
                                        <p:cTn id="1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1000"/>
                                        <p:tgtEl>
                                          <p:spTgt spid="5">
                                            <p:txEl>
                                              <p:pRg st="1" end="1"/>
                                            </p:txEl>
                                          </p:spTgt>
                                        </p:tgtEl>
                                      </p:cBhvr>
                                    </p:animEffect>
                                    <p:anim calcmode="lin" valueType="num">
                                      <p:cBhvr>
                                        <p:cTn id="1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Effect transition="in" filter="fade">
                                      <p:cBhvr>
                                        <p:cTn id="30" dur="1000"/>
                                        <p:tgtEl>
                                          <p:spTgt spid="5">
                                            <p:txEl>
                                              <p:pRg st="3" end="3"/>
                                            </p:txEl>
                                          </p:spTgt>
                                        </p:tgtEl>
                                      </p:cBhvr>
                                    </p:animEffect>
                                    <p:anim calcmode="lin" valueType="num">
                                      <p:cBhvr>
                                        <p:cTn id="31"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2"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Effect transition="in" filter="barn(inVertical)">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1" presetClass="entr" presetSubtype="1"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Effect transition="in" filter="wheel(1)">
                                      <p:cBhvr>
                                        <p:cTn id="56" dur="2000"/>
                                        <p:tgtEl>
                                          <p:spTgt spid="5">
                                            <p:txEl>
                                              <p:pRg st="7" end="7"/>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nodeType="clickEffect">
                                  <p:stCondLst>
                                    <p:cond delay="0"/>
                                  </p:stCondLst>
                                  <p:childTnLst>
                                    <p:set>
                                      <p:cBhvr>
                                        <p:cTn id="60" dur="1" fill="hold">
                                          <p:stCondLst>
                                            <p:cond delay="0"/>
                                          </p:stCondLst>
                                        </p:cTn>
                                        <p:tgtEl>
                                          <p:spTgt spid="5">
                                            <p:txEl>
                                              <p:pRg st="8" end="8"/>
                                            </p:txEl>
                                          </p:spTgt>
                                        </p:tgtEl>
                                        <p:attrNameLst>
                                          <p:attrName>style.visibility</p:attrName>
                                        </p:attrNameLst>
                                      </p:cBhvr>
                                      <p:to>
                                        <p:strVal val="visible"/>
                                      </p:to>
                                    </p:set>
                                    <p:animEffect transition="in" filter="barn(inVertical)">
                                      <p:cBhvr>
                                        <p:cTn id="61" dur="500"/>
                                        <p:tgtEl>
                                          <p:spTgt spid="5">
                                            <p:txEl>
                                              <p:pRg st="8" end="8"/>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nodeType="clickEffect">
                                  <p:stCondLst>
                                    <p:cond delay="0"/>
                                  </p:stCondLst>
                                  <p:childTnLst>
                                    <p:set>
                                      <p:cBhvr>
                                        <p:cTn id="65" dur="1" fill="hold">
                                          <p:stCondLst>
                                            <p:cond delay="0"/>
                                          </p:stCondLst>
                                        </p:cTn>
                                        <p:tgtEl>
                                          <p:spTgt spid="5">
                                            <p:txEl>
                                              <p:pRg st="9" end="9"/>
                                            </p:txEl>
                                          </p:spTgt>
                                        </p:tgtEl>
                                        <p:attrNameLst>
                                          <p:attrName>style.visibility</p:attrName>
                                        </p:attrNameLst>
                                      </p:cBhvr>
                                      <p:to>
                                        <p:strVal val="visible"/>
                                      </p:to>
                                    </p:set>
                                    <p:animEffect transition="in" filter="fade">
                                      <p:cBhvr>
                                        <p:cTn id="66" dur="1000"/>
                                        <p:tgtEl>
                                          <p:spTgt spid="5">
                                            <p:txEl>
                                              <p:pRg st="9" end="9"/>
                                            </p:txEl>
                                          </p:spTgt>
                                        </p:tgtEl>
                                      </p:cBhvr>
                                    </p:animEffect>
                                    <p:anim calcmode="lin" valueType="num">
                                      <p:cBhvr>
                                        <p:cTn id="67"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68"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
                                            <p:txEl>
                                              <p:pRg st="10" end="10"/>
                                            </p:txEl>
                                          </p:spTgt>
                                        </p:tgtEl>
                                        <p:attrNameLst>
                                          <p:attrName>style.visibility</p:attrName>
                                        </p:attrNameLst>
                                      </p:cBhvr>
                                      <p:to>
                                        <p:strVal val="visible"/>
                                      </p:to>
                                    </p:set>
                                    <p:anim calcmode="lin" valueType="num">
                                      <p:cBhvr additive="base">
                                        <p:cTn id="73"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16" presetClass="entr" presetSubtype="21" fill="hold" nodeType="clickEffect">
                                  <p:stCondLst>
                                    <p:cond delay="0"/>
                                  </p:stCondLst>
                                  <p:childTnLst>
                                    <p:set>
                                      <p:cBhvr>
                                        <p:cTn id="78" dur="1" fill="hold">
                                          <p:stCondLst>
                                            <p:cond delay="0"/>
                                          </p:stCondLst>
                                        </p:cTn>
                                        <p:tgtEl>
                                          <p:spTgt spid="5">
                                            <p:txEl>
                                              <p:pRg st="11" end="11"/>
                                            </p:txEl>
                                          </p:spTgt>
                                        </p:tgtEl>
                                        <p:attrNameLst>
                                          <p:attrName>style.visibility</p:attrName>
                                        </p:attrNameLst>
                                      </p:cBhvr>
                                      <p:to>
                                        <p:strVal val="visible"/>
                                      </p:to>
                                    </p:set>
                                    <p:animEffect transition="in" filter="barn(inVertical)">
                                      <p:cBhvr>
                                        <p:cTn id="79" dur="500"/>
                                        <p:tgtEl>
                                          <p:spTgt spid="5">
                                            <p:txEl>
                                              <p:pRg st="11" end="11"/>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nodeType="clickEffect">
                                  <p:stCondLst>
                                    <p:cond delay="0"/>
                                  </p:stCondLst>
                                  <p:childTnLst>
                                    <p:set>
                                      <p:cBhvr>
                                        <p:cTn id="83" dur="1" fill="hold">
                                          <p:stCondLst>
                                            <p:cond delay="0"/>
                                          </p:stCondLst>
                                        </p:cTn>
                                        <p:tgtEl>
                                          <p:spTgt spid="5">
                                            <p:txEl>
                                              <p:pRg st="13" end="13"/>
                                            </p:txEl>
                                          </p:spTgt>
                                        </p:tgtEl>
                                        <p:attrNameLst>
                                          <p:attrName>style.visibility</p:attrName>
                                        </p:attrNameLst>
                                      </p:cBhvr>
                                      <p:to>
                                        <p:strVal val="visible"/>
                                      </p:to>
                                    </p:set>
                                    <p:anim calcmode="lin" valueType="num">
                                      <p:cBhvr additive="base">
                                        <p:cTn id="84" dur="500" fill="hold"/>
                                        <p:tgtEl>
                                          <p:spTgt spid="5">
                                            <p:txEl>
                                              <p:pRg st="13" end="13"/>
                                            </p:txEl>
                                          </p:spTgt>
                                        </p:tgtEl>
                                        <p:attrNameLst>
                                          <p:attrName>ppt_x</p:attrName>
                                        </p:attrNameLst>
                                      </p:cBhvr>
                                      <p:tavLst>
                                        <p:tav tm="0">
                                          <p:val>
                                            <p:strVal val="#ppt_x"/>
                                          </p:val>
                                        </p:tav>
                                        <p:tav tm="100000">
                                          <p:val>
                                            <p:strVal val="#ppt_x"/>
                                          </p:val>
                                        </p:tav>
                                      </p:tavLst>
                                    </p:anim>
                                    <p:anim calcmode="lin" valueType="num">
                                      <p:cBhvr additive="base">
                                        <p:cTn id="85" dur="500" fill="hold"/>
                                        <p:tgtEl>
                                          <p:spTgt spid="5">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nodeType="clickEffect">
                                  <p:stCondLst>
                                    <p:cond delay="0"/>
                                  </p:stCondLst>
                                  <p:childTnLst>
                                    <p:set>
                                      <p:cBhvr>
                                        <p:cTn id="89" dur="1" fill="hold">
                                          <p:stCondLst>
                                            <p:cond delay="0"/>
                                          </p:stCondLst>
                                        </p:cTn>
                                        <p:tgtEl>
                                          <p:spTgt spid="5">
                                            <p:txEl>
                                              <p:pRg st="14" end="14"/>
                                            </p:txEl>
                                          </p:spTgt>
                                        </p:tgtEl>
                                        <p:attrNameLst>
                                          <p:attrName>style.visibility</p:attrName>
                                        </p:attrNameLst>
                                      </p:cBhvr>
                                      <p:to>
                                        <p:strVal val="visible"/>
                                      </p:to>
                                    </p:set>
                                    <p:anim calcmode="lin" valueType="num">
                                      <p:cBhvr additive="base">
                                        <p:cTn id="90" dur="500" fill="hold"/>
                                        <p:tgtEl>
                                          <p:spTgt spid="5">
                                            <p:txEl>
                                              <p:pRg st="14" end="14"/>
                                            </p:txEl>
                                          </p:spTgt>
                                        </p:tgtEl>
                                        <p:attrNameLst>
                                          <p:attrName>ppt_x</p:attrName>
                                        </p:attrNameLst>
                                      </p:cBhvr>
                                      <p:tavLst>
                                        <p:tav tm="0">
                                          <p:val>
                                            <p:strVal val="#ppt_x"/>
                                          </p:val>
                                        </p:tav>
                                        <p:tav tm="100000">
                                          <p:val>
                                            <p:strVal val="#ppt_x"/>
                                          </p:val>
                                        </p:tav>
                                      </p:tavLst>
                                    </p:anim>
                                    <p:anim calcmode="lin" valueType="num">
                                      <p:cBhvr additive="base">
                                        <p:cTn id="91" dur="500" fill="hold"/>
                                        <p:tgtEl>
                                          <p:spTgt spid="5">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nodeType="clickEffect">
                                  <p:stCondLst>
                                    <p:cond delay="0"/>
                                  </p:stCondLst>
                                  <p:childTnLst>
                                    <p:set>
                                      <p:cBhvr>
                                        <p:cTn id="95" dur="1" fill="hold">
                                          <p:stCondLst>
                                            <p:cond delay="0"/>
                                          </p:stCondLst>
                                        </p:cTn>
                                        <p:tgtEl>
                                          <p:spTgt spid="5">
                                            <p:txEl>
                                              <p:pRg st="15" end="15"/>
                                            </p:txEl>
                                          </p:spTgt>
                                        </p:tgtEl>
                                        <p:attrNameLst>
                                          <p:attrName>style.visibility</p:attrName>
                                        </p:attrNameLst>
                                      </p:cBhvr>
                                      <p:to>
                                        <p:strVal val="visible"/>
                                      </p:to>
                                    </p:set>
                                    <p:anim calcmode="lin" valueType="num">
                                      <p:cBhvr additive="base">
                                        <p:cTn id="96" dur="500" fill="hold"/>
                                        <p:tgtEl>
                                          <p:spTgt spid="5">
                                            <p:txEl>
                                              <p:pRg st="15" end="15"/>
                                            </p:txEl>
                                          </p:spTgt>
                                        </p:tgtEl>
                                        <p:attrNameLst>
                                          <p:attrName>ppt_x</p:attrName>
                                        </p:attrNameLst>
                                      </p:cBhvr>
                                      <p:tavLst>
                                        <p:tav tm="0">
                                          <p:val>
                                            <p:strVal val="#ppt_x"/>
                                          </p:val>
                                        </p:tav>
                                        <p:tav tm="100000">
                                          <p:val>
                                            <p:strVal val="#ppt_x"/>
                                          </p:val>
                                        </p:tav>
                                      </p:tavLst>
                                    </p:anim>
                                    <p:anim calcmode="lin" valueType="num">
                                      <p:cBhvr additive="base">
                                        <p:cTn id="97" dur="500" fill="hold"/>
                                        <p:tgtEl>
                                          <p:spTgt spid="5">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nodeType="clickEffect">
                                  <p:stCondLst>
                                    <p:cond delay="0"/>
                                  </p:stCondLst>
                                  <p:childTnLst>
                                    <p:set>
                                      <p:cBhvr>
                                        <p:cTn id="101" dur="1" fill="hold">
                                          <p:stCondLst>
                                            <p:cond delay="0"/>
                                          </p:stCondLst>
                                        </p:cTn>
                                        <p:tgtEl>
                                          <p:spTgt spid="5">
                                            <p:txEl>
                                              <p:pRg st="16" end="16"/>
                                            </p:txEl>
                                          </p:spTgt>
                                        </p:tgtEl>
                                        <p:attrNameLst>
                                          <p:attrName>style.visibility</p:attrName>
                                        </p:attrNameLst>
                                      </p:cBhvr>
                                      <p:to>
                                        <p:strVal val="visible"/>
                                      </p:to>
                                    </p:set>
                                    <p:animEffect transition="in" filter="barn(inVertical)">
                                      <p:cBhvr>
                                        <p:cTn id="102" dur="500"/>
                                        <p:tgtEl>
                                          <p:spTgt spid="5">
                                            <p:txEl>
                                              <p:pRg st="16" end="16"/>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42" presetClass="entr" presetSubtype="0" fill="hold" nodeType="clickEffect">
                                  <p:stCondLst>
                                    <p:cond delay="0"/>
                                  </p:stCondLst>
                                  <p:childTnLst>
                                    <p:set>
                                      <p:cBhvr>
                                        <p:cTn id="106" dur="1" fill="hold">
                                          <p:stCondLst>
                                            <p:cond delay="0"/>
                                          </p:stCondLst>
                                        </p:cTn>
                                        <p:tgtEl>
                                          <p:spTgt spid="5">
                                            <p:txEl>
                                              <p:pRg st="17" end="17"/>
                                            </p:txEl>
                                          </p:spTgt>
                                        </p:tgtEl>
                                        <p:attrNameLst>
                                          <p:attrName>style.visibility</p:attrName>
                                        </p:attrNameLst>
                                      </p:cBhvr>
                                      <p:to>
                                        <p:strVal val="visible"/>
                                      </p:to>
                                    </p:set>
                                    <p:animEffect transition="in" filter="fade">
                                      <p:cBhvr>
                                        <p:cTn id="107" dur="1000"/>
                                        <p:tgtEl>
                                          <p:spTgt spid="5">
                                            <p:txEl>
                                              <p:pRg st="17" end="17"/>
                                            </p:txEl>
                                          </p:spTgt>
                                        </p:tgtEl>
                                      </p:cBhvr>
                                    </p:animEffect>
                                    <p:anim calcmode="lin" valueType="num">
                                      <p:cBhvr>
                                        <p:cTn id="108" dur="1000" fill="hold"/>
                                        <p:tgtEl>
                                          <p:spTgt spid="5">
                                            <p:txEl>
                                              <p:pRg st="17" end="17"/>
                                            </p:txEl>
                                          </p:spTgt>
                                        </p:tgtEl>
                                        <p:attrNameLst>
                                          <p:attrName>ppt_x</p:attrName>
                                        </p:attrNameLst>
                                      </p:cBhvr>
                                      <p:tavLst>
                                        <p:tav tm="0">
                                          <p:val>
                                            <p:strVal val="#ppt_x"/>
                                          </p:val>
                                        </p:tav>
                                        <p:tav tm="100000">
                                          <p:val>
                                            <p:strVal val="#ppt_x"/>
                                          </p:val>
                                        </p:tav>
                                      </p:tavLst>
                                    </p:anim>
                                    <p:anim calcmode="lin" valueType="num">
                                      <p:cBhvr>
                                        <p:cTn id="109" dur="1000" fill="hold"/>
                                        <p:tgtEl>
                                          <p:spTgt spid="5">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34754" y="76200"/>
            <a:ext cx="5165453" cy="523220"/>
          </a:xfrm>
          <a:prstGeom prst="rect">
            <a:avLst/>
          </a:prstGeom>
          <a:noFill/>
        </p:spPr>
        <p:txBody>
          <a:bodyPr wrap="none" rtlCol="0">
            <a:spAutoFit/>
          </a:bodyPr>
          <a:lstStyle/>
          <a:p>
            <a:r>
              <a:rPr lang="en-US" sz="2800" b="1" dirty="0"/>
              <a:t>Examples of Application software</a:t>
            </a:r>
          </a:p>
        </p:txBody>
      </p:sp>
      <p:sp>
        <p:nvSpPr>
          <p:cNvPr id="5" name="TextBox 4"/>
          <p:cNvSpPr txBox="1"/>
          <p:nvPr/>
        </p:nvSpPr>
        <p:spPr>
          <a:xfrm>
            <a:off x="381000" y="667902"/>
            <a:ext cx="8382000" cy="6001643"/>
          </a:xfrm>
          <a:prstGeom prst="rect">
            <a:avLst/>
          </a:prstGeom>
          <a:noFill/>
          <a:ln>
            <a:solidFill>
              <a:schemeClr val="tx1"/>
            </a:solidFill>
          </a:ln>
        </p:spPr>
        <p:txBody>
          <a:bodyPr wrap="square" rtlCol="0">
            <a:spAutoFit/>
          </a:bodyPr>
          <a:lstStyle/>
          <a:p>
            <a:r>
              <a:rPr lang="en-US" b="1" dirty="0"/>
              <a:t>Presentation</a:t>
            </a:r>
            <a:r>
              <a:rPr lang="en-US" dirty="0"/>
              <a:t>: Presentation is a collection of slides that can be shown to an audience. Presentations are created using special software called a </a:t>
            </a:r>
            <a:r>
              <a:rPr lang="en-US" sz="2000" b="1" dirty="0"/>
              <a:t>Presentation Program</a:t>
            </a:r>
            <a:r>
              <a:rPr lang="en-US" dirty="0"/>
              <a:t>.</a:t>
            </a:r>
          </a:p>
          <a:p>
            <a:r>
              <a:rPr lang="en-US" sz="2400" b="1" dirty="0"/>
              <a:t>Presentation Programs </a:t>
            </a:r>
          </a:p>
          <a:p>
            <a:pPr algn="just"/>
            <a:r>
              <a:rPr lang="en-US" b="1" dirty="0"/>
              <a:t> </a:t>
            </a:r>
            <a:r>
              <a:rPr lang="en-US" dirty="0"/>
              <a:t>A Presentation  is a program that allow the user to design slides  or single screen images containing a combination of text, numbers, and graphics (such as charts, clip art, or pictures) often  on  a  colorful background.</a:t>
            </a:r>
          </a:p>
          <a:p>
            <a:pPr algn="ctr"/>
            <a:r>
              <a:rPr lang="en-US" b="1" i="1" dirty="0"/>
              <a:t>MS (Microsoft)-PowerPoint </a:t>
            </a:r>
          </a:p>
          <a:p>
            <a:r>
              <a:rPr lang="en-US" b="1" dirty="0"/>
              <a:t>   Its interface:</a:t>
            </a:r>
          </a:p>
          <a:p>
            <a:pPr marL="285750" indent="-285750" algn="just">
              <a:buFont typeface="Arial" pitchFamily="34" charset="0"/>
              <a:buChar char="•"/>
            </a:pPr>
            <a:r>
              <a:rPr lang="en-US" dirty="0"/>
              <a:t>Menu bars</a:t>
            </a:r>
          </a:p>
          <a:p>
            <a:pPr marL="285750" indent="-285750" algn="just">
              <a:buFont typeface="Arial" pitchFamily="34" charset="0"/>
              <a:buChar char="•"/>
            </a:pPr>
            <a:r>
              <a:rPr lang="en-US" dirty="0"/>
              <a:t>Toolbars</a:t>
            </a:r>
          </a:p>
          <a:p>
            <a:pPr marL="285750" indent="-285750" algn="just">
              <a:buFont typeface="Arial" pitchFamily="34" charset="0"/>
              <a:buChar char="•"/>
            </a:pPr>
            <a:r>
              <a:rPr lang="en-US" dirty="0"/>
              <a:t>Rulers</a:t>
            </a:r>
          </a:p>
          <a:p>
            <a:pPr marL="285750" indent="-285750" algn="just">
              <a:buFont typeface="Arial" pitchFamily="34" charset="0"/>
              <a:buChar char="•"/>
            </a:pPr>
            <a:r>
              <a:rPr lang="en-US" dirty="0"/>
              <a:t>Document area</a:t>
            </a:r>
          </a:p>
          <a:p>
            <a:pPr marL="285750" indent="-285750" algn="just">
              <a:buFont typeface="Arial" pitchFamily="34" charset="0"/>
              <a:buChar char="•"/>
            </a:pPr>
            <a:r>
              <a:rPr lang="en-US" dirty="0"/>
              <a:t>Slide</a:t>
            </a:r>
          </a:p>
          <a:p>
            <a:pPr marL="285750" indent="-285750" algn="just">
              <a:buFont typeface="Arial" pitchFamily="34" charset="0"/>
              <a:buChar char="•"/>
            </a:pPr>
            <a:r>
              <a:rPr lang="en-US" dirty="0"/>
              <a:t>Drawing tools</a:t>
            </a:r>
          </a:p>
          <a:p>
            <a:pPr marL="285750" indent="-285750" algn="just">
              <a:buFont typeface="Arial" pitchFamily="34" charset="0"/>
              <a:buChar char="•"/>
            </a:pPr>
            <a:r>
              <a:rPr lang="en-US" dirty="0"/>
              <a:t>Status bars</a:t>
            </a:r>
          </a:p>
          <a:p>
            <a:pPr marL="285750" indent="-285750" algn="just">
              <a:buFont typeface="Arial" pitchFamily="34" charset="0"/>
              <a:buChar char="•"/>
            </a:pPr>
            <a:r>
              <a:rPr lang="en-US" dirty="0"/>
              <a:t>Scroll bars</a:t>
            </a:r>
          </a:p>
          <a:p>
            <a:pPr algn="just"/>
            <a:r>
              <a:rPr lang="en-US" b="1" dirty="0"/>
              <a:t>Views in PowerPoint: </a:t>
            </a:r>
            <a:r>
              <a:rPr lang="en-US" dirty="0"/>
              <a:t>There are four main views in a PowerPoint  presentation</a:t>
            </a:r>
          </a:p>
          <a:p>
            <a:pPr marL="342900" indent="-342900" algn="just">
              <a:buFont typeface="+mj-lt"/>
              <a:buAutoNum type="arabicPeriod"/>
            </a:pPr>
            <a:r>
              <a:rPr lang="en-US" dirty="0"/>
              <a:t>Normal View</a:t>
            </a:r>
          </a:p>
          <a:p>
            <a:pPr marL="342900" indent="-342900" algn="just">
              <a:buFont typeface="+mj-lt"/>
              <a:buAutoNum type="arabicPeriod"/>
            </a:pPr>
            <a:r>
              <a:rPr lang="en-US" dirty="0"/>
              <a:t>Slide Sorter  View</a:t>
            </a:r>
          </a:p>
          <a:p>
            <a:pPr marL="342900" indent="-342900" algn="just">
              <a:buFont typeface="+mj-lt"/>
              <a:buAutoNum type="arabicPeriod"/>
            </a:pPr>
            <a:r>
              <a:rPr lang="en-US" dirty="0"/>
              <a:t>Slide Show View</a:t>
            </a:r>
          </a:p>
          <a:p>
            <a:pPr marL="342900" indent="-342900" algn="just">
              <a:buFont typeface="+mj-lt"/>
              <a:buAutoNum type="arabicPeriod"/>
            </a:pPr>
            <a:r>
              <a:rPr lang="en-US" dirty="0"/>
              <a:t>Notes Page View</a:t>
            </a:r>
          </a:p>
        </p:txBody>
      </p:sp>
    </p:spTree>
    <p:extLst>
      <p:ext uri="{BB962C8B-B14F-4D97-AF65-F5344CB8AC3E}">
        <p14:creationId xmlns:p14="http://schemas.microsoft.com/office/powerpoint/2010/main" val="42595279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0" y="424934"/>
            <a:ext cx="6686126" cy="461665"/>
          </a:xfrm>
          <a:prstGeom prst="rect">
            <a:avLst/>
          </a:prstGeom>
          <a:noFill/>
        </p:spPr>
        <p:txBody>
          <a:bodyPr wrap="none" rtlCol="0">
            <a:spAutoFit/>
          </a:bodyPr>
          <a:lstStyle/>
          <a:p>
            <a:r>
              <a:rPr lang="en-US" sz="2400" b="1" dirty="0"/>
              <a:t>List of ways for displaying the slides to an audience</a:t>
            </a:r>
          </a:p>
        </p:txBody>
      </p:sp>
      <p:sp>
        <p:nvSpPr>
          <p:cNvPr id="5" name="TextBox 4"/>
          <p:cNvSpPr txBox="1"/>
          <p:nvPr/>
        </p:nvSpPr>
        <p:spPr>
          <a:xfrm>
            <a:off x="714163" y="887827"/>
            <a:ext cx="7848600" cy="1200329"/>
          </a:xfrm>
          <a:prstGeom prst="rect">
            <a:avLst/>
          </a:prstGeom>
          <a:noFill/>
          <a:ln>
            <a:solidFill>
              <a:schemeClr val="tx1"/>
            </a:solidFill>
          </a:ln>
        </p:spPr>
        <p:txBody>
          <a:bodyPr wrap="square" rtlCol="0">
            <a:spAutoFit/>
          </a:bodyPr>
          <a:lstStyle/>
          <a:p>
            <a:pPr marL="285750" indent="-285750">
              <a:buFont typeface="Wingdings" pitchFamily="2" charset="2"/>
              <a:buChar char="v"/>
            </a:pPr>
            <a:r>
              <a:rPr lang="en-US" dirty="0"/>
              <a:t>On the PC’s Screen</a:t>
            </a:r>
          </a:p>
          <a:p>
            <a:pPr marL="285750" indent="-285750">
              <a:buFont typeface="Wingdings" pitchFamily="2" charset="2"/>
              <a:buChar char="v"/>
            </a:pPr>
            <a:r>
              <a:rPr lang="en-US" dirty="0"/>
              <a:t>On a Large-Format Monitor</a:t>
            </a:r>
          </a:p>
          <a:p>
            <a:pPr marL="285750" indent="-285750">
              <a:buFont typeface="Wingdings" pitchFamily="2" charset="2"/>
              <a:buChar char="v"/>
            </a:pPr>
            <a:r>
              <a:rPr lang="en-US" dirty="0"/>
              <a:t>On a Television</a:t>
            </a:r>
          </a:p>
          <a:p>
            <a:pPr marL="285750" indent="-285750">
              <a:buFont typeface="Wingdings" pitchFamily="2" charset="2"/>
              <a:buChar char="v"/>
            </a:pPr>
            <a:r>
              <a:rPr lang="en-US" dirty="0"/>
              <a:t>From a Data Projector</a:t>
            </a:r>
          </a:p>
        </p:txBody>
      </p:sp>
      <p:sp>
        <p:nvSpPr>
          <p:cNvPr id="7" name="TextBox 6"/>
          <p:cNvSpPr txBox="1"/>
          <p:nvPr/>
        </p:nvSpPr>
        <p:spPr>
          <a:xfrm>
            <a:off x="2055736" y="2590800"/>
            <a:ext cx="5165453" cy="523220"/>
          </a:xfrm>
          <a:prstGeom prst="rect">
            <a:avLst/>
          </a:prstGeom>
          <a:noFill/>
        </p:spPr>
        <p:txBody>
          <a:bodyPr wrap="none" rtlCol="0">
            <a:spAutoFit/>
          </a:bodyPr>
          <a:lstStyle/>
          <a:p>
            <a:r>
              <a:rPr lang="en-US" sz="2800" b="1" dirty="0"/>
              <a:t>Examples of Application software</a:t>
            </a:r>
          </a:p>
        </p:txBody>
      </p:sp>
      <p:sp>
        <p:nvSpPr>
          <p:cNvPr id="8" name="TextBox 7"/>
          <p:cNvSpPr txBox="1"/>
          <p:nvPr/>
        </p:nvSpPr>
        <p:spPr>
          <a:xfrm>
            <a:off x="714162" y="3114020"/>
            <a:ext cx="7972637" cy="3231654"/>
          </a:xfrm>
          <a:prstGeom prst="rect">
            <a:avLst/>
          </a:prstGeom>
          <a:noFill/>
          <a:ln>
            <a:solidFill>
              <a:schemeClr val="tx1"/>
            </a:solidFill>
          </a:ln>
        </p:spPr>
        <p:txBody>
          <a:bodyPr wrap="square" rtlCol="0">
            <a:spAutoFit/>
          </a:bodyPr>
          <a:lstStyle/>
          <a:p>
            <a:pPr algn="just"/>
            <a:r>
              <a:rPr lang="en-US" sz="2400" b="1" dirty="0"/>
              <a:t>Personal information manager</a:t>
            </a:r>
          </a:p>
          <a:p>
            <a:pPr algn="just"/>
            <a:r>
              <a:rPr lang="en-US" i="1" dirty="0"/>
              <a:t>Personal Information Managers (PIM):</a:t>
            </a:r>
          </a:p>
          <a:p>
            <a:pPr algn="just"/>
            <a:r>
              <a:rPr lang="en-US" dirty="0"/>
              <a:t>The explosion of contact information has given rise to a special type of software, called the personal information manager, or PIM. </a:t>
            </a:r>
          </a:p>
          <a:p>
            <a:pPr algn="just"/>
            <a:r>
              <a:rPr lang="en-US" dirty="0"/>
              <a:t>A personal information manager software is designed to keep track of many different kinds of contact information, for many different people. PIM software is sometimes referred to as contact manager or contact management software.</a:t>
            </a:r>
          </a:p>
          <a:p>
            <a:pPr algn="just"/>
            <a:r>
              <a:rPr lang="en-US" dirty="0"/>
              <a:t>You also can use a PIM to manage your schedule, create reminders, and set up to-do lists.</a:t>
            </a:r>
          </a:p>
          <a:p>
            <a:pPr algn="just"/>
            <a:r>
              <a:rPr lang="en-US" dirty="0"/>
              <a:t>Contact lists are often called address books in e-mail programs and PIMs </a:t>
            </a:r>
          </a:p>
          <a:p>
            <a:pPr algn="just"/>
            <a:r>
              <a:rPr lang="en-US" dirty="0"/>
              <a:t>Examples: </a:t>
            </a:r>
            <a:r>
              <a:rPr lang="en-US" i="0" dirty="0">
                <a:effectLst/>
                <a:latin typeface="Times New Roman" panose="02020603050405020304" pitchFamily="18" charset="0"/>
                <a:cs typeface="Times New Roman" panose="02020603050405020304" pitchFamily="18" charset="0"/>
              </a:rPr>
              <a:t>Microsoft Outlook and Entourage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14959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67000" y="304800"/>
            <a:ext cx="4191000" cy="523220"/>
          </a:xfrm>
          <a:prstGeom prst="rect">
            <a:avLst/>
          </a:prstGeom>
          <a:noFill/>
        </p:spPr>
        <p:txBody>
          <a:bodyPr wrap="square" rtlCol="0">
            <a:spAutoFit/>
          </a:bodyPr>
          <a:lstStyle/>
          <a:p>
            <a:r>
              <a:rPr lang="en-US" sz="2800" b="1" dirty="0"/>
              <a:t>Graphics and Multimedia</a:t>
            </a:r>
          </a:p>
        </p:txBody>
      </p:sp>
      <p:sp>
        <p:nvSpPr>
          <p:cNvPr id="5" name="TextBox 4"/>
          <p:cNvSpPr txBox="1"/>
          <p:nvPr/>
        </p:nvSpPr>
        <p:spPr>
          <a:xfrm>
            <a:off x="457200" y="762000"/>
            <a:ext cx="4036298" cy="369332"/>
          </a:xfrm>
          <a:prstGeom prst="rect">
            <a:avLst/>
          </a:prstGeom>
          <a:noFill/>
        </p:spPr>
        <p:txBody>
          <a:bodyPr wrap="none" rtlCol="0">
            <a:spAutoFit/>
          </a:bodyPr>
          <a:lstStyle/>
          <a:p>
            <a:r>
              <a:rPr lang="en-US" dirty="0"/>
              <a:t>Graphics are categorized into two forms: </a:t>
            </a:r>
          </a:p>
        </p:txBody>
      </p:sp>
      <p:sp>
        <p:nvSpPr>
          <p:cNvPr id="6" name="TextBox 5"/>
          <p:cNvSpPr txBox="1"/>
          <p:nvPr/>
        </p:nvSpPr>
        <p:spPr>
          <a:xfrm>
            <a:off x="3924788" y="1205299"/>
            <a:ext cx="1292020" cy="461665"/>
          </a:xfrm>
          <a:prstGeom prst="rect">
            <a:avLst/>
          </a:prstGeom>
          <a:noFill/>
        </p:spPr>
        <p:txBody>
          <a:bodyPr wrap="none" rtlCol="0">
            <a:spAutoFit/>
          </a:bodyPr>
          <a:lstStyle/>
          <a:p>
            <a:r>
              <a:rPr lang="en-US" sz="2400" b="1" dirty="0"/>
              <a:t>Graphics</a:t>
            </a:r>
          </a:p>
        </p:txBody>
      </p:sp>
      <p:cxnSp>
        <p:nvCxnSpPr>
          <p:cNvPr id="10" name="Straight Connector 9"/>
          <p:cNvCxnSpPr/>
          <p:nvPr/>
        </p:nvCxnSpPr>
        <p:spPr>
          <a:xfrm>
            <a:off x="1753088" y="1784475"/>
            <a:ext cx="5791200"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Down Arrow 10"/>
          <p:cNvSpPr/>
          <p:nvPr/>
        </p:nvSpPr>
        <p:spPr>
          <a:xfrm>
            <a:off x="1738574" y="1813503"/>
            <a:ext cx="114300" cy="2612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own Arrow 11"/>
          <p:cNvSpPr/>
          <p:nvPr/>
        </p:nvSpPr>
        <p:spPr>
          <a:xfrm>
            <a:off x="7468088" y="1817132"/>
            <a:ext cx="114300" cy="2612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105388" y="2121932"/>
            <a:ext cx="1981200" cy="400110"/>
          </a:xfrm>
          <a:prstGeom prst="rect">
            <a:avLst/>
          </a:prstGeom>
          <a:noFill/>
          <a:ln>
            <a:solidFill>
              <a:schemeClr val="tx1"/>
            </a:solidFill>
          </a:ln>
        </p:spPr>
        <p:txBody>
          <a:bodyPr wrap="square" rtlCol="0">
            <a:spAutoFit/>
          </a:bodyPr>
          <a:lstStyle/>
          <a:p>
            <a:pPr algn="ctr"/>
            <a:r>
              <a:rPr lang="en-US" sz="2000" b="1" dirty="0"/>
              <a:t>Bitmap graphics</a:t>
            </a:r>
          </a:p>
        </p:txBody>
      </p:sp>
      <p:sp>
        <p:nvSpPr>
          <p:cNvPr id="14" name="TextBox 13"/>
          <p:cNvSpPr txBox="1"/>
          <p:nvPr/>
        </p:nvSpPr>
        <p:spPr>
          <a:xfrm>
            <a:off x="6019800" y="2134028"/>
            <a:ext cx="1981200" cy="400110"/>
          </a:xfrm>
          <a:prstGeom prst="rect">
            <a:avLst/>
          </a:prstGeom>
          <a:noFill/>
          <a:ln>
            <a:solidFill>
              <a:schemeClr val="tx1"/>
            </a:solidFill>
          </a:ln>
        </p:spPr>
        <p:txBody>
          <a:bodyPr wrap="square" rtlCol="0">
            <a:spAutoFit/>
          </a:bodyPr>
          <a:lstStyle/>
          <a:p>
            <a:pPr algn="ctr"/>
            <a:r>
              <a:rPr lang="en-US" sz="2000" b="1" dirty="0"/>
              <a:t>Vector graphics</a:t>
            </a:r>
          </a:p>
        </p:txBody>
      </p:sp>
      <p:sp>
        <p:nvSpPr>
          <p:cNvPr id="15" name="TextBox 14"/>
          <p:cNvSpPr txBox="1"/>
          <p:nvPr/>
        </p:nvSpPr>
        <p:spPr>
          <a:xfrm>
            <a:off x="190988" y="2522042"/>
            <a:ext cx="4000012" cy="1477328"/>
          </a:xfrm>
          <a:prstGeom prst="rect">
            <a:avLst/>
          </a:prstGeom>
          <a:noFill/>
          <a:ln>
            <a:solidFill>
              <a:schemeClr val="tx1"/>
            </a:solidFill>
          </a:ln>
        </p:spPr>
        <p:txBody>
          <a:bodyPr wrap="square" rtlCol="0">
            <a:spAutoFit/>
          </a:bodyPr>
          <a:lstStyle/>
          <a:p>
            <a:pPr algn="just"/>
            <a:r>
              <a:rPr lang="en-US" dirty="0"/>
              <a:t>Bitmap graphic is a binary representation of an image in which each part of the image, such as a pixel, is represented by one or more bits in a coordinate systems</a:t>
            </a:r>
          </a:p>
        </p:txBody>
      </p:sp>
      <p:sp>
        <p:nvSpPr>
          <p:cNvPr id="16" name="TextBox 15"/>
          <p:cNvSpPr txBox="1"/>
          <p:nvPr/>
        </p:nvSpPr>
        <p:spPr>
          <a:xfrm>
            <a:off x="4991588" y="2526881"/>
            <a:ext cx="4000012" cy="1477328"/>
          </a:xfrm>
          <a:prstGeom prst="rect">
            <a:avLst/>
          </a:prstGeom>
          <a:noFill/>
          <a:ln>
            <a:solidFill>
              <a:schemeClr val="tx1"/>
            </a:solidFill>
          </a:ln>
        </p:spPr>
        <p:txBody>
          <a:bodyPr wrap="square" rtlCol="0">
            <a:spAutoFit/>
          </a:bodyPr>
          <a:lstStyle/>
          <a:p>
            <a:pPr algn="just"/>
            <a:r>
              <a:rPr lang="en-US" dirty="0"/>
              <a:t>Vector graphic is a representation by a set of vectors, which are mathematical equations describing the size, shape, thickness, position, color, and fill of lines or closed graphical shapes.</a:t>
            </a:r>
          </a:p>
        </p:txBody>
      </p:sp>
      <p:sp>
        <p:nvSpPr>
          <p:cNvPr id="17" name="Rounded Rectangle 16"/>
          <p:cNvSpPr/>
          <p:nvPr/>
        </p:nvSpPr>
        <p:spPr>
          <a:xfrm>
            <a:off x="457200" y="4179332"/>
            <a:ext cx="3352800" cy="1981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Connector 17"/>
          <p:cNvSpPr/>
          <p:nvPr/>
        </p:nvSpPr>
        <p:spPr>
          <a:xfrm>
            <a:off x="945731" y="513183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Connector 18"/>
          <p:cNvSpPr/>
          <p:nvPr/>
        </p:nvSpPr>
        <p:spPr>
          <a:xfrm>
            <a:off x="1105388" y="503658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p:cNvSpPr/>
          <p:nvPr/>
        </p:nvSpPr>
        <p:spPr>
          <a:xfrm>
            <a:off x="1105388" y="484608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Connector 20"/>
          <p:cNvSpPr/>
          <p:nvPr/>
        </p:nvSpPr>
        <p:spPr>
          <a:xfrm>
            <a:off x="1257788" y="492228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lowchart: Connector 21"/>
          <p:cNvSpPr/>
          <p:nvPr/>
        </p:nvSpPr>
        <p:spPr>
          <a:xfrm>
            <a:off x="1410188" y="520803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Connector 22"/>
          <p:cNvSpPr/>
          <p:nvPr/>
        </p:nvSpPr>
        <p:spPr>
          <a:xfrm>
            <a:off x="1250531" y="511278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lowchart: Connector 23"/>
          <p:cNvSpPr/>
          <p:nvPr/>
        </p:nvSpPr>
        <p:spPr>
          <a:xfrm>
            <a:off x="1295400" y="471273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lowchart: Connector 24"/>
          <p:cNvSpPr/>
          <p:nvPr/>
        </p:nvSpPr>
        <p:spPr>
          <a:xfrm>
            <a:off x="1447800" y="486513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lowchart: Connector 25"/>
          <p:cNvSpPr/>
          <p:nvPr/>
        </p:nvSpPr>
        <p:spPr>
          <a:xfrm>
            <a:off x="1600200" y="501753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lowchart: Connector 26"/>
          <p:cNvSpPr/>
          <p:nvPr/>
        </p:nvSpPr>
        <p:spPr>
          <a:xfrm>
            <a:off x="1752600" y="516993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lowchart: Connector 27"/>
          <p:cNvSpPr/>
          <p:nvPr/>
        </p:nvSpPr>
        <p:spPr>
          <a:xfrm>
            <a:off x="1905000" y="532233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lowchart: Connector 28"/>
          <p:cNvSpPr/>
          <p:nvPr/>
        </p:nvSpPr>
        <p:spPr>
          <a:xfrm>
            <a:off x="1795724" y="4903232"/>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lowchart: Connector 29"/>
          <p:cNvSpPr/>
          <p:nvPr/>
        </p:nvSpPr>
        <p:spPr>
          <a:xfrm>
            <a:off x="1643324" y="4629275"/>
            <a:ext cx="152400" cy="190500"/>
          </a:xfrm>
          <a:prstGeom prst="flowChartConnector">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0"/>
          <p:cNvSpPr/>
          <p:nvPr/>
        </p:nvSpPr>
        <p:spPr>
          <a:xfrm>
            <a:off x="5334000" y="4179332"/>
            <a:ext cx="3352800" cy="1981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p:cNvCxnSpPr/>
          <p:nvPr/>
        </p:nvCxnSpPr>
        <p:spPr>
          <a:xfrm flipV="1">
            <a:off x="5924550" y="4712732"/>
            <a:ext cx="1143000" cy="883557"/>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5791200" y="4543096"/>
            <a:ext cx="1409700" cy="1101272"/>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5761264" y="4540375"/>
            <a:ext cx="1676400" cy="1333501"/>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642917" y="4411559"/>
            <a:ext cx="1905000" cy="1485901"/>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5867400" y="4636532"/>
            <a:ext cx="1143000" cy="883557"/>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47709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8086" y="914400"/>
            <a:ext cx="8229600" cy="3416320"/>
          </a:xfrm>
          <a:prstGeom prst="rect">
            <a:avLst/>
          </a:prstGeom>
          <a:noFill/>
          <a:ln>
            <a:solidFill>
              <a:schemeClr val="tx1"/>
            </a:solidFill>
          </a:ln>
        </p:spPr>
        <p:txBody>
          <a:bodyPr wrap="square" rtlCol="0">
            <a:spAutoFit/>
          </a:bodyPr>
          <a:lstStyle/>
          <a:p>
            <a:r>
              <a:rPr lang="en-US" b="1" dirty="0"/>
              <a:t>Uses of Bitmap graphics and Vector graphics for graphics software:</a:t>
            </a:r>
          </a:p>
          <a:p>
            <a:pPr algn="just"/>
            <a:r>
              <a:rPr lang="en-US" dirty="0"/>
              <a:t>Some types of graphics programs work with bitmaps images and some work with vector images and some work with both. </a:t>
            </a:r>
          </a:p>
          <a:p>
            <a:pPr algn="just"/>
            <a:r>
              <a:rPr lang="en-US" dirty="0"/>
              <a:t>Whether you use a bitmap- or vector- based program depends on what you are trying to do.</a:t>
            </a:r>
          </a:p>
          <a:p>
            <a:pPr algn="just"/>
            <a:r>
              <a:rPr lang="en-US" i="1" dirty="0"/>
              <a:t>If you want to be able to retouch a photo, create seamless tiling textures for the Web or for 3-D surfaces, or create an image that looks like a painting, you will choose bitmap-based software.</a:t>
            </a:r>
          </a:p>
          <a:p>
            <a:pPr algn="just"/>
            <a:endParaRPr lang="en-US" i="1" dirty="0"/>
          </a:p>
          <a:p>
            <a:pPr algn="just"/>
            <a:r>
              <a:rPr lang="en-US" i="1" dirty="0"/>
              <a:t>Vector-based software is your best choice if you want flexibility of resizing an image without degrading its sharpness, the ability to reposition elements easily in an image, or the ability to achieve an illustrative look as when drawing with a pen or pencil. </a:t>
            </a:r>
            <a:endParaRPr lang="en-US" dirty="0"/>
          </a:p>
        </p:txBody>
      </p:sp>
      <p:pic>
        <p:nvPicPr>
          <p:cNvPr id="1026" name="Picture 2" descr="Angel's single ti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4667250"/>
            <a:ext cx="952500" cy="952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nge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4652736"/>
            <a:ext cx="952500" cy="952500"/>
          </a:xfrm>
          <a:prstGeom prst="rect">
            <a:avLst/>
          </a:prstGeom>
          <a:noFill/>
          <a:extLst>
            <a:ext uri="{909E8E84-426E-40DD-AFC4-6F175D3DCCD1}">
              <a14:hiddenFill xmlns:a14="http://schemas.microsoft.com/office/drawing/2010/main">
                <a:solidFill>
                  <a:srgbClr val="FFFFFF"/>
                </a:solidFill>
              </a14:hiddenFill>
            </a:ext>
          </a:extLst>
        </p:spPr>
      </p:pic>
      <p:sp>
        <p:nvSpPr>
          <p:cNvPr id="6" name="Right Arrow 5"/>
          <p:cNvSpPr/>
          <p:nvPr/>
        </p:nvSpPr>
        <p:spPr>
          <a:xfrm>
            <a:off x="4038600" y="5143500"/>
            <a:ext cx="685800" cy="190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6472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219200"/>
            <a:ext cx="8211457" cy="4247317"/>
          </a:xfrm>
          <a:prstGeom prst="rect">
            <a:avLst/>
          </a:prstGeom>
          <a:noFill/>
          <a:ln>
            <a:solidFill>
              <a:schemeClr val="tx1"/>
            </a:solidFill>
          </a:ln>
        </p:spPr>
        <p:txBody>
          <a:bodyPr wrap="square" rtlCol="0">
            <a:spAutoFit/>
          </a:bodyPr>
          <a:lstStyle/>
          <a:p>
            <a:pPr algn="just"/>
            <a:r>
              <a:rPr lang="en-US" b="1" dirty="0"/>
              <a:t>File formats suitable for all Bitmap-based graphics programs:</a:t>
            </a:r>
          </a:p>
          <a:p>
            <a:pPr algn="just"/>
            <a:r>
              <a:rPr lang="en-US" dirty="0"/>
              <a:t>All Bitmap-based graphics programs can use any of the following file formats:</a:t>
            </a:r>
          </a:p>
          <a:p>
            <a:pPr marL="342900" indent="-342900" algn="just">
              <a:buFont typeface="+mj-lt"/>
              <a:buAutoNum type="arabicPeriod"/>
            </a:pPr>
            <a:r>
              <a:rPr lang="en-US" b="1" dirty="0"/>
              <a:t>BMP (</a:t>
            </a:r>
            <a:r>
              <a:rPr lang="en-US" b="1" dirty="0" err="1"/>
              <a:t>BitMaP</a:t>
            </a:r>
            <a:r>
              <a:rPr lang="en-US" b="1" dirty="0"/>
              <a:t>): </a:t>
            </a:r>
            <a:r>
              <a:rPr lang="en-US" dirty="0"/>
              <a:t>A graphics format is native to Microsoft Windows and is widely used on PCs for icons and wallpaper. The BMP file format supports up to 24-bit depth </a:t>
            </a:r>
            <a:r>
              <a:rPr lang="en-US" dirty="0" err="1"/>
              <a:t>coloror</a:t>
            </a:r>
            <a:r>
              <a:rPr lang="en-US" dirty="0"/>
              <a:t> over 16 million different colors.</a:t>
            </a:r>
          </a:p>
          <a:p>
            <a:pPr marL="342900" indent="-342900" algn="just">
              <a:buFont typeface="+mj-lt"/>
              <a:buAutoNum type="arabicPeriod"/>
            </a:pPr>
            <a:r>
              <a:rPr lang="en-US" b="1" dirty="0"/>
              <a:t>PICT (</a:t>
            </a:r>
            <a:r>
              <a:rPr lang="en-US" b="1" dirty="0" err="1"/>
              <a:t>PICTure</a:t>
            </a:r>
            <a:r>
              <a:rPr lang="en-US" b="1" dirty="0"/>
              <a:t>): </a:t>
            </a:r>
            <a:r>
              <a:rPr lang="en-US" dirty="0"/>
              <a:t>It is designed by Apple for use in Macintosh computer only.</a:t>
            </a:r>
          </a:p>
          <a:p>
            <a:pPr marL="342900" indent="-342900" algn="just">
              <a:buFont typeface="+mj-lt"/>
              <a:buAutoNum type="arabicPeriod"/>
            </a:pPr>
            <a:r>
              <a:rPr lang="en-US" b="1" dirty="0"/>
              <a:t>TIFF (Tagged Image File Format):</a:t>
            </a:r>
            <a:r>
              <a:rPr lang="en-US" dirty="0"/>
              <a:t> It is widely used in PCs. This format is usually the best to use when exchanging bitmap files that will be printed or edited further</a:t>
            </a:r>
          </a:p>
          <a:p>
            <a:pPr marL="342900" indent="-342900" algn="just">
              <a:buFont typeface="+mj-lt"/>
              <a:buAutoNum type="arabicPeriod"/>
            </a:pPr>
            <a:r>
              <a:rPr lang="en-US" b="1" dirty="0"/>
              <a:t>JPEG (Joint Photographic Experts Group):</a:t>
            </a:r>
            <a:r>
              <a:rPr lang="en-US" dirty="0"/>
              <a:t> This format is common on the world wide web (www) pages and is often used for photos and other high-resolution (24-bit or millions of colors) images that will be viewed on screen.</a:t>
            </a:r>
          </a:p>
          <a:p>
            <a:pPr marL="342900" indent="-342900" algn="just">
              <a:buFont typeface="+mj-lt"/>
              <a:buAutoNum type="arabicPeriod"/>
            </a:pPr>
            <a:r>
              <a:rPr lang="en-US" b="1" dirty="0"/>
              <a:t>GIF (Graphic Interchange Format):</a:t>
            </a:r>
            <a:r>
              <a:rPr lang="en-US" dirty="0"/>
              <a:t> It is often found in world wide web (www) pages. Unlike JPEG images, GIF images can contain only 256 or fewer colors.</a:t>
            </a:r>
          </a:p>
          <a:p>
            <a:pPr marL="342900" indent="-342900" algn="just">
              <a:buFont typeface="+mj-lt"/>
              <a:buAutoNum type="arabicPeriod"/>
            </a:pPr>
            <a:r>
              <a:rPr lang="en-US" b="1" dirty="0"/>
              <a:t>EMF (Windows Enhanced </a:t>
            </a:r>
            <a:r>
              <a:rPr lang="en-US" b="1" dirty="0" err="1"/>
              <a:t>MetaFile</a:t>
            </a:r>
            <a:r>
              <a:rPr lang="en-US" b="1" dirty="0"/>
              <a:t>):</a:t>
            </a:r>
            <a:r>
              <a:rPr lang="en-US" dirty="0"/>
              <a:t> This format was originally developed for Microsoft Office suite of applications. </a:t>
            </a:r>
          </a:p>
        </p:txBody>
      </p:sp>
    </p:spTree>
    <p:extLst>
      <p:ext uri="{BB962C8B-B14F-4D97-AF65-F5344CB8AC3E}">
        <p14:creationId xmlns:p14="http://schemas.microsoft.com/office/powerpoint/2010/main" val="39754985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22402" y="-10884"/>
            <a:ext cx="6629400" cy="523220"/>
          </a:xfrm>
          <a:prstGeom prst="rect">
            <a:avLst/>
          </a:prstGeom>
          <a:noFill/>
        </p:spPr>
        <p:txBody>
          <a:bodyPr wrap="square" rtlCol="0">
            <a:spAutoFit/>
          </a:bodyPr>
          <a:lstStyle/>
          <a:p>
            <a:pPr algn="ctr"/>
            <a:r>
              <a:rPr lang="en-US" sz="2800" dirty="0"/>
              <a:t>Getting Images into computer</a:t>
            </a:r>
          </a:p>
        </p:txBody>
      </p:sp>
      <p:sp>
        <p:nvSpPr>
          <p:cNvPr id="5" name="TextBox 4"/>
          <p:cNvSpPr txBox="1"/>
          <p:nvPr/>
        </p:nvSpPr>
        <p:spPr>
          <a:xfrm>
            <a:off x="355602" y="487328"/>
            <a:ext cx="8458200" cy="2862322"/>
          </a:xfrm>
          <a:prstGeom prst="rect">
            <a:avLst/>
          </a:prstGeom>
          <a:noFill/>
          <a:ln>
            <a:solidFill>
              <a:schemeClr val="tx1"/>
            </a:solidFill>
          </a:ln>
        </p:spPr>
        <p:txBody>
          <a:bodyPr wrap="square" rtlCol="0">
            <a:spAutoFit/>
          </a:bodyPr>
          <a:lstStyle/>
          <a:p>
            <a:pPr algn="just"/>
            <a:r>
              <a:rPr lang="en-US" dirty="0"/>
              <a:t>There are several ways to load  images into a computer for editing, but the most common methods are :</a:t>
            </a:r>
          </a:p>
          <a:p>
            <a:pPr marL="285750" indent="-285750" algn="just">
              <a:buFont typeface="Arial" pitchFamily="34" charset="0"/>
              <a:buChar char="•"/>
            </a:pPr>
            <a:r>
              <a:rPr lang="en-US" b="1" dirty="0"/>
              <a:t>Scanners</a:t>
            </a:r>
            <a:r>
              <a:rPr lang="en-US" dirty="0"/>
              <a:t>: An image scanner is like a photocopy machine, but instead of copying an image onto paper, it transfers the image directly into the computer. </a:t>
            </a:r>
          </a:p>
          <a:p>
            <a:pPr marL="285750" indent="-285750" algn="just">
              <a:buFont typeface="Arial" pitchFamily="34" charset="0"/>
              <a:buChar char="•"/>
            </a:pPr>
            <a:r>
              <a:rPr lang="en-US" b="1" dirty="0"/>
              <a:t>Digital Cameras</a:t>
            </a:r>
            <a:r>
              <a:rPr lang="en-US" dirty="0"/>
              <a:t>: This type of camera stores digitalized images for transfer into a computer.</a:t>
            </a:r>
          </a:p>
          <a:p>
            <a:pPr marL="285750" indent="-285750" algn="just">
              <a:buFont typeface="Arial" pitchFamily="34" charset="0"/>
              <a:buChar char="•"/>
            </a:pPr>
            <a:r>
              <a:rPr lang="en-US" b="1" dirty="0"/>
              <a:t>Digital Video Cameras</a:t>
            </a:r>
            <a:r>
              <a:rPr lang="en-US" dirty="0"/>
              <a:t>:</a:t>
            </a:r>
          </a:p>
          <a:p>
            <a:pPr marL="285750" indent="-285750" algn="just">
              <a:buFont typeface="Arial" pitchFamily="34" charset="0"/>
              <a:buChar char="•"/>
            </a:pPr>
            <a:r>
              <a:rPr lang="en-US" b="1" dirty="0"/>
              <a:t>Clip Art</a:t>
            </a:r>
            <a:r>
              <a:rPr lang="en-US" dirty="0"/>
              <a:t>: The term clip art originated with large books filled with professionally created drawings and graphics that could be clipped from the pages and glued to a paper layout. Today many software features built-in collections of clip art.</a:t>
            </a:r>
          </a:p>
        </p:txBody>
      </p:sp>
      <p:sp>
        <p:nvSpPr>
          <p:cNvPr id="6" name="TextBox 5"/>
          <p:cNvSpPr txBox="1"/>
          <p:nvPr/>
        </p:nvSpPr>
        <p:spPr>
          <a:xfrm>
            <a:off x="3175001" y="3356430"/>
            <a:ext cx="2881173" cy="523220"/>
          </a:xfrm>
          <a:prstGeom prst="rect">
            <a:avLst/>
          </a:prstGeom>
          <a:noFill/>
        </p:spPr>
        <p:txBody>
          <a:bodyPr wrap="none" rtlCol="0">
            <a:spAutoFit/>
          </a:bodyPr>
          <a:lstStyle/>
          <a:p>
            <a:r>
              <a:rPr lang="en-US" sz="2800" b="1" dirty="0"/>
              <a:t>Graphics software</a:t>
            </a:r>
          </a:p>
        </p:txBody>
      </p:sp>
      <p:sp>
        <p:nvSpPr>
          <p:cNvPr id="2" name="TextBox 1"/>
          <p:cNvSpPr txBox="1"/>
          <p:nvPr/>
        </p:nvSpPr>
        <p:spPr>
          <a:xfrm>
            <a:off x="355602" y="3799116"/>
            <a:ext cx="8458200" cy="2862322"/>
          </a:xfrm>
          <a:prstGeom prst="rect">
            <a:avLst/>
          </a:prstGeom>
          <a:noFill/>
          <a:ln>
            <a:solidFill>
              <a:schemeClr val="tx1"/>
            </a:solidFill>
          </a:ln>
        </p:spPr>
        <p:txBody>
          <a:bodyPr wrap="square" rtlCol="0">
            <a:spAutoFit/>
          </a:bodyPr>
          <a:lstStyle/>
          <a:p>
            <a:r>
              <a:rPr lang="en-US" dirty="0"/>
              <a:t>Five major categories  of graphics software:</a:t>
            </a:r>
          </a:p>
          <a:p>
            <a:pPr marL="457200" indent="-457200">
              <a:buFont typeface="+mj-lt"/>
              <a:buAutoNum type="arabicPeriod"/>
            </a:pPr>
            <a:r>
              <a:rPr lang="en-US" b="1" dirty="0"/>
              <a:t>Paint programs </a:t>
            </a:r>
            <a:r>
              <a:rPr lang="en-US" dirty="0"/>
              <a:t>(Microsoft paint)</a:t>
            </a:r>
          </a:p>
          <a:p>
            <a:pPr marL="457200" indent="-457200">
              <a:buFont typeface="+mj-lt"/>
              <a:buAutoNum type="arabicPeriod"/>
            </a:pPr>
            <a:r>
              <a:rPr lang="en-US" b="1" dirty="0"/>
              <a:t>Photo-editing programs </a:t>
            </a:r>
            <a:r>
              <a:rPr lang="en-US" dirty="0"/>
              <a:t>(Adobe Photoshop, Corel </a:t>
            </a:r>
            <a:r>
              <a:rPr lang="en-US" dirty="0" err="1"/>
              <a:t>PaintShop</a:t>
            </a:r>
            <a:r>
              <a:rPr lang="en-US" dirty="0"/>
              <a:t> , etc.)</a:t>
            </a:r>
          </a:p>
          <a:p>
            <a:pPr marL="457200" indent="-457200">
              <a:buFont typeface="+mj-lt"/>
              <a:buAutoNum type="arabicPeriod"/>
            </a:pPr>
            <a:r>
              <a:rPr lang="en-US" b="1" dirty="0"/>
              <a:t>Draw</a:t>
            </a:r>
            <a:r>
              <a:rPr lang="en-US" dirty="0"/>
              <a:t> </a:t>
            </a:r>
            <a:r>
              <a:rPr lang="en-US" b="1" dirty="0"/>
              <a:t>programs</a:t>
            </a:r>
            <a:r>
              <a:rPr lang="en-US" dirty="0"/>
              <a:t> (</a:t>
            </a:r>
            <a:r>
              <a:rPr lang="en-US" dirty="0" err="1"/>
              <a:t>Artweaver</a:t>
            </a:r>
            <a:r>
              <a:rPr lang="en-US" dirty="0"/>
              <a:t>, </a:t>
            </a:r>
            <a:r>
              <a:rPr lang="en-US" dirty="0" err="1"/>
              <a:t>Krita</a:t>
            </a:r>
            <a:r>
              <a:rPr lang="en-US" dirty="0"/>
              <a:t>, My paint, </a:t>
            </a:r>
            <a:r>
              <a:rPr lang="en-US" dirty="0" err="1"/>
              <a:t>etc</a:t>
            </a:r>
            <a:r>
              <a:rPr lang="en-US" dirty="0"/>
              <a:t>)</a:t>
            </a:r>
          </a:p>
          <a:p>
            <a:pPr marL="457200" indent="-457200">
              <a:buFont typeface="+mj-lt"/>
              <a:buAutoNum type="arabicPeriod"/>
            </a:pPr>
            <a:r>
              <a:rPr lang="en-US" b="1" dirty="0"/>
              <a:t>Computer-aided design (CAD) programs</a:t>
            </a:r>
            <a:r>
              <a:rPr lang="en-US" dirty="0"/>
              <a:t>: Computer-aided design (CAD) is a combination of computer programs and systems that allow engineers and architects to design detailed two- or three-dimensional models of physical objects, such as mechanical parts, buildings, and molecules.(Archimedes, Mesh LAB, Misfit Model 3D, etc.)</a:t>
            </a:r>
          </a:p>
          <a:p>
            <a:pPr marL="457200" indent="-457200">
              <a:buFont typeface="+mj-lt"/>
              <a:buAutoNum type="arabicPeriod"/>
            </a:pPr>
            <a:r>
              <a:rPr lang="en-US" b="1" dirty="0"/>
              <a:t>3-D modeling and animation programs</a:t>
            </a:r>
            <a:r>
              <a:rPr lang="en-US" dirty="0"/>
              <a:t>: (Autodesk 3ds Max, Cinema 4D, </a:t>
            </a:r>
            <a:r>
              <a:rPr lang="en-US" dirty="0" err="1"/>
              <a:t>Modo</a:t>
            </a:r>
            <a:r>
              <a:rPr lang="en-US" dirty="0"/>
              <a:t>, </a:t>
            </a:r>
            <a:r>
              <a:rPr lang="en-US" dirty="0" err="1"/>
              <a:t>etc</a:t>
            </a:r>
            <a:r>
              <a:rPr lang="en-US" dirty="0"/>
              <a:t>)</a:t>
            </a:r>
          </a:p>
        </p:txBody>
      </p:sp>
    </p:spTree>
    <p:extLst>
      <p:ext uri="{BB962C8B-B14F-4D97-AF65-F5344CB8AC3E}">
        <p14:creationId xmlns:p14="http://schemas.microsoft.com/office/powerpoint/2010/main" val="779100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0457" y="228601"/>
            <a:ext cx="8476343" cy="6555641"/>
          </a:xfrm>
          <a:prstGeom prst="rect">
            <a:avLst/>
          </a:prstGeom>
        </p:spPr>
        <p:txBody>
          <a:bodyPr wrap="square">
            <a:spAutoFit/>
          </a:bodyPr>
          <a:lstStyle/>
          <a:p>
            <a:pPr algn="just" fontAlgn="base"/>
            <a:r>
              <a:rPr lang="en-US" sz="2000" b="1" dirty="0"/>
              <a:t>input</a:t>
            </a:r>
            <a:r>
              <a:rPr lang="en-US" sz="2000" dirty="0"/>
              <a:t> – Entering data into the computer</a:t>
            </a:r>
          </a:p>
          <a:p>
            <a:pPr lvl="1" algn="just" fontAlgn="base"/>
            <a:r>
              <a:rPr lang="en-US" sz="2000" dirty="0"/>
              <a:t>Feeding the collected raw data in the cycle for processing. This is the raw data which is supplied for processing &amp; obtaining information.</a:t>
            </a:r>
          </a:p>
          <a:p>
            <a:pPr lvl="1" algn="just" fontAlgn="base"/>
            <a:r>
              <a:rPr lang="en-US" sz="2000" dirty="0"/>
              <a:t>Input can be done by utilizing various devices such as keyboards, mouse, flatbed scanners, barcode readers, joysticks, digital data tablets (for graphics drawing), electronic cash registers, </a:t>
            </a:r>
            <a:r>
              <a:rPr lang="en-US" sz="2000" dirty="0" err="1"/>
              <a:t>etc</a:t>
            </a:r>
            <a:endParaRPr lang="en-US" sz="2000" dirty="0"/>
          </a:p>
          <a:p>
            <a:pPr algn="just" fontAlgn="base"/>
            <a:r>
              <a:rPr lang="en-US" sz="2000" b="1" dirty="0"/>
              <a:t>Processing</a:t>
            </a:r>
            <a:r>
              <a:rPr lang="en-US" sz="2000" dirty="0"/>
              <a:t> – Performing operations on the data</a:t>
            </a:r>
          </a:p>
          <a:p>
            <a:pPr lvl="1" algn="just" fontAlgn="base"/>
            <a:r>
              <a:rPr lang="en-US" sz="2000" dirty="0"/>
              <a:t>Once the input is provided the raw data is processed by a suitable or selected processing method. This is the most crucial step as it allows for the processed data in the form of output which will be used further.</a:t>
            </a:r>
          </a:p>
          <a:p>
            <a:pPr lvl="1" algn="just" fontAlgn="base"/>
            <a:r>
              <a:rPr lang="en-US" sz="2000" dirty="0"/>
              <a:t>Processing is usually done by CPU (Central Processing Unit) in a computer. CPU is the crucial component for getting the operations done.</a:t>
            </a:r>
          </a:p>
          <a:p>
            <a:pPr algn="just" fontAlgn="base"/>
            <a:r>
              <a:rPr lang="en-US" sz="2000" b="1" dirty="0"/>
              <a:t>Storage</a:t>
            </a:r>
            <a:r>
              <a:rPr lang="en-US" sz="2000" dirty="0"/>
              <a:t> – Saving data in a soft/physical form</a:t>
            </a:r>
          </a:p>
          <a:p>
            <a:pPr lvl="1" algn="just" fontAlgn="base"/>
            <a:r>
              <a:rPr lang="en-US" sz="2000" dirty="0"/>
              <a:t>Storage can be done on external hard disk, inbuilt hard disk, pen drives, micro SD cards, compact disks or even in registers.</a:t>
            </a:r>
          </a:p>
          <a:p>
            <a:pPr algn="just" fontAlgn="base"/>
            <a:r>
              <a:rPr lang="en-US" sz="2000" b="1" dirty="0"/>
              <a:t>Output</a:t>
            </a:r>
            <a:r>
              <a:rPr lang="en-US" sz="2000" dirty="0"/>
              <a:t> – Results obtained, i.e., information</a:t>
            </a:r>
          </a:p>
          <a:p>
            <a:pPr lvl="1" algn="just" fontAlgn="base"/>
            <a:r>
              <a:rPr lang="en-US" sz="2000" dirty="0"/>
              <a:t>This is the outcome, and the raw data provided in the first stage is now “processed,” and the data is useful and provides information and no longer called data. This might be further used for </a:t>
            </a:r>
            <a:r>
              <a:rPr lang="en-US" sz="2000" dirty="0">
                <a:hlinkClick r:id="rId2" tooltip="data visualisation"/>
              </a:rPr>
              <a:t>data </a:t>
            </a:r>
            <a:r>
              <a:rPr lang="en-US" sz="2000" dirty="0" err="1">
                <a:hlinkClick r:id="rId2" tooltip="data visualisation"/>
              </a:rPr>
              <a:t>visualisation</a:t>
            </a:r>
            <a:r>
              <a:rPr lang="en-US" sz="2000" dirty="0"/>
              <a:t>.</a:t>
            </a:r>
          </a:p>
          <a:p>
            <a:pPr lvl="1" algn="just" fontAlgn="base"/>
            <a:r>
              <a:rPr lang="en-US" sz="2000" dirty="0"/>
              <a:t>This can be used as it is or used for further processing along with more data.</a:t>
            </a:r>
          </a:p>
        </p:txBody>
      </p:sp>
    </p:spTree>
    <p:extLst>
      <p:ext uri="{BB962C8B-B14F-4D97-AF65-F5344CB8AC3E}">
        <p14:creationId xmlns:p14="http://schemas.microsoft.com/office/powerpoint/2010/main" val="1649504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4100" y="29029"/>
            <a:ext cx="4419600" cy="792162"/>
          </a:xfrm>
        </p:spPr>
        <p:txBody>
          <a:bodyPr>
            <a:normAutofit/>
          </a:bodyPr>
          <a:lstStyle/>
          <a:p>
            <a:r>
              <a:rPr lang="en-US" sz="2800" dirty="0"/>
              <a:t>Software</a:t>
            </a:r>
          </a:p>
        </p:txBody>
      </p:sp>
      <p:sp>
        <p:nvSpPr>
          <p:cNvPr id="4" name="TextBox 3"/>
          <p:cNvSpPr txBox="1"/>
          <p:nvPr/>
        </p:nvSpPr>
        <p:spPr>
          <a:xfrm>
            <a:off x="336568" y="609600"/>
            <a:ext cx="8426432" cy="1200329"/>
          </a:xfrm>
          <a:prstGeom prst="rect">
            <a:avLst/>
          </a:prstGeom>
          <a:noFill/>
        </p:spPr>
        <p:txBody>
          <a:bodyPr wrap="square" rtlCol="0">
            <a:spAutoFit/>
          </a:bodyPr>
          <a:lstStyle/>
          <a:p>
            <a:pPr algn="just"/>
            <a:r>
              <a:rPr lang="en-US" sz="2400" b="1" dirty="0"/>
              <a:t>Definition:</a:t>
            </a:r>
            <a:r>
              <a:rPr lang="en-US" sz="2400" dirty="0"/>
              <a:t>  A set of instruction or code which is designed to solve problems or perform specific tasks within computer system, is called a software or a program.  </a:t>
            </a:r>
          </a:p>
        </p:txBody>
      </p:sp>
      <p:sp>
        <p:nvSpPr>
          <p:cNvPr id="5" name="TextBox 4"/>
          <p:cNvSpPr txBox="1"/>
          <p:nvPr/>
        </p:nvSpPr>
        <p:spPr>
          <a:xfrm>
            <a:off x="336568" y="1824335"/>
            <a:ext cx="3205493" cy="430887"/>
          </a:xfrm>
          <a:prstGeom prst="rect">
            <a:avLst/>
          </a:prstGeom>
          <a:noFill/>
        </p:spPr>
        <p:txBody>
          <a:bodyPr wrap="none" rtlCol="0">
            <a:spAutoFit/>
          </a:bodyPr>
          <a:lstStyle/>
          <a:p>
            <a:r>
              <a:rPr lang="en-US" sz="2200" b="1" dirty="0"/>
              <a:t>Classification of software:</a:t>
            </a:r>
          </a:p>
        </p:txBody>
      </p:sp>
      <p:sp>
        <p:nvSpPr>
          <p:cNvPr id="6" name="Title 1"/>
          <p:cNvSpPr txBox="1">
            <a:spLocks/>
          </p:cNvSpPr>
          <p:nvPr/>
        </p:nvSpPr>
        <p:spPr>
          <a:xfrm>
            <a:off x="3594100" y="2286000"/>
            <a:ext cx="2057400" cy="396081"/>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t>Software</a:t>
            </a:r>
          </a:p>
        </p:txBody>
      </p:sp>
      <p:cxnSp>
        <p:nvCxnSpPr>
          <p:cNvPr id="8" name="Straight Connector 7"/>
          <p:cNvCxnSpPr/>
          <p:nvPr/>
        </p:nvCxnSpPr>
        <p:spPr>
          <a:xfrm>
            <a:off x="1866900" y="2946043"/>
            <a:ext cx="5867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4622800" y="2641243"/>
            <a:ext cx="0" cy="2639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888672" y="2946043"/>
            <a:ext cx="0" cy="2639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7734300" y="2946043"/>
            <a:ext cx="0" cy="2639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525982" y="3210005"/>
            <a:ext cx="2425700" cy="400110"/>
          </a:xfrm>
          <a:prstGeom prst="rect">
            <a:avLst/>
          </a:prstGeom>
          <a:noFill/>
        </p:spPr>
        <p:txBody>
          <a:bodyPr wrap="square" rtlCol="0">
            <a:spAutoFit/>
          </a:bodyPr>
          <a:lstStyle/>
          <a:p>
            <a:pPr algn="ctr"/>
            <a:r>
              <a:rPr lang="en-US" sz="2000" dirty="0"/>
              <a:t>Application software</a:t>
            </a:r>
          </a:p>
        </p:txBody>
      </p:sp>
      <p:sp>
        <p:nvSpPr>
          <p:cNvPr id="15" name="TextBox 14"/>
          <p:cNvSpPr txBox="1"/>
          <p:nvPr/>
        </p:nvSpPr>
        <p:spPr>
          <a:xfrm>
            <a:off x="870414" y="3196100"/>
            <a:ext cx="2057400" cy="484133"/>
          </a:xfrm>
          <a:prstGeom prst="rect">
            <a:avLst/>
          </a:prstGeom>
          <a:noFill/>
        </p:spPr>
        <p:txBody>
          <a:bodyPr wrap="square" rtlCol="0">
            <a:spAutoFit/>
          </a:bodyPr>
          <a:lstStyle/>
          <a:p>
            <a:pPr algn="ctr"/>
            <a:r>
              <a:rPr lang="en-US" sz="2000" dirty="0"/>
              <a:t>System software</a:t>
            </a:r>
          </a:p>
        </p:txBody>
      </p:sp>
      <p:cxnSp>
        <p:nvCxnSpPr>
          <p:cNvPr id="17" name="Straight Connector 16"/>
          <p:cNvCxnSpPr/>
          <p:nvPr/>
        </p:nvCxnSpPr>
        <p:spPr>
          <a:xfrm>
            <a:off x="1200169" y="3784243"/>
            <a:ext cx="419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1971684" y="3570157"/>
            <a:ext cx="0" cy="1477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1200169" y="3784243"/>
            <a:ext cx="0" cy="2639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3295669" y="3792853"/>
            <a:ext cx="0" cy="2639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369398" y="3784243"/>
            <a:ext cx="0" cy="2639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36568" y="4089043"/>
            <a:ext cx="1836026" cy="338554"/>
          </a:xfrm>
          <a:prstGeom prst="rect">
            <a:avLst/>
          </a:prstGeom>
          <a:noFill/>
        </p:spPr>
        <p:txBody>
          <a:bodyPr wrap="square" rtlCol="0">
            <a:spAutoFit/>
          </a:bodyPr>
          <a:lstStyle/>
          <a:p>
            <a:r>
              <a:rPr lang="en-US" sz="1600" b="1" dirty="0"/>
              <a:t>Operating system</a:t>
            </a:r>
          </a:p>
        </p:txBody>
      </p:sp>
      <p:sp>
        <p:nvSpPr>
          <p:cNvPr id="24" name="TextBox 23"/>
          <p:cNvSpPr txBox="1"/>
          <p:nvPr/>
        </p:nvSpPr>
        <p:spPr>
          <a:xfrm>
            <a:off x="457200" y="4724400"/>
            <a:ext cx="8305800" cy="1846659"/>
          </a:xfrm>
          <a:prstGeom prst="rect">
            <a:avLst/>
          </a:prstGeom>
          <a:noFill/>
        </p:spPr>
        <p:txBody>
          <a:bodyPr wrap="square" rtlCol="0">
            <a:spAutoFit/>
          </a:bodyPr>
          <a:lstStyle/>
          <a:p>
            <a:r>
              <a:rPr lang="en-US" sz="2400" b="1" dirty="0"/>
              <a:t>Operating system (OS)</a:t>
            </a:r>
          </a:p>
          <a:p>
            <a:pPr algn="just"/>
            <a:r>
              <a:rPr lang="en-US" b="1" dirty="0"/>
              <a:t>Definition: </a:t>
            </a:r>
            <a:r>
              <a:rPr lang="en-US" dirty="0"/>
              <a:t>The  master control software that provides an interface for a user to communicate with the computer; manages hardware devices; manages and maintain disk file systems and supports application </a:t>
            </a:r>
            <a:r>
              <a:rPr lang="en-US" dirty="0" err="1"/>
              <a:t>softwares</a:t>
            </a:r>
            <a:r>
              <a:rPr lang="en-US" dirty="0"/>
              <a:t>. An OS tells the computer how to use its own components.</a:t>
            </a:r>
          </a:p>
          <a:p>
            <a:r>
              <a:rPr lang="en-US" b="1" dirty="0"/>
              <a:t>Examples:</a:t>
            </a:r>
            <a:r>
              <a:rPr lang="en-US" dirty="0"/>
              <a:t> Windows </a:t>
            </a:r>
            <a:r>
              <a:rPr lang="en-US" dirty="0" err="1"/>
              <a:t>Xp</a:t>
            </a:r>
            <a:r>
              <a:rPr lang="en-US" dirty="0"/>
              <a:t>; Windows 7,8, 9 &amp; 10; Linux; Macintosh; </a:t>
            </a:r>
            <a:r>
              <a:rPr lang="en-US" dirty="0" err="1"/>
              <a:t>etc</a:t>
            </a:r>
            <a:endParaRPr lang="en-US" dirty="0"/>
          </a:p>
        </p:txBody>
      </p:sp>
      <p:sp>
        <p:nvSpPr>
          <p:cNvPr id="26" name="TextBox 25"/>
          <p:cNvSpPr txBox="1"/>
          <p:nvPr/>
        </p:nvSpPr>
        <p:spPr>
          <a:xfrm>
            <a:off x="2172594" y="4086933"/>
            <a:ext cx="2450206" cy="338554"/>
          </a:xfrm>
          <a:prstGeom prst="rect">
            <a:avLst/>
          </a:prstGeom>
          <a:noFill/>
        </p:spPr>
        <p:txBody>
          <a:bodyPr wrap="square" rtlCol="0">
            <a:spAutoFit/>
          </a:bodyPr>
          <a:lstStyle/>
          <a:p>
            <a:r>
              <a:rPr lang="en-US" sz="1600" b="1" dirty="0"/>
              <a:t>Network Operating system</a:t>
            </a:r>
          </a:p>
        </p:txBody>
      </p:sp>
      <p:sp>
        <p:nvSpPr>
          <p:cNvPr id="27" name="TextBox 26"/>
          <p:cNvSpPr txBox="1"/>
          <p:nvPr/>
        </p:nvSpPr>
        <p:spPr>
          <a:xfrm>
            <a:off x="4965700" y="4089043"/>
            <a:ext cx="856356" cy="338554"/>
          </a:xfrm>
          <a:prstGeom prst="rect">
            <a:avLst/>
          </a:prstGeom>
          <a:noFill/>
        </p:spPr>
        <p:txBody>
          <a:bodyPr wrap="square" rtlCol="0">
            <a:spAutoFit/>
          </a:bodyPr>
          <a:lstStyle/>
          <a:p>
            <a:r>
              <a:rPr lang="en-US" sz="1600" b="1" dirty="0"/>
              <a:t>Utility</a:t>
            </a:r>
          </a:p>
        </p:txBody>
      </p:sp>
    </p:spTree>
    <p:extLst>
      <p:ext uri="{BB962C8B-B14F-4D97-AF65-F5344CB8AC3E}">
        <p14:creationId xmlns:p14="http://schemas.microsoft.com/office/powerpoint/2010/main" val="3788232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76400" y="473039"/>
            <a:ext cx="5715000" cy="461665"/>
          </a:xfrm>
          <a:prstGeom prst="rect">
            <a:avLst/>
          </a:prstGeom>
          <a:solidFill>
            <a:schemeClr val="bg1">
              <a:lumMod val="65000"/>
            </a:schemeClr>
          </a:solidFill>
        </p:spPr>
        <p:txBody>
          <a:bodyPr wrap="square" rtlCol="0">
            <a:spAutoFit/>
          </a:bodyPr>
          <a:lstStyle/>
          <a:p>
            <a:r>
              <a:rPr lang="en-US" sz="2400" b="1" dirty="0">
                <a:latin typeface="Arial" pitchFamily="34" charset="0"/>
                <a:cs typeface="Arial" pitchFamily="34" charset="0"/>
              </a:rPr>
              <a:t>Function of Operating Systems (OS)</a:t>
            </a:r>
          </a:p>
        </p:txBody>
      </p:sp>
      <p:sp>
        <p:nvSpPr>
          <p:cNvPr id="5" name="TextBox 4"/>
          <p:cNvSpPr txBox="1"/>
          <p:nvPr/>
        </p:nvSpPr>
        <p:spPr>
          <a:xfrm>
            <a:off x="685800" y="1181854"/>
            <a:ext cx="7772400" cy="1938992"/>
          </a:xfrm>
          <a:prstGeom prst="rect">
            <a:avLst/>
          </a:prstGeom>
          <a:noFill/>
        </p:spPr>
        <p:txBody>
          <a:bodyPr wrap="square" rtlCol="0">
            <a:spAutoFit/>
          </a:bodyPr>
          <a:lstStyle/>
          <a:p>
            <a:pPr marL="342900" indent="-342900" algn="just">
              <a:buFont typeface="Wingdings" pitchFamily="2" charset="2"/>
              <a:buChar char="q"/>
            </a:pPr>
            <a:r>
              <a:rPr lang="en-US" sz="2000" dirty="0"/>
              <a:t>Displays the on screen elements with which we interact the user interface</a:t>
            </a:r>
          </a:p>
          <a:p>
            <a:pPr marL="342900" indent="-342900" algn="just">
              <a:buFont typeface="Wingdings" pitchFamily="2" charset="2"/>
              <a:buChar char="q"/>
            </a:pPr>
            <a:r>
              <a:rPr lang="en-US" sz="2000" dirty="0"/>
              <a:t>Loads software into the computer’s memory so that you can use them</a:t>
            </a:r>
          </a:p>
          <a:p>
            <a:pPr marL="342900" indent="-342900" algn="just">
              <a:buFont typeface="Wingdings" pitchFamily="2" charset="2"/>
              <a:buChar char="q"/>
            </a:pPr>
            <a:r>
              <a:rPr lang="en-US" sz="2000" dirty="0"/>
              <a:t>Coordinates how software work with the computer’s hardware and other software</a:t>
            </a:r>
          </a:p>
          <a:p>
            <a:pPr marL="342900" indent="-342900" algn="just">
              <a:buFont typeface="Wingdings" pitchFamily="2" charset="2"/>
              <a:buChar char="q"/>
            </a:pPr>
            <a:r>
              <a:rPr lang="en-US" sz="2000" dirty="0"/>
              <a:t>Manages the way information is stored on and retrieved from disks</a:t>
            </a:r>
          </a:p>
        </p:txBody>
      </p:sp>
      <p:sp>
        <p:nvSpPr>
          <p:cNvPr id="6" name="TextBox 5"/>
          <p:cNvSpPr txBox="1"/>
          <p:nvPr/>
        </p:nvSpPr>
        <p:spPr>
          <a:xfrm>
            <a:off x="1527463" y="3440612"/>
            <a:ext cx="6144491" cy="430887"/>
          </a:xfrm>
          <a:prstGeom prst="rect">
            <a:avLst/>
          </a:prstGeom>
          <a:solidFill>
            <a:schemeClr val="bg1">
              <a:lumMod val="65000"/>
            </a:schemeClr>
          </a:solidFill>
        </p:spPr>
        <p:txBody>
          <a:bodyPr wrap="square" rtlCol="0">
            <a:spAutoFit/>
          </a:bodyPr>
          <a:lstStyle/>
          <a:p>
            <a:pPr algn="ctr"/>
            <a:r>
              <a:rPr lang="en-US" sz="2200" b="1" dirty="0">
                <a:latin typeface="Arial" pitchFamily="34" charset="0"/>
                <a:cs typeface="Arial" pitchFamily="34" charset="0"/>
              </a:rPr>
              <a:t>Types of Operating Systems (OS)</a:t>
            </a:r>
          </a:p>
        </p:txBody>
      </p:sp>
      <p:sp>
        <p:nvSpPr>
          <p:cNvPr id="7" name="TextBox 6"/>
          <p:cNvSpPr txBox="1"/>
          <p:nvPr/>
        </p:nvSpPr>
        <p:spPr>
          <a:xfrm>
            <a:off x="457200" y="4036496"/>
            <a:ext cx="8153400" cy="1446550"/>
          </a:xfrm>
          <a:prstGeom prst="rect">
            <a:avLst/>
          </a:prstGeom>
          <a:noFill/>
        </p:spPr>
        <p:txBody>
          <a:bodyPr wrap="square" rtlCol="0">
            <a:spAutoFit/>
          </a:bodyPr>
          <a:lstStyle/>
          <a:p>
            <a:pPr marL="342900" indent="-342900">
              <a:buFont typeface="+mj-lt"/>
              <a:buAutoNum type="arabicPeriod"/>
            </a:pPr>
            <a:r>
              <a:rPr lang="en-US" b="1" dirty="0"/>
              <a:t>Real-Time Operating Systems </a:t>
            </a:r>
            <a:r>
              <a:rPr lang="en-US" dirty="0"/>
              <a:t>: </a:t>
            </a:r>
            <a:r>
              <a:rPr lang="en-US" sz="1600" dirty="0"/>
              <a:t>OS in life support systems, Air traffic control systems</a:t>
            </a:r>
          </a:p>
          <a:p>
            <a:pPr marL="342900" indent="-342900">
              <a:buFont typeface="+mj-lt"/>
              <a:buAutoNum type="arabicPeriod"/>
            </a:pPr>
            <a:r>
              <a:rPr lang="en-US" b="1" dirty="0"/>
              <a:t>Single-User/Single-Tasking Operating Systems: </a:t>
            </a:r>
            <a:r>
              <a:rPr lang="en-US" sz="1600" dirty="0"/>
              <a:t>Examples-MS-DOS</a:t>
            </a:r>
            <a:endParaRPr lang="en-US" sz="1600" b="1" dirty="0"/>
          </a:p>
          <a:p>
            <a:pPr marL="342900" indent="-342900">
              <a:buFont typeface="+mj-lt"/>
              <a:buAutoNum type="arabicPeriod"/>
            </a:pPr>
            <a:r>
              <a:rPr lang="en-US" b="1" dirty="0"/>
              <a:t>Single-User/Multitasking Operating Systems: </a:t>
            </a:r>
            <a:r>
              <a:rPr lang="en-US" sz="1600" dirty="0"/>
              <a:t>Examples-   Windows </a:t>
            </a:r>
            <a:r>
              <a:rPr lang="en-US" sz="1600" dirty="0" err="1"/>
              <a:t>Xp</a:t>
            </a:r>
            <a:r>
              <a:rPr lang="en-US" sz="1600" dirty="0"/>
              <a:t>, Windows -7,8,9,10, Linux, Macintosh, etc. </a:t>
            </a:r>
            <a:endParaRPr lang="en-US" b="1" dirty="0"/>
          </a:p>
          <a:p>
            <a:pPr marL="342900" indent="-342900">
              <a:buFont typeface="+mj-lt"/>
              <a:buAutoNum type="arabicPeriod"/>
            </a:pPr>
            <a:r>
              <a:rPr lang="en-US" b="1" dirty="0"/>
              <a:t>Multiuser/Multitasking Operating Systems: </a:t>
            </a:r>
            <a:r>
              <a:rPr lang="en-US" sz="1600" dirty="0"/>
              <a:t>Examples: UNIX, VMS</a:t>
            </a:r>
          </a:p>
        </p:txBody>
      </p:sp>
      <p:sp>
        <p:nvSpPr>
          <p:cNvPr id="8" name="TextBox 7">
            <a:extLst>
              <a:ext uri="{FF2B5EF4-FFF2-40B4-BE49-F238E27FC236}">
                <a16:creationId xmlns:a16="http://schemas.microsoft.com/office/drawing/2014/main" id="{7968B043-063B-4370-B7E8-6AB79FFA15A0}"/>
              </a:ext>
            </a:extLst>
          </p:cNvPr>
          <p:cNvSpPr txBox="1"/>
          <p:nvPr/>
        </p:nvSpPr>
        <p:spPr>
          <a:xfrm>
            <a:off x="457200" y="5695890"/>
            <a:ext cx="8153400" cy="400110"/>
          </a:xfrm>
          <a:prstGeom prst="rect">
            <a:avLst/>
          </a:prstGeom>
          <a:noFill/>
        </p:spPr>
        <p:txBody>
          <a:bodyPr wrap="square" rtlCol="0">
            <a:spAutoFit/>
          </a:bodyPr>
          <a:lstStyle/>
          <a:p>
            <a:pPr marL="342900" indent="-342900">
              <a:buFont typeface="+mj-lt"/>
              <a:buAutoNum type="arabicPeriod"/>
            </a:pPr>
            <a:r>
              <a:rPr lang="en-US" sz="2000" b="1" dirty="0"/>
              <a:t>Real-Time Operating Systems </a:t>
            </a:r>
            <a:r>
              <a:rPr lang="en-US" sz="2000" dirty="0"/>
              <a:t>: Example: VRTX, RT-Linux, Lynx, PSOS, </a:t>
            </a:r>
            <a:r>
              <a:rPr lang="en-US" sz="2000" dirty="0" err="1"/>
              <a:t>etc</a:t>
            </a:r>
            <a:r>
              <a:rPr lang="en-US" sz="2000" dirty="0"/>
              <a:t> </a:t>
            </a:r>
          </a:p>
        </p:txBody>
      </p:sp>
    </p:spTree>
    <p:extLst>
      <p:ext uri="{BB962C8B-B14F-4D97-AF65-F5344CB8AC3E}">
        <p14:creationId xmlns:p14="http://schemas.microsoft.com/office/powerpoint/2010/main" val="2061992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052" y="1290697"/>
            <a:ext cx="8605691" cy="1200329"/>
          </a:xfrm>
          <a:prstGeom prst="rect">
            <a:avLst/>
          </a:prstGeom>
        </p:spPr>
        <p:txBody>
          <a:bodyPr wrap="square">
            <a:spAutoFit/>
          </a:bodyPr>
          <a:lstStyle/>
          <a:p>
            <a:pPr algn="just"/>
            <a:r>
              <a:rPr lang="en-US" dirty="0"/>
              <a:t>A disk operating system (abbreviated DOS) is a computer operating system that resides on and can use a disk storage device, such as a floppy disk, hard disk drive, or optical disc. A disk operating system must provide a file system for organizing, reading, and writing files on the storage disk.</a:t>
            </a:r>
          </a:p>
        </p:txBody>
      </p:sp>
      <p:sp>
        <p:nvSpPr>
          <p:cNvPr id="3" name="Rectangle 2"/>
          <p:cNvSpPr/>
          <p:nvPr/>
        </p:nvSpPr>
        <p:spPr>
          <a:xfrm>
            <a:off x="298704" y="966926"/>
            <a:ext cx="4538422" cy="400110"/>
          </a:xfrm>
          <a:prstGeom prst="rect">
            <a:avLst/>
          </a:prstGeom>
        </p:spPr>
        <p:txBody>
          <a:bodyPr wrap="none">
            <a:spAutoFit/>
          </a:bodyPr>
          <a:lstStyle/>
          <a:p>
            <a:r>
              <a:rPr lang="en-US" sz="2000" b="1" dirty="0"/>
              <a:t>What is meant by disk operating system?</a:t>
            </a:r>
          </a:p>
        </p:txBody>
      </p:sp>
      <p:sp>
        <p:nvSpPr>
          <p:cNvPr id="4" name="Rectangle 3"/>
          <p:cNvSpPr/>
          <p:nvPr/>
        </p:nvSpPr>
        <p:spPr>
          <a:xfrm>
            <a:off x="337458" y="2424767"/>
            <a:ext cx="8501742" cy="923330"/>
          </a:xfrm>
          <a:prstGeom prst="rect">
            <a:avLst/>
          </a:prstGeom>
        </p:spPr>
        <p:txBody>
          <a:bodyPr wrap="square">
            <a:spAutoFit/>
          </a:bodyPr>
          <a:lstStyle/>
          <a:p>
            <a:r>
              <a:rPr lang="en-US" b="1" dirty="0"/>
              <a:t>Examples:</a:t>
            </a:r>
          </a:p>
          <a:p>
            <a:r>
              <a:rPr lang="en-US" dirty="0"/>
              <a:t>There are various versions of DOS like MS-DOS(Microsoft), PC-DOS(IBM), Apple DOS, </a:t>
            </a:r>
          </a:p>
          <a:p>
            <a:r>
              <a:rPr lang="en-US" dirty="0" err="1"/>
              <a:t>Dr</a:t>
            </a:r>
            <a:r>
              <a:rPr lang="en-US" dirty="0"/>
              <a:t>-DOS etc. WINDOWS was similar to APPLE Mach operating system interface on IBM-PC.</a:t>
            </a:r>
          </a:p>
        </p:txBody>
      </p:sp>
      <p:sp>
        <p:nvSpPr>
          <p:cNvPr id="8" name="TextBox 7">
            <a:extLst>
              <a:ext uri="{FF2B5EF4-FFF2-40B4-BE49-F238E27FC236}">
                <a16:creationId xmlns:a16="http://schemas.microsoft.com/office/drawing/2014/main" id="{CBD24840-F8B0-44FF-AF59-8B716DC714C3}"/>
              </a:ext>
            </a:extLst>
          </p:cNvPr>
          <p:cNvSpPr txBox="1"/>
          <p:nvPr/>
        </p:nvSpPr>
        <p:spPr>
          <a:xfrm>
            <a:off x="298704" y="4517172"/>
            <a:ext cx="8763000" cy="203132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i="0" u="none" strike="noStrike" cap="none" normalizeH="0" baseline="0" dirty="0">
                <a:ln>
                  <a:noFill/>
                </a:ln>
                <a:solidFill>
                  <a:srgbClr val="151515"/>
                </a:solidFill>
                <a:effectLst/>
                <a:latin typeface="Times New Roman" panose="02020603050405020304" pitchFamily="18" charset="0"/>
                <a:cs typeface="Times New Roman" panose="02020603050405020304" pitchFamily="18" charset="0"/>
              </a:rPr>
              <a:t> It changes the name of a file in place of old name. </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i="0" u="none" strike="noStrike" cap="none" normalizeH="0" baseline="0" dirty="0">
                <a:ln>
                  <a:noFill/>
                </a:ln>
                <a:solidFill>
                  <a:srgbClr val="151515"/>
                </a:solidFill>
                <a:effectLst/>
                <a:latin typeface="Times New Roman" panose="02020603050405020304" pitchFamily="18" charset="0"/>
                <a:cs typeface="Times New Roman" panose="02020603050405020304" pitchFamily="18" charset="0"/>
              </a:rPr>
              <a:t> It copies information in a floppy.</a:t>
            </a:r>
          </a:p>
          <a:p>
            <a:pPr marL="0" marR="0" lvl="0" indent="0" algn="l" defTabSz="914400" rtl="0" eaLnBrk="0" fontAlgn="base" latinLnBrk="0" hangingPunct="0">
              <a:lnSpc>
                <a:spcPct val="100000"/>
              </a:lnSpc>
              <a:spcBef>
                <a:spcPct val="0"/>
              </a:spcBef>
              <a:spcAft>
                <a:spcPct val="0"/>
              </a:spcAft>
              <a:buClrTx/>
              <a:buSzTx/>
              <a:buFontTx/>
              <a:buAutoNum type="arabicPeriod" startAt="6"/>
              <a:tabLst/>
            </a:pPr>
            <a:r>
              <a:rPr kumimoji="0" lang="en-US" altLang="en-US" i="0" u="none" strike="noStrike" cap="none" normalizeH="0" baseline="0" dirty="0">
                <a:ln>
                  <a:noFill/>
                </a:ln>
                <a:solidFill>
                  <a:srgbClr val="151515"/>
                </a:solidFill>
                <a:effectLst/>
                <a:latin typeface="Times New Roman" panose="02020603050405020304" pitchFamily="18" charset="0"/>
                <a:cs typeface="Times New Roman" panose="02020603050405020304" pitchFamily="18" charset="0"/>
              </a:rPr>
              <a:t> It helps in locating a file. </a:t>
            </a:r>
          </a:p>
          <a:p>
            <a:pPr marL="0" marR="0" lvl="0" indent="0" algn="l" defTabSz="914400" rtl="0" eaLnBrk="0" fontAlgn="base" latinLnBrk="0" hangingPunct="0">
              <a:lnSpc>
                <a:spcPct val="100000"/>
              </a:lnSpc>
              <a:spcBef>
                <a:spcPct val="0"/>
              </a:spcBef>
              <a:spcAft>
                <a:spcPct val="0"/>
              </a:spcAft>
              <a:buClrTx/>
              <a:buSzTx/>
              <a:buFontTx/>
              <a:buAutoNum type="arabicPeriod" startAt="7"/>
              <a:tabLst/>
            </a:pPr>
            <a:r>
              <a:rPr kumimoji="0" lang="en-US" altLang="en-US" i="0" u="none" strike="noStrike" cap="none" normalizeH="0" baseline="0" dirty="0">
                <a:ln>
                  <a:noFill/>
                </a:ln>
                <a:solidFill>
                  <a:srgbClr val="151515"/>
                </a:solidFill>
                <a:effectLst/>
                <a:latin typeface="Times New Roman" panose="02020603050405020304" pitchFamily="18" charset="0"/>
                <a:cs typeface="Times New Roman" panose="02020603050405020304" pitchFamily="18" charset="0"/>
              </a:rPr>
              <a:t> It searchers where the file is located in the disk. </a:t>
            </a:r>
          </a:p>
          <a:p>
            <a:pPr marL="0" marR="0" lvl="0" indent="0" algn="l" defTabSz="914400" rtl="0" eaLnBrk="0" fontAlgn="base" latinLnBrk="0" hangingPunct="0">
              <a:lnSpc>
                <a:spcPct val="100000"/>
              </a:lnSpc>
              <a:spcBef>
                <a:spcPct val="0"/>
              </a:spcBef>
              <a:spcAft>
                <a:spcPct val="0"/>
              </a:spcAft>
              <a:buClrTx/>
              <a:buSzTx/>
              <a:buFontTx/>
              <a:buAutoNum type="arabicPeriod" startAt="8"/>
              <a:tabLst/>
            </a:pPr>
            <a:r>
              <a:rPr kumimoji="0" lang="en-US" altLang="en-US" i="0" u="none" strike="noStrike" cap="none" normalizeH="0" baseline="0" dirty="0">
                <a:ln>
                  <a:noFill/>
                </a:ln>
                <a:solidFill>
                  <a:srgbClr val="151515"/>
                </a:solidFill>
                <a:effectLst/>
                <a:latin typeface="Times New Roman" panose="02020603050405020304" pitchFamily="18" charset="0"/>
                <a:cs typeface="Times New Roman" panose="02020603050405020304" pitchFamily="18" charset="0"/>
              </a:rPr>
              <a:t> If we want the information in the file to be printed, it gives printout of the  information. </a:t>
            </a:r>
          </a:p>
          <a:p>
            <a:pPr marL="0" marR="0" lvl="0" indent="0" algn="l" defTabSz="914400" rtl="0" eaLnBrk="0" fontAlgn="base" latinLnBrk="0" hangingPunct="0">
              <a:lnSpc>
                <a:spcPct val="100000"/>
              </a:lnSpc>
              <a:spcBef>
                <a:spcPct val="0"/>
              </a:spcBef>
              <a:spcAft>
                <a:spcPct val="0"/>
              </a:spcAft>
              <a:buClrTx/>
              <a:buSzTx/>
              <a:buFontTx/>
              <a:buAutoNum type="arabicPeriod" startAt="9"/>
              <a:tabLst/>
            </a:pPr>
            <a:r>
              <a:rPr kumimoji="0" lang="en-US" altLang="en-US" i="0" u="none" strike="noStrike" cap="none" normalizeH="0" baseline="0" dirty="0">
                <a:ln>
                  <a:noFill/>
                </a:ln>
                <a:solidFill>
                  <a:srgbClr val="151515"/>
                </a:solidFill>
                <a:effectLst/>
                <a:latin typeface="Times New Roman" panose="02020603050405020304" pitchFamily="18" charset="0"/>
                <a:cs typeface="Times New Roman" panose="02020603050405020304" pitchFamily="18" charset="0"/>
              </a:rPr>
              <a:t> It hides the files and directories so as not to be seen by others. </a:t>
            </a:r>
          </a:p>
          <a:p>
            <a:pPr marL="0" marR="0" lvl="0" indent="0" algn="l" defTabSz="914400" rtl="0" eaLnBrk="0" fontAlgn="base" latinLnBrk="0" hangingPunct="0">
              <a:lnSpc>
                <a:spcPct val="100000"/>
              </a:lnSpc>
              <a:spcBef>
                <a:spcPct val="0"/>
              </a:spcBef>
              <a:spcAft>
                <a:spcPct val="0"/>
              </a:spcAft>
              <a:buClrTx/>
              <a:buSzTx/>
              <a:buFontTx/>
              <a:buAutoNum type="arabicPeriod" startAt="10"/>
              <a:tabLst/>
            </a:pPr>
            <a:r>
              <a:rPr kumimoji="0" lang="en-US" altLang="en-US" i="0" u="none" strike="noStrike" cap="none" normalizeH="0" baseline="0" dirty="0">
                <a:ln>
                  <a:noFill/>
                </a:ln>
                <a:solidFill>
                  <a:srgbClr val="151515"/>
                </a:solidFill>
                <a:effectLst/>
                <a:latin typeface="Times New Roman" panose="02020603050405020304" pitchFamily="18" charset="0"/>
                <a:cs typeface="Times New Roman" panose="02020603050405020304" pitchFamily="18" charset="0"/>
              </a:rPr>
              <a:t> It permanently removes the file. </a:t>
            </a:r>
          </a:p>
        </p:txBody>
      </p:sp>
      <p:sp>
        <p:nvSpPr>
          <p:cNvPr id="9" name="TextBox 8">
            <a:extLst>
              <a:ext uri="{FF2B5EF4-FFF2-40B4-BE49-F238E27FC236}">
                <a16:creationId xmlns:a16="http://schemas.microsoft.com/office/drawing/2014/main" id="{2C373D28-80C5-4943-AA1A-77DAA46D8998}"/>
              </a:ext>
            </a:extLst>
          </p:cNvPr>
          <p:cNvSpPr txBox="1"/>
          <p:nvPr/>
        </p:nvSpPr>
        <p:spPr>
          <a:xfrm>
            <a:off x="298704" y="3724394"/>
            <a:ext cx="7427686" cy="92333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i="0" u="none" strike="noStrike" cap="none" normalizeH="0" baseline="0" dirty="0">
                <a:ln>
                  <a:noFill/>
                </a:ln>
                <a:solidFill>
                  <a:srgbClr val="151515"/>
                </a:solidFill>
                <a:effectLst/>
                <a:latin typeface="Times New Roman" panose="02020603050405020304" pitchFamily="18" charset="0"/>
                <a:cs typeface="Times New Roman" panose="02020603050405020304" pitchFamily="18" charset="0"/>
              </a:rPr>
              <a:t> It takes commands from the keyboard and interprets them. </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i="0" u="none" strike="noStrike" cap="none" normalizeH="0" baseline="0" dirty="0">
                <a:ln>
                  <a:noFill/>
                </a:ln>
                <a:solidFill>
                  <a:srgbClr val="151515"/>
                </a:solidFill>
                <a:effectLst/>
                <a:latin typeface="Times New Roman" panose="02020603050405020304" pitchFamily="18" charset="0"/>
                <a:cs typeface="Times New Roman" panose="02020603050405020304" pitchFamily="18" charset="0"/>
              </a:rPr>
              <a:t> It shows all the files in the system.</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i="0" u="none" strike="noStrike" cap="none" normalizeH="0" baseline="0" dirty="0">
                <a:ln>
                  <a:noFill/>
                </a:ln>
                <a:solidFill>
                  <a:srgbClr val="151515"/>
                </a:solidFill>
                <a:effectLst/>
                <a:latin typeface="Times New Roman" panose="02020603050405020304" pitchFamily="18" charset="0"/>
                <a:cs typeface="Times New Roman" panose="02020603050405020304" pitchFamily="18" charset="0"/>
              </a:rPr>
              <a:t> It creates new files and allots space for </a:t>
            </a:r>
            <a:r>
              <a:rPr kumimoji="0" lang="en-US" altLang="en-US" i="0" u="none" strike="noStrike" cap="none" normalizeH="0" baseline="0" dirty="0" err="1">
                <a:ln>
                  <a:noFill/>
                </a:ln>
                <a:solidFill>
                  <a:srgbClr val="151515"/>
                </a:solidFill>
                <a:effectLst/>
                <a:latin typeface="Times New Roman" panose="02020603050405020304" pitchFamily="18" charset="0"/>
                <a:cs typeface="Times New Roman" panose="02020603050405020304" pitchFamily="18" charset="0"/>
              </a:rPr>
              <a:t>programme</a:t>
            </a:r>
            <a:r>
              <a:rPr kumimoji="0" lang="en-US" altLang="en-US" i="0" u="none" strike="noStrike" cap="none" normalizeH="0" baseline="0" dirty="0">
                <a:ln>
                  <a:noFill/>
                </a:ln>
                <a:solidFill>
                  <a:srgbClr val="151515"/>
                </a:solidFill>
                <a:effectLst/>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9D9AAD9C-3F56-4C8B-923C-3610F10FF7A1}"/>
              </a:ext>
            </a:extLst>
          </p:cNvPr>
          <p:cNvSpPr txBox="1"/>
          <p:nvPr/>
        </p:nvSpPr>
        <p:spPr>
          <a:xfrm>
            <a:off x="302452" y="3360142"/>
            <a:ext cx="4140877"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Function of Disk Operating System (DOS)</a:t>
            </a:r>
          </a:p>
        </p:txBody>
      </p:sp>
      <p:sp>
        <p:nvSpPr>
          <p:cNvPr id="11" name="TextBox 10">
            <a:extLst>
              <a:ext uri="{FF2B5EF4-FFF2-40B4-BE49-F238E27FC236}">
                <a16:creationId xmlns:a16="http://schemas.microsoft.com/office/drawing/2014/main" id="{D7B3F09F-0CAA-42A7-BE8F-14CD32419E15}"/>
              </a:ext>
            </a:extLst>
          </p:cNvPr>
          <p:cNvSpPr txBox="1"/>
          <p:nvPr/>
        </p:nvSpPr>
        <p:spPr>
          <a:xfrm>
            <a:off x="244929" y="152400"/>
            <a:ext cx="8686800" cy="677108"/>
          </a:xfrm>
          <a:prstGeom prst="rect">
            <a:avLst/>
          </a:prstGeom>
          <a:noFill/>
        </p:spPr>
        <p:txBody>
          <a:bodyPr wrap="square" rtlCol="0">
            <a:spAutoFit/>
          </a:bodyPr>
          <a:lstStyle/>
          <a:p>
            <a:pPr algn="ctr"/>
            <a:r>
              <a:rPr lang="en-US" sz="1800" b="1" dirty="0">
                <a:latin typeface="Times New Roman" pitchFamily="18" charset="0"/>
                <a:cs typeface="Times New Roman" pitchFamily="18" charset="0"/>
              </a:rPr>
              <a:t>2. Single-User/Single-Tasking Operating Systems</a:t>
            </a:r>
          </a:p>
          <a:p>
            <a:pPr algn="ctr"/>
            <a:r>
              <a:rPr lang="en-US" sz="2000" b="1" dirty="0">
                <a:latin typeface="Times New Roman" pitchFamily="18" charset="0"/>
                <a:cs typeface="Times New Roman" pitchFamily="18" charset="0"/>
              </a:rPr>
              <a:t>Example: DOS (Disk operating systems):</a:t>
            </a:r>
            <a:r>
              <a:rPr lang="en-US" b="1" dirty="0"/>
              <a:t> </a:t>
            </a:r>
          </a:p>
        </p:txBody>
      </p:sp>
    </p:spTree>
    <p:extLst>
      <p:ext uri="{BB962C8B-B14F-4D97-AF65-F5344CB8AC3E}">
        <p14:creationId xmlns:p14="http://schemas.microsoft.com/office/powerpoint/2010/main" val="1938921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0858" y="914400"/>
            <a:ext cx="8514542" cy="3170099"/>
          </a:xfrm>
          <a:prstGeom prst="rect">
            <a:avLst/>
          </a:prstGeom>
          <a:noFill/>
        </p:spPr>
        <p:txBody>
          <a:bodyPr wrap="square" rtlCol="0">
            <a:spAutoFit/>
          </a:bodyPr>
          <a:lstStyle/>
          <a:p>
            <a:r>
              <a:rPr lang="en-US" sz="2000" b="1" dirty="0"/>
              <a:t>Weaknesses:</a:t>
            </a:r>
          </a:p>
          <a:p>
            <a:pPr marL="285750" indent="-285750">
              <a:buFont typeface="Arial" pitchFamily="34" charset="0"/>
              <a:buChar char="•"/>
            </a:pPr>
            <a:r>
              <a:rPr lang="en-US" sz="2000" dirty="0"/>
              <a:t>It supports one user and can run only one program at a time</a:t>
            </a:r>
          </a:p>
          <a:p>
            <a:pPr marL="285750" indent="-285750">
              <a:buFont typeface="Arial" pitchFamily="34" charset="0"/>
              <a:buChar char="•"/>
            </a:pPr>
            <a:r>
              <a:rPr lang="en-US" sz="2000" dirty="0"/>
              <a:t>It has no built-in support for networking</a:t>
            </a:r>
          </a:p>
          <a:p>
            <a:pPr marL="285750" indent="-285750">
              <a:buFont typeface="Arial" pitchFamily="34" charset="0"/>
              <a:buChar char="•"/>
            </a:pPr>
            <a:r>
              <a:rPr lang="en-US" sz="2000" dirty="0"/>
              <a:t>For this OS, user has to install drivers any time they added a new hardware component to their PC</a:t>
            </a:r>
          </a:p>
          <a:p>
            <a:pPr marL="285750" indent="-285750">
              <a:buFont typeface="Arial" pitchFamily="34" charset="0"/>
              <a:buChar char="•"/>
            </a:pPr>
            <a:r>
              <a:rPr lang="en-US" sz="2000" dirty="0"/>
              <a:t>It is also limited  in the amount of RAM and storage space that it can support</a:t>
            </a:r>
          </a:p>
          <a:p>
            <a:pPr marL="285750" indent="-285750">
              <a:buFont typeface="Arial" pitchFamily="34" charset="0"/>
              <a:buChar char="•"/>
            </a:pPr>
            <a:r>
              <a:rPr lang="en-US" sz="2000" dirty="0"/>
              <a:t>It supports only 16-bit programs </a:t>
            </a:r>
          </a:p>
          <a:p>
            <a:pPr marL="285750" indent="-285750">
              <a:buFont typeface="Arial" pitchFamily="34" charset="0"/>
              <a:buChar char="•"/>
            </a:pPr>
            <a:r>
              <a:rPr lang="en-US" sz="2000" dirty="0"/>
              <a:t>It does not take full advantage of the power of modern 32-bit or 64-bit processors </a:t>
            </a:r>
          </a:p>
          <a:p>
            <a:pPr marL="285750" indent="-285750">
              <a:buFont typeface="Arial" pitchFamily="34" charset="0"/>
              <a:buChar char="•"/>
            </a:pPr>
            <a:r>
              <a:rPr lang="en-US" sz="2000" dirty="0"/>
              <a:t>It use command-line interface</a:t>
            </a:r>
          </a:p>
        </p:txBody>
      </p:sp>
      <p:sp>
        <p:nvSpPr>
          <p:cNvPr id="7" name="TextBox 6"/>
          <p:cNvSpPr txBox="1"/>
          <p:nvPr/>
        </p:nvSpPr>
        <p:spPr>
          <a:xfrm>
            <a:off x="533400" y="4267200"/>
            <a:ext cx="8382000" cy="1323439"/>
          </a:xfrm>
          <a:prstGeom prst="rect">
            <a:avLst/>
          </a:prstGeom>
          <a:noFill/>
        </p:spPr>
        <p:txBody>
          <a:bodyPr wrap="square" rtlCol="0">
            <a:spAutoFit/>
          </a:bodyPr>
          <a:lstStyle/>
          <a:p>
            <a:r>
              <a:rPr lang="en-US" sz="2000" b="1" dirty="0"/>
              <a:t>Why is DOS still in use:</a:t>
            </a:r>
          </a:p>
          <a:p>
            <a:r>
              <a:rPr lang="en-US" sz="2000" dirty="0"/>
              <a:t>DOS is still in because of its size and simplicity.</a:t>
            </a:r>
          </a:p>
          <a:p>
            <a:pPr marL="285750" indent="-285750">
              <a:buFont typeface="Arial" pitchFamily="34" charset="0"/>
              <a:buChar char="•"/>
            </a:pPr>
            <a:r>
              <a:rPr lang="en-US" sz="2000" dirty="0"/>
              <a:t>It does not require much memory or storage space for  the system and</a:t>
            </a:r>
          </a:p>
          <a:p>
            <a:pPr marL="285750" indent="-285750">
              <a:buFont typeface="Arial" pitchFamily="34" charset="0"/>
              <a:buChar char="•"/>
            </a:pPr>
            <a:r>
              <a:rPr lang="en-US" sz="2000" dirty="0"/>
              <a:t>it does not require powerful computer</a:t>
            </a:r>
          </a:p>
        </p:txBody>
      </p:sp>
    </p:spTree>
    <p:extLst>
      <p:ext uri="{BB962C8B-B14F-4D97-AF65-F5344CB8AC3E}">
        <p14:creationId xmlns:p14="http://schemas.microsoft.com/office/powerpoint/2010/main" val="2788987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2800" b="1" dirty="0"/>
              <a:t>Single-User/Multitasking Operating Systems</a:t>
            </a:r>
            <a:endParaRPr lang="en-US" sz="2800" dirty="0"/>
          </a:p>
        </p:txBody>
      </p:sp>
      <p:sp>
        <p:nvSpPr>
          <p:cNvPr id="4" name="TextBox 3"/>
          <p:cNvSpPr txBox="1"/>
          <p:nvPr/>
        </p:nvSpPr>
        <p:spPr>
          <a:xfrm>
            <a:off x="609600" y="685800"/>
            <a:ext cx="8077200" cy="1292662"/>
          </a:xfrm>
          <a:prstGeom prst="rect">
            <a:avLst/>
          </a:prstGeom>
          <a:noFill/>
          <a:ln>
            <a:solidFill>
              <a:schemeClr val="tx1"/>
            </a:solidFill>
          </a:ln>
        </p:spPr>
        <p:txBody>
          <a:bodyPr wrap="square" rtlCol="0">
            <a:spAutoFit/>
          </a:bodyPr>
          <a:lstStyle/>
          <a:p>
            <a:r>
              <a:rPr lang="en-US" b="1" dirty="0"/>
              <a:t>Windows NT (New Technology): </a:t>
            </a:r>
            <a:r>
              <a:rPr lang="en-US" dirty="0"/>
              <a:t> </a:t>
            </a:r>
          </a:p>
          <a:p>
            <a:r>
              <a:rPr lang="en-US" dirty="0"/>
              <a:t>      A 32-bit OS; Released in 1993</a:t>
            </a:r>
          </a:p>
          <a:p>
            <a:pPr marL="800100" lvl="1" indent="-342900">
              <a:buFont typeface="+mj-lt"/>
              <a:buAutoNum type="arabicPeriod"/>
            </a:pPr>
            <a:r>
              <a:rPr lang="en-US" sz="1400" dirty="0">
                <a:latin typeface="Times New Roman" pitchFamily="18" charset="0"/>
                <a:cs typeface="Times New Roman" pitchFamily="18" charset="0"/>
              </a:rPr>
              <a:t>Windows NT Workstation  (Used in architectural firms; audio and video production studios, graphics studios</a:t>
            </a:r>
          </a:p>
          <a:p>
            <a:pPr marL="800100" lvl="1" indent="-342900">
              <a:buFont typeface="+mj-lt"/>
              <a:buAutoNum type="arabicPeriod"/>
            </a:pPr>
            <a:r>
              <a:rPr lang="en-US" sz="1400" dirty="0">
                <a:latin typeface="Times New Roman" pitchFamily="18" charset="0"/>
                <a:cs typeface="Times New Roman" pitchFamily="18" charset="0"/>
              </a:rPr>
              <a:t>Windows NT Server (Used on network server)</a:t>
            </a:r>
          </a:p>
        </p:txBody>
      </p:sp>
      <p:sp>
        <p:nvSpPr>
          <p:cNvPr id="5" name="TextBox 4"/>
          <p:cNvSpPr txBox="1"/>
          <p:nvPr/>
        </p:nvSpPr>
        <p:spPr>
          <a:xfrm>
            <a:off x="609600" y="2057400"/>
            <a:ext cx="8077200" cy="4739759"/>
          </a:xfrm>
          <a:prstGeom prst="rect">
            <a:avLst/>
          </a:prstGeom>
          <a:noFill/>
          <a:ln>
            <a:solidFill>
              <a:schemeClr val="tx1"/>
            </a:solidFill>
          </a:ln>
        </p:spPr>
        <p:txBody>
          <a:bodyPr wrap="square" rtlCol="0">
            <a:spAutoFit/>
          </a:bodyPr>
          <a:lstStyle/>
          <a:p>
            <a:r>
              <a:rPr lang="en-US" b="1" dirty="0"/>
              <a:t>                           Windows 9x  </a:t>
            </a:r>
            <a:r>
              <a:rPr lang="en-US" dirty="0"/>
              <a:t> </a:t>
            </a:r>
          </a:p>
          <a:p>
            <a:endParaRPr lang="en-US" dirty="0"/>
          </a:p>
          <a:p>
            <a:endParaRPr lang="en-US" dirty="0"/>
          </a:p>
          <a:p>
            <a:r>
              <a:rPr lang="en-US" sz="1400" dirty="0"/>
              <a:t>                    Windows 95                                      Windows 98                                              Windows Me (Millennium)</a:t>
            </a:r>
          </a:p>
          <a:p>
            <a:endParaRPr lang="en-US" sz="1100" dirty="0"/>
          </a:p>
          <a:p>
            <a:r>
              <a:rPr lang="en-US" sz="1600" b="1" dirty="0"/>
              <a:t>Windows 95:</a:t>
            </a:r>
          </a:p>
          <a:p>
            <a:pPr marL="285750" indent="-285750">
              <a:buFont typeface="Arial" pitchFamily="34" charset="0"/>
              <a:buChar char="•"/>
            </a:pPr>
            <a:r>
              <a:rPr lang="en-US" sz="1600" dirty="0"/>
              <a:t> </a:t>
            </a:r>
            <a:r>
              <a:rPr lang="en-US" sz="1400" dirty="0"/>
              <a:t>First OS that can exchange information with printers, networks and files in 32-bit pieces instead of 16-bit pieces.</a:t>
            </a:r>
          </a:p>
          <a:p>
            <a:pPr marL="285750" indent="-285750">
              <a:buFont typeface="Arial" pitchFamily="34" charset="0"/>
              <a:buChar char="•"/>
            </a:pPr>
            <a:r>
              <a:rPr lang="en-US" sz="1400" dirty="0"/>
              <a:t>It was designed to support integrated networking and improve graphical user interface  (GUI)</a:t>
            </a:r>
          </a:p>
          <a:p>
            <a:pPr marL="285750" indent="-285750">
              <a:buFont typeface="Arial" pitchFamily="34" charset="0"/>
              <a:buChar char="•"/>
            </a:pPr>
            <a:r>
              <a:rPr lang="en-US" sz="1400" dirty="0"/>
              <a:t>It is the first version to support  the Plug and Play standard for connecting new hardware</a:t>
            </a:r>
          </a:p>
          <a:p>
            <a:r>
              <a:rPr lang="en-US" sz="1600" b="1" dirty="0"/>
              <a:t>Windows 98:</a:t>
            </a:r>
          </a:p>
          <a:p>
            <a:pPr marL="285750" indent="-285750" algn="just">
              <a:buFont typeface="Arial" pitchFamily="34" charset="0"/>
              <a:buChar char="•"/>
            </a:pPr>
            <a:r>
              <a:rPr lang="en-US" sz="1400" dirty="0"/>
              <a:t>Inclusion of the Internet Web browser with a new feature, the Active Desktop, that lets user browse the Internet </a:t>
            </a:r>
          </a:p>
          <a:p>
            <a:pPr algn="just"/>
            <a:r>
              <a:rPr lang="en-US" sz="1600" b="1" dirty="0"/>
              <a:t>Windows Me:</a:t>
            </a:r>
          </a:p>
          <a:p>
            <a:pPr algn="just"/>
            <a:r>
              <a:rPr lang="en-US" sz="1400" dirty="0"/>
              <a:t>It is a consumer-grade operating systems that was released in  2000.</a:t>
            </a:r>
          </a:p>
          <a:p>
            <a:pPr marL="285750" indent="-285750" algn="just">
              <a:buFont typeface="Arial" pitchFamily="34" charset="0"/>
              <a:buChar char="•"/>
            </a:pPr>
            <a:r>
              <a:rPr lang="en-US" sz="1400" dirty="0"/>
              <a:t>Improved multimedia capabilities</a:t>
            </a:r>
          </a:p>
          <a:p>
            <a:pPr marL="285750" indent="-285750" algn="just">
              <a:buFont typeface="Arial" pitchFamily="34" charset="0"/>
              <a:buChar char="•"/>
            </a:pPr>
            <a:r>
              <a:rPr lang="en-US" sz="1400" dirty="0"/>
              <a:t>Built –in support for digital video editing </a:t>
            </a:r>
          </a:p>
          <a:p>
            <a:pPr marL="285750" indent="-285750" algn="just">
              <a:buFont typeface="Arial" pitchFamily="34" charset="0"/>
              <a:buChar char="•"/>
            </a:pPr>
            <a:r>
              <a:rPr lang="en-US" sz="1400" dirty="0"/>
              <a:t>Enhanced  Internet features</a:t>
            </a:r>
          </a:p>
          <a:p>
            <a:pPr algn="just"/>
            <a:r>
              <a:rPr lang="en-US" sz="1500" b="1" dirty="0"/>
              <a:t>But all the three version of Windows 9x (i.e., Windows 95, Windows 98 and Windows Me) contains a lot of 16-bit code that supports old DOS -OS</a:t>
            </a:r>
          </a:p>
        </p:txBody>
      </p:sp>
      <p:cxnSp>
        <p:nvCxnSpPr>
          <p:cNvPr id="7" name="Straight Connector 6"/>
          <p:cNvCxnSpPr/>
          <p:nvPr/>
        </p:nvCxnSpPr>
        <p:spPr>
          <a:xfrm>
            <a:off x="1676400" y="2610282"/>
            <a:ext cx="6172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676400" y="2610282"/>
            <a:ext cx="0" cy="343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7848600" y="2590800"/>
            <a:ext cx="0" cy="343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419600" y="2610282"/>
            <a:ext cx="0" cy="343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Down Arrow 12"/>
          <p:cNvSpPr/>
          <p:nvPr/>
        </p:nvSpPr>
        <p:spPr>
          <a:xfrm>
            <a:off x="2743200" y="2362200"/>
            <a:ext cx="762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7444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1739</TotalTime>
  <Words>6102</Words>
  <Application>Microsoft Office PowerPoint</Application>
  <PresentationFormat>On-screen Show (4:3)</PresentationFormat>
  <Paragraphs>459</Paragraphs>
  <Slides>39</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39</vt:i4>
      </vt:variant>
    </vt:vector>
  </HeadingPairs>
  <TitlesOfParts>
    <vt:vector size="51" baseType="lpstr">
      <vt:lpstr>Arial</vt:lpstr>
      <vt:lpstr>Arial Black</vt:lpstr>
      <vt:lpstr>Arial Narrow</vt:lpstr>
      <vt:lpstr>Arial Unicode MS</vt:lpstr>
      <vt:lpstr>Cabin</vt:lpstr>
      <vt:lpstr>Calibri</vt:lpstr>
      <vt:lpstr>Minion Pro</vt:lpstr>
      <vt:lpstr>Open Sans</vt:lpstr>
      <vt:lpstr>tablet-gothic</vt:lpstr>
      <vt:lpstr>Times New Roman</vt:lpstr>
      <vt:lpstr>Wingdings</vt:lpstr>
      <vt:lpstr>Office Theme</vt:lpstr>
      <vt:lpstr>Parts of a computer system</vt:lpstr>
      <vt:lpstr>3) Data</vt:lpstr>
      <vt:lpstr>PowerPoint Presentation</vt:lpstr>
      <vt:lpstr>PowerPoint Presentation</vt:lpstr>
      <vt:lpstr>Software</vt:lpstr>
      <vt:lpstr>PowerPoint Presentation</vt:lpstr>
      <vt:lpstr>PowerPoint Presentation</vt:lpstr>
      <vt:lpstr>PowerPoint Presentation</vt:lpstr>
      <vt:lpstr>Single-User/Multitasking Operating Systems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Acquiring Application Software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Parts of a computer system</dc:title>
  <dc:creator>comhut</dc:creator>
  <cp:lastModifiedBy>Asus</cp:lastModifiedBy>
  <cp:revision>135</cp:revision>
  <cp:lastPrinted>2022-05-05T13:16:44Z</cp:lastPrinted>
  <dcterms:created xsi:type="dcterms:W3CDTF">2006-08-16T00:00:00Z</dcterms:created>
  <dcterms:modified xsi:type="dcterms:W3CDTF">2022-05-05T13:27:25Z</dcterms:modified>
</cp:coreProperties>
</file>