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7" r:id="rId3"/>
    <p:sldId id="283" r:id="rId4"/>
    <p:sldId id="284" r:id="rId5"/>
    <p:sldId id="28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3" r:id="rId21"/>
    <p:sldId id="274" r:id="rId22"/>
    <p:sldId id="286" r:id="rId23"/>
    <p:sldId id="277" r:id="rId24"/>
    <p:sldId id="275" r:id="rId25"/>
    <p:sldId id="278" r:id="rId26"/>
    <p:sldId id="276" r:id="rId27"/>
    <p:sldId id="279" r:id="rId28"/>
    <p:sldId id="282" r:id="rId29"/>
    <p:sldId id="287" r:id="rId30"/>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43">
          <p15:clr>
            <a:srgbClr val="A4A3A4"/>
          </p15:clr>
        </p15:guide>
        <p15:guide id="2" pos="22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3" d="100"/>
          <a:sy n="53" d="100"/>
        </p:scale>
        <p:origin x="-2904" y="-96"/>
      </p:cViewPr>
      <p:guideLst>
        <p:guide orient="horz" pos="2843"/>
        <p:guide pos="223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51247"/>
          </a:xfrm>
          <a:prstGeom prst="rect">
            <a:avLst/>
          </a:prstGeom>
        </p:spPr>
        <p:txBody>
          <a:bodyPr vert="horz" lIns="91440" tIns="45720" rIns="91440" bIns="45720" rtlCol="0"/>
          <a:lstStyle>
            <a:lvl1pPr algn="r">
              <a:defRPr sz="1200"/>
            </a:lvl1pPr>
          </a:lstStyle>
          <a:p>
            <a:fld id="{C72589F5-08B2-4C6C-8314-B9531085F74F}" type="datetimeFigureOut">
              <a:rPr lang="en-US" smtClean="0"/>
              <a:t>23-May-22</a:t>
            </a:fld>
            <a:endParaRPr lang="en-US"/>
          </a:p>
        </p:txBody>
      </p:sp>
      <p:sp>
        <p:nvSpPr>
          <p:cNvPr id="4" name="Footer Placeholder 3"/>
          <p:cNvSpPr>
            <a:spLocks noGrp="1"/>
          </p:cNvSpPr>
          <p:nvPr>
            <p:ph type="ftr" sz="quarter" idx="2"/>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572125"/>
            <a:ext cx="3070860" cy="451247"/>
          </a:xfrm>
          <a:prstGeom prst="rect">
            <a:avLst/>
          </a:prstGeom>
        </p:spPr>
        <p:txBody>
          <a:bodyPr vert="horz" lIns="91440" tIns="45720" rIns="91440" bIns="45720" rtlCol="0" anchor="b"/>
          <a:lstStyle>
            <a:lvl1pPr algn="r">
              <a:defRPr sz="1200"/>
            </a:lvl1pPr>
          </a:lstStyle>
          <a:p>
            <a:fld id="{1E6C9E0D-FEF3-4A00-9BFC-3D169B27B59C}" type="slidenum">
              <a:rPr lang="en-US" smtClean="0"/>
              <a:t>‹#›</a:t>
            </a:fld>
            <a:endParaRPr lang="en-US"/>
          </a:p>
        </p:txBody>
      </p:sp>
    </p:spTree>
    <p:extLst>
      <p:ext uri="{BB962C8B-B14F-4D97-AF65-F5344CB8AC3E}">
        <p14:creationId xmlns:p14="http://schemas.microsoft.com/office/powerpoint/2010/main" val="22346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512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100" y="0"/>
            <a:ext cx="3070860" cy="451247"/>
          </a:xfrm>
          <a:prstGeom prst="rect">
            <a:avLst/>
          </a:prstGeom>
        </p:spPr>
        <p:txBody>
          <a:bodyPr vert="horz" lIns="91440" tIns="45720" rIns="91440" bIns="45720" rtlCol="0"/>
          <a:lstStyle>
            <a:lvl1pPr algn="r">
              <a:defRPr sz="1200"/>
            </a:lvl1pPr>
          </a:lstStyle>
          <a:p>
            <a:fld id="{A29B15A0-8C67-4790-8B22-A9F7A34BC35F}" type="datetimeFigureOut">
              <a:rPr lang="en-US" smtClean="0"/>
              <a:t>23-May-22</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660" y="4286846"/>
            <a:ext cx="5669280" cy="406122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72125"/>
            <a:ext cx="3070860" cy="4512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572125"/>
            <a:ext cx="3070860" cy="451247"/>
          </a:xfrm>
          <a:prstGeom prst="rect">
            <a:avLst/>
          </a:prstGeom>
        </p:spPr>
        <p:txBody>
          <a:bodyPr vert="horz" lIns="91440" tIns="45720" rIns="91440" bIns="45720" rtlCol="0" anchor="b"/>
          <a:lstStyle>
            <a:lvl1pPr algn="r">
              <a:defRPr sz="1200"/>
            </a:lvl1pPr>
          </a:lstStyle>
          <a:p>
            <a:fld id="{BFB17AA5-EA5D-4BF1-AFD1-C35CCCCD9EEF}" type="slidenum">
              <a:rPr lang="en-US" smtClean="0"/>
              <a:t>‹#›</a:t>
            </a:fld>
            <a:endParaRPr lang="en-US"/>
          </a:p>
        </p:txBody>
      </p:sp>
    </p:spTree>
    <p:extLst>
      <p:ext uri="{BB962C8B-B14F-4D97-AF65-F5344CB8AC3E}">
        <p14:creationId xmlns:p14="http://schemas.microsoft.com/office/powerpoint/2010/main" val="171223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23-May-22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23-May-22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23-May-22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23-May-22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23-May-22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23-May-22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23-May-22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23-May-22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19314" y="-29028"/>
            <a:ext cx="8382000" cy="1292662"/>
          </a:xfrm>
          <a:prstGeom prst="rect">
            <a:avLst/>
          </a:prstGeom>
          <a:noFill/>
        </p:spPr>
        <p:txBody>
          <a:bodyPr wrap="square" rtlCol="0">
            <a:spAutoFit/>
          </a:bodyPr>
          <a:lstStyle/>
          <a:p>
            <a:pPr algn="just"/>
            <a:r>
              <a:rPr lang="en-US" sz="2400" b="1" dirty="0"/>
              <a:t>What is network:</a:t>
            </a:r>
          </a:p>
          <a:p>
            <a:pPr algn="just"/>
            <a:r>
              <a:rPr lang="en-US" dirty="0"/>
              <a:t>A network is a set of technologies-including hardware, software and media that can be used to connect computers together, enabling them to communicate, exchange information, and share resources in real time.</a:t>
            </a:r>
          </a:p>
        </p:txBody>
      </p:sp>
      <p:sp>
        <p:nvSpPr>
          <p:cNvPr id="6" name="TextBox 5"/>
          <p:cNvSpPr txBox="1"/>
          <p:nvPr/>
        </p:nvSpPr>
        <p:spPr>
          <a:xfrm>
            <a:off x="304800" y="1143000"/>
            <a:ext cx="8305800" cy="1200329"/>
          </a:xfrm>
          <a:prstGeom prst="rect">
            <a:avLst/>
          </a:prstGeom>
          <a:noFill/>
        </p:spPr>
        <p:txBody>
          <a:bodyPr wrap="square" rtlCol="0">
            <a:spAutoFit/>
          </a:bodyPr>
          <a:lstStyle/>
          <a:p>
            <a:r>
              <a:rPr lang="en-US" dirty="0"/>
              <a:t>The following three components are required to build a network:</a:t>
            </a:r>
          </a:p>
          <a:p>
            <a:pPr marL="342900" indent="-342900">
              <a:buFont typeface="+mj-lt"/>
              <a:buAutoNum type="arabicPeriod"/>
            </a:pPr>
            <a:r>
              <a:rPr lang="en-US" b="1" dirty="0"/>
              <a:t>Hardware</a:t>
            </a:r>
          </a:p>
          <a:p>
            <a:pPr marL="342900" indent="-342900">
              <a:buFont typeface="+mj-lt"/>
              <a:buAutoNum type="arabicPeriod"/>
            </a:pPr>
            <a:r>
              <a:rPr lang="en-US" b="1" dirty="0"/>
              <a:t>Software</a:t>
            </a:r>
          </a:p>
          <a:p>
            <a:pPr marL="342900" indent="-342900">
              <a:buFont typeface="+mj-lt"/>
              <a:buAutoNum type="arabicPeriod"/>
            </a:pPr>
            <a:r>
              <a:rPr lang="en-US" b="1" dirty="0"/>
              <a:t>Media </a:t>
            </a:r>
          </a:p>
        </p:txBody>
      </p:sp>
      <p:sp>
        <p:nvSpPr>
          <p:cNvPr id="7" name="TextBox 6"/>
          <p:cNvSpPr txBox="1"/>
          <p:nvPr/>
        </p:nvSpPr>
        <p:spPr>
          <a:xfrm flipH="1">
            <a:off x="228600" y="2286000"/>
            <a:ext cx="8686799" cy="4539704"/>
          </a:xfrm>
          <a:prstGeom prst="rect">
            <a:avLst/>
          </a:prstGeom>
          <a:noFill/>
        </p:spPr>
        <p:txBody>
          <a:bodyPr wrap="square" rtlCol="0">
            <a:spAutoFit/>
          </a:bodyPr>
          <a:lstStyle/>
          <a:p>
            <a:pPr algn="just"/>
            <a:r>
              <a:rPr lang="en-US" sz="1700" dirty="0"/>
              <a:t>Four benefits that networks provide to their users:</a:t>
            </a:r>
          </a:p>
          <a:p>
            <a:pPr algn="just"/>
            <a:r>
              <a:rPr lang="en-US" sz="1700" b="1" dirty="0"/>
              <a:t>1) Simultaneous Access:</a:t>
            </a:r>
          </a:p>
          <a:p>
            <a:pPr algn="just"/>
            <a:r>
              <a:rPr lang="en-US" sz="1700" dirty="0"/>
              <a:t>          </a:t>
            </a:r>
            <a:r>
              <a:rPr lang="en-US" sz="1700" i="1" dirty="0"/>
              <a:t>Network server</a:t>
            </a:r>
            <a:r>
              <a:rPr lang="en-US" sz="1700" dirty="0"/>
              <a:t>: A network server is a central computer with a large storage device and other resources that all users can share.</a:t>
            </a:r>
          </a:p>
          <a:p>
            <a:pPr algn="just"/>
            <a:r>
              <a:rPr lang="en-US" sz="1700" dirty="0"/>
              <a:t>If the server stores data files for users to access, it is commonly called a file server. </a:t>
            </a:r>
          </a:p>
          <a:p>
            <a:pPr algn="just"/>
            <a:r>
              <a:rPr lang="en-US" sz="1700" b="1" dirty="0"/>
              <a:t>2) Shared Peripheral Devices:</a:t>
            </a:r>
          </a:p>
          <a:p>
            <a:pPr algn="just"/>
            <a:r>
              <a:rPr lang="en-US" sz="1700" dirty="0"/>
              <a:t>The ability to share peripheral devices is one of the best reasons for small businesses to set up network</a:t>
            </a:r>
          </a:p>
          <a:p>
            <a:pPr algn="just"/>
            <a:r>
              <a:rPr lang="en-US" sz="1700" b="1" dirty="0"/>
              <a:t>3) Personal communications:</a:t>
            </a:r>
          </a:p>
          <a:p>
            <a:pPr algn="just"/>
            <a:r>
              <a:rPr lang="en-US" sz="1700" dirty="0"/>
              <a:t>     Example of personal communications are electronic mailing system (e-mail) and teleconferencing. </a:t>
            </a:r>
          </a:p>
          <a:p>
            <a:pPr algn="just"/>
            <a:r>
              <a:rPr lang="en-US" sz="1700" dirty="0"/>
              <a:t>                    </a:t>
            </a:r>
            <a:r>
              <a:rPr lang="en-US" sz="1500" dirty="0"/>
              <a:t>Subcategories of teleconferencing are </a:t>
            </a:r>
            <a:r>
              <a:rPr lang="en-US" sz="1500" i="1" dirty="0"/>
              <a:t>videoconferencing</a:t>
            </a:r>
            <a:r>
              <a:rPr lang="en-US" sz="1500" dirty="0"/>
              <a:t>, </a:t>
            </a:r>
            <a:r>
              <a:rPr lang="en-US" sz="1500" i="1" dirty="0"/>
              <a:t>Audio-conferencing </a:t>
            </a:r>
            <a:r>
              <a:rPr lang="en-US" sz="1500" dirty="0"/>
              <a:t>and                                   </a:t>
            </a:r>
            <a:r>
              <a:rPr lang="en-US" sz="1500" i="1" dirty="0"/>
              <a:t>Data-conferencing</a:t>
            </a:r>
          </a:p>
          <a:p>
            <a:pPr algn="just"/>
            <a:r>
              <a:rPr lang="en-US" sz="1700" b="1" dirty="0"/>
              <a:t>4) Easier Data Backup:</a:t>
            </a:r>
          </a:p>
          <a:p>
            <a:pPr algn="just"/>
            <a:r>
              <a:rPr lang="en-US" sz="1700" dirty="0"/>
              <a:t>Data backup is achieved in business by keeping it on a shared storage device that employees can access through a network. Often the network manager makes regular backups of the data on the shared storage device</a:t>
            </a:r>
          </a:p>
        </p:txBody>
      </p:sp>
    </p:spTree>
    <p:extLst>
      <p:ext uri="{BB962C8B-B14F-4D97-AF65-F5344CB8AC3E}">
        <p14:creationId xmlns:p14="http://schemas.microsoft.com/office/powerpoint/2010/main" val="4241766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52400"/>
            <a:ext cx="2627086" cy="461665"/>
          </a:xfrm>
          <a:prstGeom prst="rect">
            <a:avLst/>
          </a:prstGeom>
          <a:noFill/>
        </p:spPr>
        <p:txBody>
          <a:bodyPr wrap="square" rtlCol="0">
            <a:spAutoFit/>
          </a:bodyPr>
          <a:lstStyle/>
          <a:p>
            <a:r>
              <a:rPr lang="en-US" sz="2400" b="1" dirty="0"/>
              <a:t>Mesh Topology:</a:t>
            </a:r>
          </a:p>
        </p:txBody>
      </p:sp>
      <p:sp>
        <p:nvSpPr>
          <p:cNvPr id="5" name="Rectangle 4"/>
          <p:cNvSpPr/>
          <p:nvPr/>
        </p:nvSpPr>
        <p:spPr>
          <a:xfrm>
            <a:off x="508000" y="614065"/>
            <a:ext cx="8077200" cy="2062103"/>
          </a:xfrm>
          <a:prstGeom prst="rect">
            <a:avLst/>
          </a:prstGeom>
        </p:spPr>
        <p:txBody>
          <a:bodyPr wrap="square">
            <a:spAutoFit/>
          </a:bodyPr>
          <a:lstStyle/>
          <a:p>
            <a:r>
              <a:rPr lang="en-US" sz="1600" b="1" dirty="0"/>
              <a:t>Advantages </a:t>
            </a:r>
          </a:p>
          <a:p>
            <a:pPr marL="342900" indent="-342900">
              <a:buAutoNum type="arabicPeriod"/>
            </a:pPr>
            <a:r>
              <a:rPr lang="en-US" sz="1600" dirty="0"/>
              <a:t>Since, there are many links to transfer data, Mesh topology gets rid of the traffic problem. Data may be transferred through different links.</a:t>
            </a:r>
          </a:p>
          <a:p>
            <a:pPr marL="342900" indent="-342900">
              <a:buAutoNum type="arabicPeriod"/>
            </a:pPr>
            <a:r>
              <a:rPr lang="en-US" sz="1600" dirty="0"/>
              <a:t>If one link becomes unusable, it does not disturb the whole system. Other links can be used for communication.</a:t>
            </a:r>
          </a:p>
          <a:p>
            <a:pPr marL="342900" indent="-342900">
              <a:buAutoNum type="arabicPeriod"/>
            </a:pPr>
            <a:r>
              <a:rPr lang="en-US" sz="1600" dirty="0"/>
              <a:t>Since each node has physical connection with other nodes, therefore, one node can transfer data to many nodes at the same time</a:t>
            </a:r>
          </a:p>
          <a:p>
            <a:endParaRPr lang="en-US" sz="1600" dirty="0"/>
          </a:p>
        </p:txBody>
      </p:sp>
      <p:sp>
        <p:nvSpPr>
          <p:cNvPr id="6" name="Rectangle 5"/>
          <p:cNvSpPr/>
          <p:nvPr/>
        </p:nvSpPr>
        <p:spPr>
          <a:xfrm>
            <a:off x="500743" y="2514600"/>
            <a:ext cx="8077200" cy="1077218"/>
          </a:xfrm>
          <a:prstGeom prst="rect">
            <a:avLst/>
          </a:prstGeom>
        </p:spPr>
        <p:txBody>
          <a:bodyPr wrap="square">
            <a:spAutoFit/>
          </a:bodyPr>
          <a:lstStyle/>
          <a:p>
            <a:r>
              <a:rPr lang="en-US" sz="1600" b="1" dirty="0"/>
              <a:t>Disadvantages </a:t>
            </a:r>
          </a:p>
          <a:p>
            <a:r>
              <a:rPr lang="en-US" sz="1600" dirty="0"/>
              <a:t>1. It is very expensive due to implementation of multiple links for each node.</a:t>
            </a:r>
            <a:br>
              <a:rPr lang="en-US" sz="1600" dirty="0"/>
            </a:br>
            <a:r>
              <a:rPr lang="en-US" sz="1600" dirty="0"/>
              <a:t>2. It is difficult to install and reconfigure.</a:t>
            </a:r>
            <a:br>
              <a:rPr lang="en-US" sz="1600" dirty="0"/>
            </a:br>
            <a:r>
              <a:rPr lang="en-US" sz="1600" dirty="0"/>
              <a:t>3. Adding or removing a node is difficult.</a:t>
            </a:r>
          </a:p>
        </p:txBody>
      </p:sp>
      <p:pic>
        <p:nvPicPr>
          <p:cNvPr id="4098" name="Picture 2" descr="Advantages and disadvantages of Mesh network Topolog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600325" cy="2562226"/>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Image result for mesh topology advantages and disadvant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668" y="4252913"/>
            <a:ext cx="2784818" cy="19812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2650" y="3764153"/>
            <a:ext cx="3181350" cy="2809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762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52400"/>
            <a:ext cx="2627086" cy="461665"/>
          </a:xfrm>
          <a:prstGeom prst="rect">
            <a:avLst/>
          </a:prstGeom>
          <a:noFill/>
        </p:spPr>
        <p:txBody>
          <a:bodyPr wrap="square" rtlCol="0">
            <a:spAutoFit/>
          </a:bodyPr>
          <a:lstStyle/>
          <a:p>
            <a:r>
              <a:rPr lang="en-US" sz="2400" b="1" dirty="0"/>
              <a:t>Tree Topology:</a:t>
            </a:r>
          </a:p>
        </p:txBody>
      </p:sp>
      <p:sp>
        <p:nvSpPr>
          <p:cNvPr id="5" name="TextBox 4"/>
          <p:cNvSpPr txBox="1"/>
          <p:nvPr/>
        </p:nvSpPr>
        <p:spPr>
          <a:xfrm>
            <a:off x="762000" y="614065"/>
            <a:ext cx="7563224" cy="369332"/>
          </a:xfrm>
          <a:prstGeom prst="rect">
            <a:avLst/>
          </a:prstGeom>
          <a:noFill/>
        </p:spPr>
        <p:txBody>
          <a:bodyPr wrap="none" rtlCol="0">
            <a:spAutoFit/>
          </a:bodyPr>
          <a:lstStyle/>
          <a:p>
            <a:r>
              <a:rPr lang="en-US" dirty="0"/>
              <a:t>Tree topology is a combination of bus and star topology. It is a hybrid topology </a:t>
            </a:r>
          </a:p>
        </p:txBody>
      </p:sp>
      <p:sp>
        <p:nvSpPr>
          <p:cNvPr id="6" name="Rectangle 5"/>
          <p:cNvSpPr/>
          <p:nvPr/>
        </p:nvSpPr>
        <p:spPr>
          <a:xfrm>
            <a:off x="657412" y="983397"/>
            <a:ext cx="7772400" cy="1569660"/>
          </a:xfrm>
          <a:prstGeom prst="rect">
            <a:avLst/>
          </a:prstGeom>
        </p:spPr>
        <p:txBody>
          <a:bodyPr wrap="square">
            <a:spAutoFit/>
          </a:bodyPr>
          <a:lstStyle/>
          <a:p>
            <a:r>
              <a:rPr lang="en-US" sz="1600" b="1" dirty="0"/>
              <a:t>Advantages:</a:t>
            </a:r>
          </a:p>
          <a:p>
            <a:pPr marL="342900" indent="-342900">
              <a:buFont typeface="+mj-lt"/>
              <a:buAutoNum type="arabicPeriod"/>
            </a:pPr>
            <a:r>
              <a:rPr lang="en-US" sz="1600" dirty="0"/>
              <a:t>Easy to expend and implementation the network.</a:t>
            </a:r>
          </a:p>
          <a:p>
            <a:pPr marL="342900" indent="-342900">
              <a:buFont typeface="+mj-lt"/>
              <a:buAutoNum type="arabicPeriod"/>
            </a:pPr>
            <a:r>
              <a:rPr lang="en-US" sz="1600" dirty="0"/>
              <a:t>Easy to identify the faulty device.</a:t>
            </a:r>
          </a:p>
          <a:p>
            <a:pPr marL="342900" indent="-342900">
              <a:buFont typeface="+mj-lt"/>
              <a:buAutoNum type="arabicPeriod"/>
            </a:pPr>
            <a:r>
              <a:rPr lang="en-US" sz="1600" dirty="0"/>
              <a:t>Well suited for temporary networks.</a:t>
            </a:r>
          </a:p>
          <a:p>
            <a:pPr marL="342900" indent="-342900">
              <a:buFont typeface="+mj-lt"/>
              <a:buAutoNum type="arabicPeriod"/>
            </a:pPr>
            <a:r>
              <a:rPr lang="en-US" sz="1600" dirty="0"/>
              <a:t>Point-to-point connection for each device.</a:t>
            </a:r>
          </a:p>
          <a:p>
            <a:pPr marL="342900" indent="-342900">
              <a:buFont typeface="+mj-lt"/>
              <a:buAutoNum type="arabicPeriod"/>
            </a:pPr>
            <a:r>
              <a:rPr lang="en-US" sz="1600" dirty="0"/>
              <a:t>If one device is damaged then the other devices are not affected.</a:t>
            </a:r>
          </a:p>
        </p:txBody>
      </p:sp>
      <p:sp>
        <p:nvSpPr>
          <p:cNvPr id="7" name="Rectangle 6"/>
          <p:cNvSpPr/>
          <p:nvPr/>
        </p:nvSpPr>
        <p:spPr>
          <a:xfrm>
            <a:off x="558800" y="2553057"/>
            <a:ext cx="7772400" cy="1323439"/>
          </a:xfrm>
          <a:prstGeom prst="rect">
            <a:avLst/>
          </a:prstGeom>
        </p:spPr>
        <p:txBody>
          <a:bodyPr wrap="square">
            <a:spAutoFit/>
          </a:bodyPr>
          <a:lstStyle/>
          <a:p>
            <a:r>
              <a:rPr lang="en-US" sz="1600" b="1" dirty="0"/>
              <a:t>disadvantages:</a:t>
            </a:r>
          </a:p>
          <a:p>
            <a:pPr marL="342900" indent="-342900">
              <a:buFont typeface="+mj-lt"/>
              <a:buAutoNum type="arabicPeriod"/>
            </a:pPr>
            <a:r>
              <a:rPr lang="en-US" sz="1600" dirty="0"/>
              <a:t>Difficult to troubleshoot the problem.</a:t>
            </a:r>
          </a:p>
          <a:p>
            <a:pPr marL="342900" indent="-342900">
              <a:buFont typeface="+mj-lt"/>
              <a:buAutoNum type="arabicPeriod"/>
            </a:pPr>
            <a:r>
              <a:rPr lang="en-US" sz="1600" dirty="0"/>
              <a:t>If there is a problem with the main cable, the entire network goes down.</a:t>
            </a:r>
          </a:p>
          <a:p>
            <a:pPr marL="342900" indent="-342900">
              <a:buFont typeface="+mj-lt"/>
              <a:buAutoNum type="arabicPeriod"/>
            </a:pPr>
            <a:r>
              <a:rPr lang="en-US" sz="1600" dirty="0"/>
              <a:t>This network is not secure, anyone can see transmitted data.</a:t>
            </a:r>
          </a:p>
          <a:p>
            <a:pPr marL="342900" indent="-342900">
              <a:buFont typeface="+mj-lt"/>
              <a:buAutoNum type="arabicPeriod"/>
            </a:pPr>
            <a:r>
              <a:rPr lang="en-US" sz="1600" dirty="0"/>
              <a:t>The maintenance becomes difficult as more and more nodes and segments are added.</a:t>
            </a:r>
            <a:endParaRPr lang="en-US" sz="1600" b="1" dirty="0"/>
          </a:p>
        </p:txBody>
      </p:sp>
      <p:pic>
        <p:nvPicPr>
          <p:cNvPr id="5122" name="Picture 2" descr="Image result for tree topology advantages and disadvant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413" y="3962400"/>
            <a:ext cx="7038788" cy="2731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6120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220859"/>
            <a:ext cx="21336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Network media:</a:t>
            </a:r>
          </a:p>
        </p:txBody>
      </p:sp>
      <p:sp>
        <p:nvSpPr>
          <p:cNvPr id="5" name="TextBox 4"/>
          <p:cNvSpPr txBox="1"/>
          <p:nvPr/>
        </p:nvSpPr>
        <p:spPr>
          <a:xfrm>
            <a:off x="304800" y="457200"/>
            <a:ext cx="7315200" cy="1200329"/>
          </a:xfrm>
          <a:prstGeom prst="rect">
            <a:avLst/>
          </a:prstGeom>
          <a:noFill/>
        </p:spPr>
        <p:txBody>
          <a:bodyPr wrap="square" rtlCol="0">
            <a:spAutoFit/>
          </a:bodyPr>
          <a:lstStyle/>
          <a:p>
            <a:r>
              <a:rPr lang="en-US" dirty="0"/>
              <a:t>Media refers to the means used to link a network’s nodes together.</a:t>
            </a:r>
          </a:p>
          <a:p>
            <a:r>
              <a:rPr lang="en-US" dirty="0"/>
              <a:t>Media are two types:</a:t>
            </a:r>
          </a:p>
          <a:p>
            <a:pPr marL="342900" indent="-342900">
              <a:buFont typeface="+mj-lt"/>
              <a:buAutoNum type="arabicPeriod"/>
            </a:pPr>
            <a:r>
              <a:rPr lang="en-US" dirty="0"/>
              <a:t>Ware-based media</a:t>
            </a:r>
          </a:p>
          <a:p>
            <a:pPr marL="342900" indent="-342900">
              <a:buFont typeface="+mj-lt"/>
              <a:buAutoNum type="arabicPeriod"/>
            </a:pPr>
            <a:r>
              <a:rPr lang="en-US" dirty="0"/>
              <a:t>Wireless media</a:t>
            </a:r>
          </a:p>
        </p:txBody>
      </p:sp>
      <p:sp>
        <p:nvSpPr>
          <p:cNvPr id="6" name="TextBox 5"/>
          <p:cNvSpPr txBox="1"/>
          <p:nvPr/>
        </p:nvSpPr>
        <p:spPr>
          <a:xfrm>
            <a:off x="293914" y="1741622"/>
            <a:ext cx="8469086" cy="3693319"/>
          </a:xfrm>
          <a:prstGeom prst="rect">
            <a:avLst/>
          </a:prstGeom>
          <a:noFill/>
        </p:spPr>
        <p:txBody>
          <a:bodyPr wrap="square" rtlCol="0">
            <a:spAutoFit/>
          </a:bodyPr>
          <a:lstStyle/>
          <a:p>
            <a:pPr marL="342900" indent="-342900">
              <a:buAutoNum type="arabicPeriod"/>
            </a:pPr>
            <a:r>
              <a:rPr lang="en-US" dirty="0"/>
              <a:t>Wire-based media: There are different type of ware used as ware-based media</a:t>
            </a:r>
          </a:p>
          <a:p>
            <a:pPr lvl="2"/>
            <a:r>
              <a:rPr lang="en-US" b="1" dirty="0"/>
              <a:t>a) Twisted-pair cable (1 </a:t>
            </a:r>
            <a:r>
              <a:rPr lang="en-US" b="1" dirty="0" err="1"/>
              <a:t>Gbps</a:t>
            </a:r>
            <a:r>
              <a:rPr lang="en-US" b="1" dirty="0"/>
              <a:t>)</a:t>
            </a:r>
          </a:p>
          <a:p>
            <a:pPr lvl="2"/>
            <a:endParaRPr lang="en-US" b="1" dirty="0"/>
          </a:p>
          <a:p>
            <a:pPr lvl="2"/>
            <a:endParaRPr lang="en-US" b="1" dirty="0"/>
          </a:p>
          <a:p>
            <a:pPr lvl="2"/>
            <a:endParaRPr lang="en-US" b="1" dirty="0"/>
          </a:p>
          <a:p>
            <a:pPr lvl="2"/>
            <a:endParaRPr lang="en-US" b="1" dirty="0"/>
          </a:p>
          <a:p>
            <a:pPr lvl="2"/>
            <a:r>
              <a:rPr lang="en-US" b="1" dirty="0"/>
              <a:t>b) Coaxial cable (10 Mbps)</a:t>
            </a:r>
          </a:p>
          <a:p>
            <a:pPr marL="1089025" lvl="2" indent="-174625">
              <a:buFont typeface="+mj-lt"/>
              <a:buAutoNum type="romanUcPeriod"/>
            </a:pPr>
            <a:endParaRPr lang="en-US" b="1" dirty="0"/>
          </a:p>
          <a:p>
            <a:pPr marL="1089025" lvl="2" indent="-174625">
              <a:buFont typeface="+mj-lt"/>
              <a:buAutoNum type="romanUcPeriod"/>
            </a:pPr>
            <a:endParaRPr lang="en-US" b="1" dirty="0"/>
          </a:p>
          <a:p>
            <a:pPr lvl="2"/>
            <a:endParaRPr lang="en-US" b="1" dirty="0"/>
          </a:p>
          <a:p>
            <a:pPr marL="1089025" lvl="2" indent="-174625">
              <a:buFont typeface="+mj-lt"/>
              <a:buAutoNum type="romanUcPeriod"/>
            </a:pPr>
            <a:endParaRPr lang="en-US" b="1" dirty="0"/>
          </a:p>
          <a:p>
            <a:pPr lvl="2"/>
            <a:endParaRPr lang="en-US" b="1" dirty="0"/>
          </a:p>
          <a:p>
            <a:pPr lvl="2"/>
            <a:r>
              <a:rPr lang="en-US" b="1" dirty="0"/>
              <a:t>c) Optic fiber cable</a:t>
            </a:r>
            <a:r>
              <a:rPr lang="en-US" dirty="0"/>
              <a:t> </a:t>
            </a:r>
            <a:r>
              <a:rPr lang="en-US" b="1" dirty="0"/>
              <a:t>(100 </a:t>
            </a:r>
            <a:r>
              <a:rPr lang="en-US" b="1" dirty="0" err="1"/>
              <a:t>Gbps</a:t>
            </a:r>
            <a:r>
              <a:rPr lang="en-US" b="1" dirty="0"/>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383488"/>
            <a:ext cx="1359694" cy="89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5970" y="3743109"/>
            <a:ext cx="2959894" cy="1209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1677" y="3897086"/>
            <a:ext cx="1371600" cy="1055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5434941"/>
            <a:ext cx="1720155" cy="877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0008" y="5478435"/>
            <a:ext cx="1443037"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381000" y="6375791"/>
            <a:ext cx="7654852" cy="369332"/>
          </a:xfrm>
          <a:prstGeom prst="rect">
            <a:avLst/>
          </a:prstGeom>
          <a:noFill/>
        </p:spPr>
        <p:txBody>
          <a:bodyPr wrap="none" rtlCol="0">
            <a:spAutoFit/>
          </a:bodyPr>
          <a:lstStyle/>
          <a:p>
            <a:r>
              <a:rPr lang="en-US" dirty="0"/>
              <a:t>2. Wireless media: Here different  data are transferred through air (called </a:t>
            </a:r>
            <a:r>
              <a:rPr lang="en-US" i="1" dirty="0"/>
              <a:t>ether</a:t>
            </a:r>
            <a:r>
              <a:rPr lang="en-US" dirty="0"/>
              <a:t>)</a:t>
            </a:r>
          </a:p>
        </p:txBody>
      </p:sp>
    </p:spTree>
    <p:extLst>
      <p:ext uri="{BB962C8B-B14F-4D97-AF65-F5344CB8AC3E}">
        <p14:creationId xmlns:p14="http://schemas.microsoft.com/office/powerpoint/2010/main" val="3607993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609600"/>
            <a:ext cx="8305800" cy="2585323"/>
          </a:xfrm>
          <a:prstGeom prst="rect">
            <a:avLst/>
          </a:prstGeom>
          <a:noFill/>
        </p:spPr>
        <p:txBody>
          <a:bodyPr wrap="square" rtlCol="0">
            <a:spAutoFit/>
          </a:bodyPr>
          <a:lstStyle/>
          <a:p>
            <a:pPr algn="just"/>
            <a:r>
              <a:rPr lang="en-US" b="1" dirty="0"/>
              <a:t>Network Interface Cards (NICs): </a:t>
            </a:r>
          </a:p>
          <a:p>
            <a:pPr algn="just"/>
            <a:r>
              <a:rPr lang="en-US" dirty="0"/>
              <a:t>Regardless of wiring and topology used, each computer on the network needs a hardware component to control the flow of data. The device that performs this function is the network interface cards (NICs)</a:t>
            </a:r>
          </a:p>
          <a:p>
            <a:pPr algn="just"/>
            <a:r>
              <a:rPr lang="en-US" dirty="0"/>
              <a:t>It is also known as a network adapter or network card</a:t>
            </a:r>
          </a:p>
          <a:p>
            <a:pPr algn="just"/>
            <a:r>
              <a:rPr lang="en-US" dirty="0"/>
              <a:t>This printed circuit board fits into one of the computer’s expansion slots and provides a port where the network cable is attached.</a:t>
            </a:r>
          </a:p>
          <a:p>
            <a:pPr algn="just"/>
            <a:r>
              <a:rPr lang="en-US" dirty="0"/>
              <a:t>In the case of wireless NICs, there will not be port, an antenna will be showing or a light or indicator will indicate that an internal antenna is activated.</a:t>
            </a:r>
          </a:p>
        </p:txBody>
      </p:sp>
      <p:sp>
        <p:nvSpPr>
          <p:cNvPr id="5" name="TextBox 4"/>
          <p:cNvSpPr txBox="1"/>
          <p:nvPr/>
        </p:nvSpPr>
        <p:spPr>
          <a:xfrm>
            <a:off x="1943100" y="3200400"/>
            <a:ext cx="5029200" cy="461665"/>
          </a:xfrm>
          <a:prstGeom prst="rect">
            <a:avLst/>
          </a:prstGeom>
          <a:noFill/>
        </p:spPr>
        <p:txBody>
          <a:bodyPr wrap="square" rtlCol="0">
            <a:spAutoFit/>
          </a:bodyPr>
          <a:lstStyle/>
          <a:p>
            <a:pPr algn="ctr"/>
            <a:r>
              <a:rPr lang="en-US" sz="2400" b="1" dirty="0"/>
              <a:t>Network Linking Devices</a:t>
            </a:r>
          </a:p>
        </p:txBody>
      </p:sp>
      <p:sp>
        <p:nvSpPr>
          <p:cNvPr id="3" name="TextBox 2"/>
          <p:cNvSpPr txBox="1"/>
          <p:nvPr/>
        </p:nvSpPr>
        <p:spPr>
          <a:xfrm>
            <a:off x="609600" y="3657600"/>
            <a:ext cx="7239000" cy="369332"/>
          </a:xfrm>
          <a:prstGeom prst="rect">
            <a:avLst/>
          </a:prstGeom>
          <a:noFill/>
        </p:spPr>
        <p:txBody>
          <a:bodyPr wrap="square" rtlCol="0">
            <a:spAutoFit/>
          </a:bodyPr>
          <a:lstStyle/>
          <a:p>
            <a:pPr marL="342900" indent="-342900">
              <a:buAutoNum type="arabicPeriod"/>
            </a:pPr>
            <a:r>
              <a:rPr lang="en-US" b="1" dirty="0"/>
              <a:t>Hub:</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4064303"/>
            <a:ext cx="1371600" cy="888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09600" y="4953000"/>
            <a:ext cx="8077200" cy="1754326"/>
          </a:xfrm>
          <a:prstGeom prst="rect">
            <a:avLst/>
          </a:prstGeom>
          <a:noFill/>
        </p:spPr>
        <p:txBody>
          <a:bodyPr wrap="square" rtlCol="0">
            <a:spAutoFit/>
          </a:bodyPr>
          <a:lstStyle/>
          <a:p>
            <a:pPr marL="285750" indent="-285750">
              <a:buFont typeface="Arial" pitchFamily="34" charset="0"/>
              <a:buChar char="•"/>
            </a:pPr>
            <a:r>
              <a:rPr lang="en-US" dirty="0"/>
              <a:t>The function of a hub is to allow communications between devices so that data can be transmitted from one computer to another. </a:t>
            </a:r>
          </a:p>
          <a:p>
            <a:pPr marL="285750" indent="-285750">
              <a:buFont typeface="Arial" pitchFamily="34" charset="0"/>
              <a:buChar char="•"/>
            </a:pPr>
            <a:r>
              <a:rPr lang="en-US" dirty="0"/>
              <a:t>When a Hub receives data from one of the connected devices, it passes data to all the other ports without checking for the destination device except the port through which it receives the data. </a:t>
            </a:r>
          </a:p>
          <a:p>
            <a:pPr marL="285750" indent="-285750">
              <a:buFont typeface="Arial" pitchFamily="34" charset="0"/>
              <a:buChar char="•"/>
            </a:pPr>
            <a:r>
              <a:rPr lang="en-US" dirty="0"/>
              <a:t>Hub can monitor traffic and help to prevent collision</a:t>
            </a:r>
          </a:p>
        </p:txBody>
      </p:sp>
    </p:spTree>
    <p:extLst>
      <p:ext uri="{BB962C8B-B14F-4D97-AF65-F5344CB8AC3E}">
        <p14:creationId xmlns:p14="http://schemas.microsoft.com/office/powerpoint/2010/main" val="56133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1132769" cy="369332"/>
          </a:xfrm>
          <a:prstGeom prst="rect">
            <a:avLst/>
          </a:prstGeom>
          <a:noFill/>
        </p:spPr>
        <p:txBody>
          <a:bodyPr wrap="square" rtlCol="0">
            <a:spAutoFit/>
          </a:bodyPr>
          <a:lstStyle/>
          <a:p>
            <a:r>
              <a:rPr lang="en-US" b="1" dirty="0"/>
              <a:t>2. Bridge:</a:t>
            </a:r>
          </a:p>
        </p:txBody>
      </p:sp>
      <p:sp>
        <p:nvSpPr>
          <p:cNvPr id="3" name="Rectangle 2"/>
          <p:cNvSpPr/>
          <p:nvPr/>
        </p:nvSpPr>
        <p:spPr>
          <a:xfrm>
            <a:off x="228600" y="2470221"/>
            <a:ext cx="8610600" cy="1477328"/>
          </a:xfrm>
          <a:prstGeom prst="rect">
            <a:avLst/>
          </a:prstGeom>
        </p:spPr>
        <p:txBody>
          <a:bodyPr wrap="square">
            <a:spAutoFit/>
          </a:bodyPr>
          <a:lstStyle/>
          <a:p>
            <a:r>
              <a:rPr lang="en-US" b="1" dirty="0"/>
              <a:t>Function: </a:t>
            </a:r>
          </a:p>
          <a:p>
            <a:pPr marL="285750" indent="-285750" algn="just">
              <a:buFont typeface="Arial" pitchFamily="34" charset="0"/>
              <a:buChar char="•"/>
            </a:pPr>
            <a:r>
              <a:rPr lang="en-US" dirty="0"/>
              <a:t>A bridge is a device that connects and passes packets between two LANS or two segments of the same LANs that use the same communications protocol.</a:t>
            </a:r>
          </a:p>
          <a:p>
            <a:pPr marL="285750" indent="-285750" algn="just">
              <a:buFont typeface="Arial" pitchFamily="34" charset="0"/>
              <a:buChar char="•"/>
            </a:pPr>
            <a:r>
              <a:rPr lang="en-US" dirty="0"/>
              <a:t>A bridge looks at the information in each packet header and forwards data that is traveling from one LAN to another, to appropriate destination. </a:t>
            </a:r>
          </a:p>
        </p:txBody>
      </p:sp>
      <p:pic>
        <p:nvPicPr>
          <p:cNvPr id="2050" name="Picture 2" descr="Image result for function of bridge in computer network with diagra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5999" y="641475"/>
            <a:ext cx="2606879" cy="188461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90940" y="4191000"/>
            <a:ext cx="1385460" cy="369332"/>
          </a:xfrm>
          <a:prstGeom prst="rect">
            <a:avLst/>
          </a:prstGeom>
          <a:noFill/>
        </p:spPr>
        <p:txBody>
          <a:bodyPr wrap="square" rtlCol="0">
            <a:spAutoFit/>
          </a:bodyPr>
          <a:lstStyle/>
          <a:p>
            <a:r>
              <a:rPr lang="en-US" b="1" dirty="0"/>
              <a:t>3. Switches:</a:t>
            </a:r>
          </a:p>
        </p:txBody>
      </p:sp>
      <p:sp>
        <p:nvSpPr>
          <p:cNvPr id="6" name="Rectangle 5"/>
          <p:cNvSpPr/>
          <p:nvPr/>
        </p:nvSpPr>
        <p:spPr>
          <a:xfrm>
            <a:off x="381000" y="4560332"/>
            <a:ext cx="8610600" cy="1477328"/>
          </a:xfrm>
          <a:prstGeom prst="rect">
            <a:avLst/>
          </a:prstGeom>
        </p:spPr>
        <p:txBody>
          <a:bodyPr wrap="square">
            <a:spAutoFit/>
          </a:bodyPr>
          <a:lstStyle/>
          <a:p>
            <a:r>
              <a:rPr lang="en-US" b="1" dirty="0"/>
              <a:t>Function: </a:t>
            </a:r>
          </a:p>
          <a:p>
            <a:pPr marL="285750" indent="-285750">
              <a:buFont typeface="Arial" pitchFamily="34" charset="0"/>
              <a:buChar char="•"/>
            </a:pPr>
            <a:r>
              <a:rPr lang="en-US" dirty="0"/>
              <a:t>A </a:t>
            </a:r>
            <a:r>
              <a:rPr lang="en-US" b="1" dirty="0"/>
              <a:t>switch is</a:t>
            </a:r>
            <a:r>
              <a:rPr lang="en-US" dirty="0"/>
              <a:t> a high-speed device that receives incoming data packets and redirects them to their destination on a LAN. </a:t>
            </a:r>
          </a:p>
          <a:p>
            <a:pPr marL="285750" indent="-285750">
              <a:buFont typeface="Arial" pitchFamily="34" charset="0"/>
              <a:buChar char="•"/>
            </a:pPr>
            <a:r>
              <a:rPr lang="en-US" dirty="0"/>
              <a:t>A switch prevents collisions by providing a circuit between the source and destination ports.</a:t>
            </a:r>
            <a:endParaRPr lang="en-US" b="1" dirty="0"/>
          </a:p>
        </p:txBody>
      </p:sp>
    </p:spTree>
    <p:extLst>
      <p:ext uri="{BB962C8B-B14F-4D97-AF65-F5344CB8AC3E}">
        <p14:creationId xmlns:p14="http://schemas.microsoft.com/office/powerpoint/2010/main" val="3556706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457200"/>
            <a:ext cx="8382000" cy="2308324"/>
          </a:xfrm>
          <a:prstGeom prst="rect">
            <a:avLst/>
          </a:prstGeom>
          <a:noFill/>
        </p:spPr>
        <p:txBody>
          <a:bodyPr wrap="square" rtlCol="0">
            <a:spAutoFit/>
          </a:bodyPr>
          <a:lstStyle/>
          <a:p>
            <a:r>
              <a:rPr lang="en-US" b="1" dirty="0"/>
              <a:t>4. Router</a:t>
            </a:r>
          </a:p>
          <a:p>
            <a:r>
              <a:rPr lang="en-US" dirty="0"/>
              <a:t>     A router is a complicated device that stores the routing information for networks.</a:t>
            </a:r>
          </a:p>
          <a:p>
            <a:endParaRPr lang="en-US" dirty="0"/>
          </a:p>
          <a:p>
            <a:r>
              <a:rPr lang="en-US" b="1" dirty="0"/>
              <a:t>Function:</a:t>
            </a:r>
          </a:p>
          <a:p>
            <a:pPr algn="just"/>
            <a:r>
              <a:rPr lang="en-US" dirty="0"/>
              <a:t>Router looks  at each packet’s header to determine where the packet should go and then determines the best  route for the packet to take toward its destination.  A data packet is typically forwarded from one </a:t>
            </a:r>
            <a:r>
              <a:rPr lang="en-US" b="1" dirty="0"/>
              <a:t>router</a:t>
            </a:r>
            <a:r>
              <a:rPr lang="en-US" dirty="0"/>
              <a:t> to another </a:t>
            </a:r>
            <a:r>
              <a:rPr lang="en-US" b="1" dirty="0"/>
              <a:t>router</a:t>
            </a:r>
            <a:r>
              <a:rPr lang="en-US" dirty="0"/>
              <a:t> through the networks that constitute an internetwork until it reaches </a:t>
            </a:r>
            <a:r>
              <a:rPr lang="en-US" b="1" dirty="0"/>
              <a:t>its</a:t>
            </a:r>
            <a:r>
              <a:rPr lang="en-US" dirty="0"/>
              <a:t> destination node.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971800"/>
            <a:ext cx="24003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6086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555641"/>
          </a:xfrm>
          <a:prstGeom prst="rect">
            <a:avLst/>
          </a:prstGeom>
        </p:spPr>
        <p:txBody>
          <a:bodyPr wrap="square">
            <a:spAutoFit/>
          </a:bodyPr>
          <a:lstStyle/>
          <a:p>
            <a:pPr algn="ctr"/>
            <a:r>
              <a:rPr lang="en-US" sz="2400" b="1" dirty="0"/>
              <a:t>Network Technology</a:t>
            </a:r>
          </a:p>
          <a:p>
            <a:r>
              <a:rPr lang="en-US" b="1" dirty="0"/>
              <a:t>Definition:</a:t>
            </a:r>
          </a:p>
          <a:p>
            <a:r>
              <a:rPr lang="en-US" dirty="0"/>
              <a:t>Network Technology is the technology that helps us networking with other people via a network of computer and connected electric devices . The major stuff that network technology covers are following:</a:t>
            </a:r>
          </a:p>
          <a:p>
            <a:pPr marL="285750" indent="-285750" algn="just">
              <a:buFont typeface="Wingdings" pitchFamily="2" charset="2"/>
              <a:buChar char="q"/>
            </a:pPr>
            <a:r>
              <a:rPr lang="en-US" b="1" dirty="0"/>
              <a:t>Communication devices</a:t>
            </a:r>
            <a:r>
              <a:rPr lang="en-US" dirty="0"/>
              <a:t>: From Cable to Wireless technology, all are discussed in network technology such as router, modem, adapter, etc.</a:t>
            </a:r>
          </a:p>
          <a:p>
            <a:pPr marL="285750" indent="-285750" algn="just">
              <a:buFont typeface="Wingdings" pitchFamily="2" charset="2"/>
              <a:buChar char="q"/>
            </a:pPr>
            <a:r>
              <a:rPr lang="en-US" b="1" dirty="0"/>
              <a:t>Intranet and Extranet</a:t>
            </a:r>
            <a:r>
              <a:rPr lang="en-US" dirty="0"/>
              <a:t>: Private networks and public networks which are the two core area of studies in network technology.</a:t>
            </a:r>
          </a:p>
          <a:p>
            <a:pPr marL="285750" indent="-285750" algn="just">
              <a:buFont typeface="Wingdings" pitchFamily="2" charset="2"/>
              <a:buChar char="q"/>
            </a:pPr>
            <a:r>
              <a:rPr lang="en-US" b="1" dirty="0"/>
              <a:t>Tools to communication</a:t>
            </a:r>
            <a:r>
              <a:rPr lang="en-US" dirty="0"/>
              <a:t>: From texting to video conference, all are the part of network technology. Virtual reality communication that are being told as the next big thing is also part of network technology.</a:t>
            </a:r>
          </a:p>
          <a:p>
            <a:r>
              <a:rPr lang="en-US" dirty="0"/>
              <a:t>The most common type of network technologies include:</a:t>
            </a:r>
          </a:p>
          <a:p>
            <a:r>
              <a:rPr lang="en-US" b="1" dirty="0"/>
              <a:t>Ethernet: </a:t>
            </a:r>
          </a:p>
          <a:p>
            <a:pPr algn="just"/>
            <a:r>
              <a:rPr lang="en-US" dirty="0"/>
              <a:t>Ethernet is a family of computer networking technologies commonly used in local area network (LAN), metropolitan are network (MAN) and wide area network (WAN). The original implementation of </a:t>
            </a:r>
            <a:r>
              <a:rPr lang="en-US" dirty="0" err="1"/>
              <a:t>ethernet</a:t>
            </a:r>
            <a:r>
              <a:rPr lang="en-US" dirty="0"/>
              <a:t> used coaxial cable were called 10Base-5 and 10Base-2. The most popular implementation of </a:t>
            </a:r>
            <a:r>
              <a:rPr lang="en-US" dirty="0" err="1"/>
              <a:t>ethernet</a:t>
            </a:r>
            <a:r>
              <a:rPr lang="en-US" dirty="0"/>
              <a:t> called 10 Base-T, uses a star topology and twisted-pair wires and can </a:t>
            </a:r>
            <a:r>
              <a:rPr lang="en-US" dirty="0" err="1"/>
              <a:t>achive</a:t>
            </a:r>
            <a:r>
              <a:rPr lang="en-US" dirty="0"/>
              <a:t> transmission speeds up to 10 Mbps. Most new network installations </a:t>
            </a:r>
            <a:r>
              <a:rPr lang="en-US" dirty="0" err="1"/>
              <a:t>ethernet</a:t>
            </a:r>
            <a:r>
              <a:rPr lang="en-US" dirty="0"/>
              <a:t> use an star topology with either twisted-pair cable or an optic fiber cables as the medium.</a:t>
            </a:r>
          </a:p>
          <a:p>
            <a:pPr algn="just"/>
            <a:endParaRPr lang="en-US" dirty="0"/>
          </a:p>
          <a:p>
            <a:pPr algn="just"/>
            <a:r>
              <a:rPr lang="en-US" dirty="0"/>
              <a:t>Other types of network technology include </a:t>
            </a:r>
            <a:r>
              <a:rPr lang="en-US" b="1" dirty="0"/>
              <a:t>Fast </a:t>
            </a:r>
            <a:r>
              <a:rPr lang="en-US" b="1" dirty="0" err="1"/>
              <a:t>ethernet</a:t>
            </a:r>
            <a:r>
              <a:rPr lang="en-US" b="1" dirty="0"/>
              <a:t>, Gigabit </a:t>
            </a:r>
            <a:r>
              <a:rPr lang="en-US" b="1" dirty="0" err="1"/>
              <a:t>ethernet</a:t>
            </a:r>
            <a:r>
              <a:rPr lang="en-US" b="1" dirty="0"/>
              <a:t>, Token Ring</a:t>
            </a:r>
            <a:endParaRPr lang="en-US" dirty="0"/>
          </a:p>
        </p:txBody>
      </p:sp>
    </p:spTree>
    <p:extLst>
      <p:ext uri="{BB962C8B-B14F-4D97-AF65-F5344CB8AC3E}">
        <p14:creationId xmlns:p14="http://schemas.microsoft.com/office/powerpoint/2010/main" val="3660492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52400"/>
            <a:ext cx="8610600" cy="4401205"/>
          </a:xfrm>
          <a:prstGeom prst="rect">
            <a:avLst/>
          </a:prstGeom>
          <a:noFill/>
        </p:spPr>
        <p:txBody>
          <a:bodyPr wrap="square" rtlCol="0">
            <a:spAutoFit/>
          </a:bodyPr>
          <a:lstStyle/>
          <a:p>
            <a:pPr algn="ctr"/>
            <a:r>
              <a:rPr lang="en-US" sz="2400" b="1" dirty="0"/>
              <a:t>Network protocol</a:t>
            </a:r>
          </a:p>
          <a:p>
            <a:pPr algn="just"/>
            <a:r>
              <a:rPr lang="en-US" sz="1600" b="1" dirty="0"/>
              <a:t>Definition: </a:t>
            </a:r>
            <a:r>
              <a:rPr lang="en-US" sz="1600" dirty="0"/>
              <a:t>A set of standards used for network communications, is called network protocol. Network protocol  take the  form of software or hardware that must be installed on every computer on the network</a:t>
            </a:r>
          </a:p>
          <a:p>
            <a:pPr algn="just"/>
            <a:r>
              <a:rPr lang="en-US" sz="1600" b="1" u="sng" dirty="0"/>
              <a:t>How the network protocol works</a:t>
            </a:r>
          </a:p>
          <a:p>
            <a:pPr algn="just"/>
            <a:r>
              <a:rPr lang="en-US" sz="1600" dirty="0"/>
              <a:t>Protocols, using their own methods, break data down into small packets in preparation for transportation. Linking devices pass these packets to the various pieces of equipment, including other computers and printers that are attached to the network. The receiving computer reconstructs the packets into their original structure. </a:t>
            </a:r>
          </a:p>
          <a:p>
            <a:endParaRPr lang="en-US" sz="1600" dirty="0"/>
          </a:p>
          <a:p>
            <a:r>
              <a:rPr lang="en-US" sz="1600" dirty="0"/>
              <a:t>For </a:t>
            </a:r>
            <a:r>
              <a:rPr lang="en-US" sz="1600" dirty="0" err="1"/>
              <a:t>ethernet</a:t>
            </a:r>
            <a:r>
              <a:rPr lang="en-US" sz="1600" dirty="0"/>
              <a:t>  network , usually the OS software tells the computer exactly how to break up, format, send, receive and reassemble data using the following network protocol</a:t>
            </a:r>
          </a:p>
          <a:p>
            <a:pPr marL="342900" indent="-342900">
              <a:buFont typeface="Arial" pitchFamily="34" charset="0"/>
              <a:buChar char="•"/>
            </a:pPr>
            <a:r>
              <a:rPr lang="en-US" sz="1600" b="1" dirty="0"/>
              <a:t>TCP/IP: </a:t>
            </a:r>
            <a:r>
              <a:rPr lang="en-US" sz="1600" dirty="0"/>
              <a:t>It is the protocol  of internet and  it is required on any computer that must communicate across the internet</a:t>
            </a:r>
            <a:r>
              <a:rPr lang="en-US" sz="1600" b="1" dirty="0"/>
              <a:t>. </a:t>
            </a:r>
          </a:p>
          <a:p>
            <a:pPr marL="342900" indent="-342900">
              <a:buFont typeface="Arial" pitchFamily="34" charset="0"/>
              <a:buChar char="•"/>
            </a:pPr>
            <a:r>
              <a:rPr lang="en-US" sz="1600" b="1" dirty="0"/>
              <a:t>IPX/SPX:  </a:t>
            </a:r>
            <a:r>
              <a:rPr lang="en-US" sz="1600" dirty="0"/>
              <a:t>A proprietary protocol of  Novell, IPX/SPX  has been used in the most version of the NetWare network operating system for networking offices throughout the world</a:t>
            </a:r>
            <a:r>
              <a:rPr lang="en-US" sz="1600" b="1" dirty="0"/>
              <a:t>.   </a:t>
            </a:r>
          </a:p>
          <a:p>
            <a:pPr marL="342900" indent="-342900">
              <a:buFont typeface="Arial" pitchFamily="34" charset="0"/>
              <a:buChar char="•"/>
            </a:pPr>
            <a:r>
              <a:rPr lang="en-US" sz="1600" b="1" dirty="0"/>
              <a:t>NetBIOS/NetBEUI: </a:t>
            </a:r>
            <a:r>
              <a:rPr lang="en-US" sz="1600" dirty="0"/>
              <a:t>It is an excellent protocol  for networking  in small business or home. </a:t>
            </a:r>
          </a:p>
        </p:txBody>
      </p:sp>
      <p:sp>
        <p:nvSpPr>
          <p:cNvPr id="3" name="TextBox 2"/>
          <p:cNvSpPr txBox="1"/>
          <p:nvPr/>
        </p:nvSpPr>
        <p:spPr>
          <a:xfrm>
            <a:off x="1295400" y="4724400"/>
            <a:ext cx="6705600" cy="400110"/>
          </a:xfrm>
          <a:prstGeom prst="rect">
            <a:avLst/>
          </a:prstGeom>
          <a:noFill/>
        </p:spPr>
        <p:txBody>
          <a:bodyPr wrap="square" rtlCol="0">
            <a:spAutoFit/>
          </a:bodyPr>
          <a:lstStyle/>
          <a:p>
            <a:pPr algn="ctr"/>
            <a:r>
              <a:rPr lang="en-US" sz="2000" b="1" dirty="0"/>
              <a:t>OSI Model (Open System Interconnection)</a:t>
            </a:r>
          </a:p>
        </p:txBody>
      </p:sp>
      <p:sp>
        <p:nvSpPr>
          <p:cNvPr id="5" name="Rectangle 4"/>
          <p:cNvSpPr/>
          <p:nvPr/>
        </p:nvSpPr>
        <p:spPr>
          <a:xfrm>
            <a:off x="457200" y="5380672"/>
            <a:ext cx="8153400" cy="923330"/>
          </a:xfrm>
          <a:prstGeom prst="rect">
            <a:avLst/>
          </a:prstGeom>
        </p:spPr>
        <p:txBody>
          <a:bodyPr wrap="square">
            <a:spAutoFit/>
          </a:bodyPr>
          <a:lstStyle/>
          <a:p>
            <a:pPr algn="just"/>
            <a:r>
              <a:rPr lang="en-US" b="1" dirty="0"/>
              <a:t>OSI</a:t>
            </a:r>
            <a:r>
              <a:rPr lang="en-US" dirty="0"/>
              <a:t> (</a:t>
            </a:r>
            <a:r>
              <a:rPr lang="en-US" b="1" dirty="0"/>
              <a:t>Open Systems Interconnection</a:t>
            </a:r>
            <a:r>
              <a:rPr lang="en-US" dirty="0"/>
              <a:t>) is a standard ISO </a:t>
            </a:r>
            <a:r>
              <a:rPr lang="en-US" b="1" dirty="0"/>
              <a:t>model</a:t>
            </a:r>
            <a:r>
              <a:rPr lang="en-US" dirty="0"/>
              <a:t> for how applications communicate over a network. The model defines a framework networking used for the implementation of protocols present in seven layers.</a:t>
            </a:r>
          </a:p>
        </p:txBody>
      </p:sp>
    </p:spTree>
    <p:extLst>
      <p:ext uri="{BB962C8B-B14F-4D97-AF65-F5344CB8AC3E}">
        <p14:creationId xmlns:p14="http://schemas.microsoft.com/office/powerpoint/2010/main" val="3988652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596086" cy="2308324"/>
          </a:xfrm>
          <a:prstGeom prst="rect">
            <a:avLst/>
          </a:prstGeom>
        </p:spPr>
        <p:txBody>
          <a:bodyPr wrap="square">
            <a:spAutoFit/>
          </a:bodyPr>
          <a:lstStyle/>
          <a:p>
            <a:pPr algn="just"/>
            <a:r>
              <a:rPr lang="en-US" sz="1600" b="1" dirty="0"/>
              <a:t>Layer 1. Physical Layer</a:t>
            </a:r>
          </a:p>
          <a:p>
            <a:pPr algn="just"/>
            <a:r>
              <a:rPr lang="en-US" sz="1600" dirty="0"/>
              <a:t>The first layer of the seven layers of Open Systems Interconnection (OSI) network model is called the Physical layer. Physical circuits are created on the physical layer of Open Systems Interconnection (OSI) model.</a:t>
            </a:r>
          </a:p>
          <a:p>
            <a:pPr algn="just"/>
            <a:r>
              <a:rPr lang="en-US" sz="1600" b="1" dirty="0"/>
              <a:t>Function</a:t>
            </a:r>
            <a:r>
              <a:rPr lang="en-US" sz="1600" dirty="0"/>
              <a:t>: Physical layers describe the electrical or optical signals used for communication. Physical layer of the Open Systems Interconnection (OSI) model is only concerned with the physical characteristics of electrical or optical signaling techniques which includes the voltage of the electrical current used to transport the signal, the media type, impedance characteristics, physical shape of the connector, Synchronization etc.</a:t>
            </a:r>
          </a:p>
        </p:txBody>
      </p:sp>
      <p:sp>
        <p:nvSpPr>
          <p:cNvPr id="4" name="Rectangle 3">
            <a:extLst>
              <a:ext uri="{FF2B5EF4-FFF2-40B4-BE49-F238E27FC236}">
                <a16:creationId xmlns:a16="http://schemas.microsoft.com/office/drawing/2014/main" id="{716B4ED9-62BE-464D-AF84-9F002BDE7D34}"/>
              </a:ext>
            </a:extLst>
          </p:cNvPr>
          <p:cNvSpPr/>
          <p:nvPr/>
        </p:nvSpPr>
        <p:spPr>
          <a:xfrm>
            <a:off x="228600" y="2680297"/>
            <a:ext cx="8458200" cy="1569660"/>
          </a:xfrm>
          <a:prstGeom prst="rect">
            <a:avLst/>
          </a:prstGeom>
        </p:spPr>
        <p:txBody>
          <a:bodyPr wrap="square">
            <a:spAutoFit/>
          </a:bodyPr>
          <a:lstStyle/>
          <a:p>
            <a:pPr algn="just"/>
            <a:r>
              <a:rPr lang="en-US" sz="1600" b="1" dirty="0"/>
              <a:t>Layer 2. Data link Layer</a:t>
            </a:r>
          </a:p>
          <a:p>
            <a:pPr algn="just"/>
            <a:r>
              <a:rPr lang="en-US" sz="1600" dirty="0"/>
              <a:t>The second layer of the seven layers of Open Systems Interconnection (OSI) network model is called the Data link layer. The Data Link layer resides above the Physical layer and below the Network layer. </a:t>
            </a:r>
          </a:p>
          <a:p>
            <a:pPr algn="just"/>
            <a:r>
              <a:rPr lang="en-US" sz="1600" b="1" dirty="0"/>
              <a:t>Function:</a:t>
            </a:r>
            <a:r>
              <a:rPr lang="en-US" sz="1600" dirty="0"/>
              <a:t> Data link layer is responsible for providing end-to-end validity of the data being transmitted. Here frames of data are transmitted from the same network segment between computers.</a:t>
            </a:r>
          </a:p>
        </p:txBody>
      </p:sp>
      <p:sp>
        <p:nvSpPr>
          <p:cNvPr id="5" name="Rectangle 4">
            <a:extLst>
              <a:ext uri="{FF2B5EF4-FFF2-40B4-BE49-F238E27FC236}">
                <a16:creationId xmlns:a16="http://schemas.microsoft.com/office/drawing/2014/main" id="{5832672F-49C6-4A39-AD35-2A6A61919710}"/>
              </a:ext>
            </a:extLst>
          </p:cNvPr>
          <p:cNvSpPr/>
          <p:nvPr/>
        </p:nvSpPr>
        <p:spPr>
          <a:xfrm>
            <a:off x="299720" y="4495800"/>
            <a:ext cx="8458200" cy="1323439"/>
          </a:xfrm>
          <a:prstGeom prst="rect">
            <a:avLst/>
          </a:prstGeom>
        </p:spPr>
        <p:txBody>
          <a:bodyPr wrap="square">
            <a:spAutoFit/>
          </a:bodyPr>
          <a:lstStyle/>
          <a:p>
            <a:pPr algn="just"/>
            <a:r>
              <a:rPr lang="en-US" sz="1600" b="1" dirty="0"/>
              <a:t>Layer 3. Network Layer </a:t>
            </a:r>
          </a:p>
          <a:p>
            <a:pPr algn="just"/>
            <a:r>
              <a:rPr lang="en-US" sz="1600" dirty="0"/>
              <a:t>The third layer of the seven layers of Open Systems Interconnection (OSI) network model is the Network layer. </a:t>
            </a:r>
          </a:p>
          <a:p>
            <a:pPr algn="just"/>
            <a:r>
              <a:rPr lang="en-US" sz="1600" b="1" dirty="0"/>
              <a:t>Function:</a:t>
            </a:r>
            <a:r>
              <a:rPr lang="en-US" sz="1600" dirty="0"/>
              <a:t> The Network layer of the OSI model is responsible for managing logical addressing information in the packets and the delivery of those packets to the correct destination.</a:t>
            </a:r>
          </a:p>
        </p:txBody>
      </p:sp>
    </p:spTree>
    <p:extLst>
      <p:ext uri="{BB962C8B-B14F-4D97-AF65-F5344CB8AC3E}">
        <p14:creationId xmlns:p14="http://schemas.microsoft.com/office/powerpoint/2010/main" val="3469917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 y="457200"/>
            <a:ext cx="8458200" cy="1815882"/>
          </a:xfrm>
          <a:prstGeom prst="rect">
            <a:avLst/>
          </a:prstGeom>
        </p:spPr>
        <p:txBody>
          <a:bodyPr wrap="square">
            <a:spAutoFit/>
          </a:bodyPr>
          <a:lstStyle/>
          <a:p>
            <a:pPr algn="just"/>
            <a:r>
              <a:rPr lang="en-US" sz="1600" b="1" dirty="0"/>
              <a:t>Layer 4. Transport Layer</a:t>
            </a:r>
          </a:p>
          <a:p>
            <a:pPr algn="just"/>
            <a:r>
              <a:rPr lang="en-US" sz="1600" dirty="0"/>
              <a:t>The fourth layer of the seven layers of Open Systems Interconnection (OSI) network mode is the Transport layer. </a:t>
            </a:r>
          </a:p>
          <a:p>
            <a:pPr algn="just"/>
            <a:r>
              <a:rPr lang="en-US" sz="1600" b="1" dirty="0"/>
              <a:t>Function</a:t>
            </a:r>
            <a:r>
              <a:rPr lang="en-US" sz="1600" dirty="0"/>
              <a:t>: The Transport layer handles transport functions such as reliable or unreliable delivery of the data to the destination. On the sending computer, the transport layer is responsible for breaking the data into smaller packets. At the receiving system, the transport layer will be responsible for opening all of the packets and reconstructing or reassembling the original message. </a:t>
            </a:r>
          </a:p>
        </p:txBody>
      </p:sp>
      <p:sp>
        <p:nvSpPr>
          <p:cNvPr id="5" name="Rectangle 4">
            <a:extLst>
              <a:ext uri="{FF2B5EF4-FFF2-40B4-BE49-F238E27FC236}">
                <a16:creationId xmlns:a16="http://schemas.microsoft.com/office/drawing/2014/main" id="{9230ACB1-11D8-49E3-BDAD-2D8425836F80}"/>
              </a:ext>
            </a:extLst>
          </p:cNvPr>
          <p:cNvSpPr/>
          <p:nvPr/>
        </p:nvSpPr>
        <p:spPr>
          <a:xfrm>
            <a:off x="337457" y="2438400"/>
            <a:ext cx="8305800" cy="1077218"/>
          </a:xfrm>
          <a:prstGeom prst="rect">
            <a:avLst/>
          </a:prstGeom>
        </p:spPr>
        <p:txBody>
          <a:bodyPr wrap="square">
            <a:spAutoFit/>
          </a:bodyPr>
          <a:lstStyle/>
          <a:p>
            <a:pPr algn="just"/>
            <a:r>
              <a:rPr lang="en-US" sz="1600" b="1" dirty="0"/>
              <a:t>Layer 5. Session Layer</a:t>
            </a:r>
          </a:p>
          <a:p>
            <a:pPr algn="just"/>
            <a:r>
              <a:rPr lang="en-US" sz="1600" dirty="0"/>
              <a:t>Session layer is the fifth layer of seven layered Open Systems Interconnection (OSI) Model. </a:t>
            </a:r>
          </a:p>
          <a:p>
            <a:pPr algn="just"/>
            <a:r>
              <a:rPr lang="en-US" sz="1600" b="1" dirty="0"/>
              <a:t>Function:</a:t>
            </a:r>
            <a:r>
              <a:rPr lang="en-US" sz="1600" dirty="0"/>
              <a:t> The session layer is responsible for establishing, managing, and terminating connections between applications at each end of the communication. </a:t>
            </a:r>
          </a:p>
        </p:txBody>
      </p:sp>
      <p:sp>
        <p:nvSpPr>
          <p:cNvPr id="6" name="Rectangle 5">
            <a:extLst>
              <a:ext uri="{FF2B5EF4-FFF2-40B4-BE49-F238E27FC236}">
                <a16:creationId xmlns:a16="http://schemas.microsoft.com/office/drawing/2014/main" id="{BC763BB9-C627-47F4-9BA8-BA13B2ACE11F}"/>
              </a:ext>
            </a:extLst>
          </p:cNvPr>
          <p:cNvSpPr/>
          <p:nvPr/>
        </p:nvSpPr>
        <p:spPr>
          <a:xfrm>
            <a:off x="304800" y="3810000"/>
            <a:ext cx="8305800" cy="2062103"/>
          </a:xfrm>
          <a:prstGeom prst="rect">
            <a:avLst/>
          </a:prstGeom>
        </p:spPr>
        <p:txBody>
          <a:bodyPr wrap="square">
            <a:spAutoFit/>
          </a:bodyPr>
          <a:lstStyle/>
          <a:p>
            <a:pPr algn="just"/>
            <a:r>
              <a:rPr lang="en-US" sz="1600" b="1" dirty="0"/>
              <a:t>Layer 6. Presentation Layer</a:t>
            </a:r>
          </a:p>
          <a:p>
            <a:pPr algn="just"/>
            <a:r>
              <a:rPr lang="en-US" sz="1600" dirty="0"/>
              <a:t>The position of Presentation Layer in seven layered Open Systems Interconnection (OSI) model is just below the Application Layer. </a:t>
            </a:r>
          </a:p>
          <a:p>
            <a:pPr algn="just"/>
            <a:r>
              <a:rPr lang="en-US" sz="1600" dirty="0"/>
              <a:t>Function: When the presentation layer receives data from the application layer, to be sent over the network, it makes sure that the data is in the proper format. If it is not, the presentation layer converts the data to the proper format. On the other side of communication, when the presentation layer receives network data from the session layer, it makes sure that the data is in the proper format and once again converts it if it is not. </a:t>
            </a:r>
          </a:p>
        </p:txBody>
      </p:sp>
    </p:spTree>
    <p:extLst>
      <p:ext uri="{BB962C8B-B14F-4D97-AF65-F5344CB8AC3E}">
        <p14:creationId xmlns:p14="http://schemas.microsoft.com/office/powerpoint/2010/main" val="3889089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76200"/>
            <a:ext cx="3777765" cy="461665"/>
          </a:xfrm>
          <a:prstGeom prst="rect">
            <a:avLst/>
          </a:prstGeom>
          <a:noFill/>
        </p:spPr>
        <p:txBody>
          <a:bodyPr wrap="none" rtlCol="0">
            <a:spAutoFit/>
          </a:bodyPr>
          <a:lstStyle/>
          <a:p>
            <a:r>
              <a:rPr lang="en-US" sz="2400" b="1" dirty="0"/>
              <a:t>Common Types of Networks</a:t>
            </a:r>
          </a:p>
        </p:txBody>
      </p:sp>
      <p:sp>
        <p:nvSpPr>
          <p:cNvPr id="5" name="TextBox 4"/>
          <p:cNvSpPr txBox="1"/>
          <p:nvPr/>
        </p:nvSpPr>
        <p:spPr>
          <a:xfrm>
            <a:off x="1143000" y="501579"/>
            <a:ext cx="3109249" cy="646331"/>
          </a:xfrm>
          <a:prstGeom prst="rect">
            <a:avLst/>
          </a:prstGeom>
          <a:noFill/>
        </p:spPr>
        <p:txBody>
          <a:bodyPr wrap="none" rtlCol="0">
            <a:spAutoFit/>
          </a:bodyPr>
          <a:lstStyle/>
          <a:p>
            <a:pPr marL="342900" indent="-342900">
              <a:buFont typeface="+mj-lt"/>
              <a:buAutoNum type="arabicPeriod"/>
            </a:pPr>
            <a:r>
              <a:rPr lang="en-US" b="1" dirty="0"/>
              <a:t>Local Area Network (LAN)</a:t>
            </a:r>
          </a:p>
          <a:p>
            <a:pPr marL="342900" indent="-342900">
              <a:buFont typeface="+mj-lt"/>
              <a:buAutoNum type="arabicPeriod"/>
            </a:pPr>
            <a:r>
              <a:rPr lang="en-US" b="1" dirty="0"/>
              <a:t>Wide Area Network (WAN)</a:t>
            </a:r>
          </a:p>
        </p:txBody>
      </p:sp>
      <p:sp>
        <p:nvSpPr>
          <p:cNvPr id="6" name="TextBox 5"/>
          <p:cNvSpPr txBox="1"/>
          <p:nvPr/>
        </p:nvSpPr>
        <p:spPr>
          <a:xfrm>
            <a:off x="235070" y="1125226"/>
            <a:ext cx="3048000" cy="461665"/>
          </a:xfrm>
          <a:prstGeom prst="rect">
            <a:avLst/>
          </a:prstGeom>
          <a:noFill/>
        </p:spPr>
        <p:txBody>
          <a:bodyPr wrap="square" rtlCol="0">
            <a:spAutoFit/>
          </a:bodyPr>
          <a:lstStyle/>
          <a:p>
            <a:pPr algn="ctr"/>
            <a:r>
              <a:rPr lang="en-US" sz="2400" b="1" dirty="0"/>
              <a:t>Hybrid Networks</a:t>
            </a:r>
          </a:p>
        </p:txBody>
      </p:sp>
      <p:sp>
        <p:nvSpPr>
          <p:cNvPr id="7" name="TextBox 6"/>
          <p:cNvSpPr txBox="1"/>
          <p:nvPr/>
        </p:nvSpPr>
        <p:spPr>
          <a:xfrm>
            <a:off x="294989" y="1510108"/>
            <a:ext cx="3451907" cy="923330"/>
          </a:xfrm>
          <a:prstGeom prst="rect">
            <a:avLst/>
          </a:prstGeom>
          <a:noFill/>
        </p:spPr>
        <p:txBody>
          <a:bodyPr wrap="none" rtlCol="0">
            <a:spAutoFit/>
          </a:bodyPr>
          <a:lstStyle/>
          <a:p>
            <a:r>
              <a:rPr lang="en-US" dirty="0"/>
              <a:t>Examples:</a:t>
            </a:r>
          </a:p>
          <a:p>
            <a:r>
              <a:rPr lang="en-US" dirty="0"/>
              <a:t>Campus Area Networks (CAN)</a:t>
            </a:r>
          </a:p>
          <a:p>
            <a:r>
              <a:rPr lang="en-US" dirty="0"/>
              <a:t>Metropolitan Area Network (MAN)</a:t>
            </a:r>
          </a:p>
        </p:txBody>
      </p:sp>
      <p:sp>
        <p:nvSpPr>
          <p:cNvPr id="8" name="TextBox 7"/>
          <p:cNvSpPr txBox="1"/>
          <p:nvPr/>
        </p:nvSpPr>
        <p:spPr>
          <a:xfrm>
            <a:off x="289909" y="2365056"/>
            <a:ext cx="3571747" cy="369332"/>
          </a:xfrm>
          <a:prstGeom prst="rect">
            <a:avLst/>
          </a:prstGeom>
          <a:noFill/>
        </p:spPr>
        <p:txBody>
          <a:bodyPr wrap="none" rtlCol="0">
            <a:spAutoFit/>
          </a:bodyPr>
          <a:lstStyle/>
          <a:p>
            <a:r>
              <a:rPr lang="en-US" b="1" dirty="0"/>
              <a:t>Others: </a:t>
            </a:r>
            <a:r>
              <a:rPr lang="en-US" dirty="0"/>
              <a:t>Home Area Networks (HAN)</a:t>
            </a:r>
            <a:endParaRPr lang="en-US" b="1" dirty="0"/>
          </a:p>
        </p:txBody>
      </p:sp>
      <p:sp>
        <p:nvSpPr>
          <p:cNvPr id="11" name="TextBox 10">
            <a:extLst>
              <a:ext uri="{FF2B5EF4-FFF2-40B4-BE49-F238E27FC236}">
                <a16:creationId xmlns:a16="http://schemas.microsoft.com/office/drawing/2014/main" id="{32ACF5EB-BB21-4645-9023-293604E71E68}"/>
              </a:ext>
            </a:extLst>
          </p:cNvPr>
          <p:cNvSpPr txBox="1"/>
          <p:nvPr/>
        </p:nvSpPr>
        <p:spPr>
          <a:xfrm>
            <a:off x="289909" y="3128665"/>
            <a:ext cx="8625491" cy="1631216"/>
          </a:xfrm>
          <a:prstGeom prst="rect">
            <a:avLst/>
          </a:prstGeom>
          <a:noFill/>
        </p:spPr>
        <p:txBody>
          <a:bodyPr wrap="square">
            <a:spAutoFit/>
          </a:bodyPr>
          <a:lstStyle/>
          <a:p>
            <a:pPr algn="just"/>
            <a:r>
              <a:rPr lang="en-US" sz="2000" b="0" i="0" dirty="0">
                <a:solidFill>
                  <a:srgbClr val="050F34"/>
                </a:solidFill>
                <a:effectLst/>
                <a:latin typeface="Times New Roman" panose="02020603050405020304" pitchFamily="18" charset="0"/>
                <a:cs typeface="Times New Roman" panose="02020603050405020304" pitchFamily="18" charset="0"/>
              </a:rPr>
              <a:t>A server is a computer or system that provides resources, data, services, or programs to other computers, known as clients, over a network. In theory, whenever computers share resources with client machines they are considered servers. There are many types of servers, including file servers, Application servers, virtual servers.</a:t>
            </a:r>
            <a:endParaRPr lang="en-US" sz="20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0B1FCD69-0E92-4A5B-853B-6D6F79EC931A}"/>
              </a:ext>
            </a:extLst>
          </p:cNvPr>
          <p:cNvSpPr txBox="1"/>
          <p:nvPr/>
        </p:nvSpPr>
        <p:spPr>
          <a:xfrm>
            <a:off x="3884605" y="2667000"/>
            <a:ext cx="1055097" cy="461665"/>
          </a:xfrm>
          <a:prstGeom prst="rect">
            <a:avLst/>
          </a:prstGeom>
          <a:noFill/>
        </p:spPr>
        <p:txBody>
          <a:bodyPr wrap="none" rtlCol="0">
            <a:spAutoFit/>
          </a:bodyPr>
          <a:lstStyle/>
          <a:p>
            <a:r>
              <a:rPr lang="en-US" sz="2400" b="1" i="0" dirty="0">
                <a:solidFill>
                  <a:srgbClr val="050F34"/>
                </a:solidFill>
                <a:effectLst/>
                <a:latin typeface="Times New Roman" panose="02020603050405020304" pitchFamily="18" charset="0"/>
                <a:cs typeface="Times New Roman" panose="02020603050405020304" pitchFamily="18" charset="0"/>
              </a:rPr>
              <a:t>Server</a:t>
            </a:r>
            <a:endParaRPr lang="en-US" sz="2400" b="1"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991C28C2-3B8C-4DDA-8F45-908A84E48EF9}"/>
              </a:ext>
            </a:extLst>
          </p:cNvPr>
          <p:cNvSpPr txBox="1"/>
          <p:nvPr/>
        </p:nvSpPr>
        <p:spPr>
          <a:xfrm>
            <a:off x="289909" y="4746604"/>
            <a:ext cx="8625491" cy="1938992"/>
          </a:xfrm>
          <a:prstGeom prst="rect">
            <a:avLst/>
          </a:prstGeom>
          <a:noFill/>
        </p:spPr>
        <p:txBody>
          <a:bodyPr wrap="square">
            <a:spAutoFit/>
          </a:bodyPr>
          <a:lstStyle/>
          <a:p>
            <a:pPr algn="just" fontAlgn="base"/>
            <a:r>
              <a:rPr lang="en-US" sz="2000" b="1" i="0" dirty="0">
                <a:solidFill>
                  <a:srgbClr val="050F34"/>
                </a:solidFill>
                <a:effectLst/>
                <a:latin typeface="Times New Roman" panose="02020603050405020304" pitchFamily="18" charset="0"/>
                <a:cs typeface="Times New Roman" panose="02020603050405020304" pitchFamily="18" charset="0"/>
              </a:rPr>
              <a:t>File servers</a:t>
            </a:r>
          </a:p>
          <a:p>
            <a:pPr algn="just" fontAlgn="base"/>
            <a:r>
              <a:rPr lang="en-US" sz="2000" b="0" i="0" dirty="0">
                <a:solidFill>
                  <a:srgbClr val="050F34"/>
                </a:solidFill>
                <a:effectLst/>
                <a:latin typeface="Times New Roman" panose="02020603050405020304" pitchFamily="18" charset="0"/>
                <a:cs typeface="Times New Roman" panose="02020603050405020304" pitchFamily="18" charset="0"/>
              </a:rPr>
              <a:t>File servers store and distribute files. Multiple clients or users may share files stored on a server. In addition, centrally storing files offers easier backup or fault tolerance solutions than attempting to provide security and integrity for files on every device in an organization. File server hardware can be designed to maximize read and write speeds to improve performance.</a:t>
            </a:r>
          </a:p>
        </p:txBody>
      </p:sp>
    </p:spTree>
    <p:extLst>
      <p:ext uri="{BB962C8B-B14F-4D97-AF65-F5344CB8AC3E}">
        <p14:creationId xmlns:p14="http://schemas.microsoft.com/office/powerpoint/2010/main" val="198834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09600"/>
            <a:ext cx="8382000" cy="1323439"/>
          </a:xfrm>
          <a:prstGeom prst="rect">
            <a:avLst/>
          </a:prstGeom>
        </p:spPr>
        <p:txBody>
          <a:bodyPr wrap="square">
            <a:spAutoFit/>
          </a:bodyPr>
          <a:lstStyle/>
          <a:p>
            <a:r>
              <a:rPr lang="en-US" sz="1600" b="1" dirty="0"/>
              <a:t>Layer 7. Application Layer</a:t>
            </a:r>
          </a:p>
          <a:p>
            <a:r>
              <a:rPr lang="en-US" sz="1600" dirty="0"/>
              <a:t>The Application Layer the seventh layer in OSI network model. Application Layer is the top-most layer of the seven layered Open Systems Interconnection (OSI) network model.</a:t>
            </a:r>
          </a:p>
          <a:p>
            <a:r>
              <a:rPr lang="en-US" sz="1600" b="1" dirty="0"/>
              <a:t>Function:</a:t>
            </a:r>
            <a:r>
              <a:rPr lang="en-US" sz="1600" dirty="0"/>
              <a:t> The main function of the application layers is to provide the end-user services. It end user processes and support application</a:t>
            </a:r>
          </a:p>
        </p:txBody>
      </p:sp>
      <p:sp>
        <p:nvSpPr>
          <p:cNvPr id="5" name="Rectangle 4"/>
          <p:cNvSpPr/>
          <p:nvPr/>
        </p:nvSpPr>
        <p:spPr>
          <a:xfrm>
            <a:off x="609600" y="2133600"/>
            <a:ext cx="8077200" cy="2616101"/>
          </a:xfrm>
          <a:prstGeom prst="rect">
            <a:avLst/>
          </a:prstGeom>
        </p:spPr>
        <p:txBody>
          <a:bodyPr wrap="square">
            <a:spAutoFit/>
          </a:bodyPr>
          <a:lstStyle/>
          <a:p>
            <a:r>
              <a:rPr lang="en-US" sz="2000" b="1" dirty="0"/>
              <a:t>The main benefits of the OSI model include the following:</a:t>
            </a:r>
          </a:p>
          <a:p>
            <a:r>
              <a:rPr lang="en-US" dirty="0"/>
              <a:t>• Helps users understand the big picture of networking</a:t>
            </a:r>
          </a:p>
          <a:p>
            <a:r>
              <a:rPr lang="en-US" dirty="0"/>
              <a:t>• Helps users understand how hardware</a:t>
            </a:r>
          </a:p>
          <a:p>
            <a:r>
              <a:rPr lang="en-US" dirty="0"/>
              <a:t>are and software elements function together</a:t>
            </a:r>
          </a:p>
          <a:p>
            <a:r>
              <a:rPr lang="en-US" dirty="0"/>
              <a:t>• Makes troubleshooting easier by separating networks into manageable pieces</a:t>
            </a:r>
          </a:p>
          <a:p>
            <a:r>
              <a:rPr lang="en-US" dirty="0"/>
              <a:t>• Defines terms that networking professionals can use to compare basic functional relationships on differ-</a:t>
            </a:r>
          </a:p>
          <a:p>
            <a:r>
              <a:rPr lang="en-US" dirty="0" err="1"/>
              <a:t>ent</a:t>
            </a:r>
            <a:r>
              <a:rPr lang="en-US" dirty="0"/>
              <a:t> networks</a:t>
            </a:r>
          </a:p>
          <a:p>
            <a:r>
              <a:rPr lang="en-US" dirty="0"/>
              <a:t>• Helps users understand new technologies as they are developed</a:t>
            </a:r>
          </a:p>
        </p:txBody>
      </p:sp>
    </p:spTree>
    <p:extLst>
      <p:ext uri="{BB962C8B-B14F-4D97-AF65-F5344CB8AC3E}">
        <p14:creationId xmlns:p14="http://schemas.microsoft.com/office/powerpoint/2010/main" val="587680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What is OSI Model | 7 Layers Explained | Imperva">
            <a:extLst>
              <a:ext uri="{FF2B5EF4-FFF2-40B4-BE49-F238E27FC236}">
                <a16:creationId xmlns:a16="http://schemas.microsoft.com/office/drawing/2014/main" id="{4154CFB9-B059-44E2-96D5-D8999D0950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 y="60415"/>
            <a:ext cx="8610600" cy="6737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312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85800"/>
            <a:ext cx="8229600" cy="1231106"/>
          </a:xfrm>
          <a:prstGeom prst="rect">
            <a:avLst/>
          </a:prstGeom>
        </p:spPr>
        <p:txBody>
          <a:bodyPr wrap="square">
            <a:spAutoFit/>
          </a:bodyPr>
          <a:lstStyle/>
          <a:p>
            <a:pPr algn="just"/>
            <a:r>
              <a:rPr lang="en-US" b="1" dirty="0" err="1"/>
              <a:t>MO</a:t>
            </a:r>
            <a:r>
              <a:rPr lang="en-US" dirty="0" err="1"/>
              <a:t>dulator</a:t>
            </a:r>
            <a:r>
              <a:rPr lang="en-US" dirty="0"/>
              <a:t>/</a:t>
            </a:r>
            <a:r>
              <a:rPr lang="en-US" b="1" dirty="0" err="1"/>
              <a:t>DEM</a:t>
            </a:r>
            <a:r>
              <a:rPr lang="en-US" dirty="0" err="1"/>
              <a:t>odulator</a:t>
            </a:r>
            <a:r>
              <a:rPr lang="en-US" sz="2000" dirty="0"/>
              <a:t>:</a:t>
            </a:r>
            <a:endParaRPr lang="en-US" dirty="0"/>
          </a:p>
          <a:p>
            <a:pPr algn="just"/>
            <a:r>
              <a:rPr lang="en-US" dirty="0"/>
              <a:t>A modem converts </a:t>
            </a:r>
            <a:r>
              <a:rPr lang="en-US" b="1" dirty="0"/>
              <a:t>digital</a:t>
            </a:r>
            <a:r>
              <a:rPr lang="en-US" dirty="0"/>
              <a:t> signals generated by the computer into analog signals which can be transmitted over a telephone or cable line and transforms incoming analog signals into their </a:t>
            </a:r>
            <a:r>
              <a:rPr lang="en-US" b="1" dirty="0"/>
              <a:t>digital</a:t>
            </a:r>
            <a:r>
              <a:rPr lang="en-US" dirty="0"/>
              <a:t> equivalents.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571" y="2133600"/>
            <a:ext cx="74676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657600" y="181114"/>
            <a:ext cx="1356462" cy="523220"/>
          </a:xfrm>
          <a:prstGeom prst="rect">
            <a:avLst/>
          </a:prstGeom>
          <a:noFill/>
        </p:spPr>
        <p:txBody>
          <a:bodyPr wrap="none" rtlCol="0">
            <a:spAutoFit/>
          </a:bodyPr>
          <a:lstStyle/>
          <a:p>
            <a:r>
              <a:rPr lang="en-US" sz="2800" b="1" dirty="0"/>
              <a:t>Modem</a:t>
            </a:r>
          </a:p>
        </p:txBody>
      </p:sp>
      <p:sp>
        <p:nvSpPr>
          <p:cNvPr id="6" name="Rectangle 5"/>
          <p:cNvSpPr/>
          <p:nvPr/>
        </p:nvSpPr>
        <p:spPr>
          <a:xfrm>
            <a:off x="438150" y="3925432"/>
            <a:ext cx="8267700" cy="2031325"/>
          </a:xfrm>
          <a:prstGeom prst="rect">
            <a:avLst/>
          </a:prstGeom>
        </p:spPr>
        <p:txBody>
          <a:bodyPr wrap="square">
            <a:spAutoFit/>
          </a:bodyPr>
          <a:lstStyle/>
          <a:p>
            <a:r>
              <a:rPr lang="en-US" b="1" dirty="0"/>
              <a:t>Types of Modems </a:t>
            </a:r>
            <a:br>
              <a:rPr lang="en-US" b="1" dirty="0"/>
            </a:br>
            <a:r>
              <a:rPr lang="en-US" dirty="0" err="1"/>
              <a:t>Modems</a:t>
            </a:r>
            <a:r>
              <a:rPr lang="en-US" dirty="0"/>
              <a:t> can be of several types and they can be categorized in a number of ways.</a:t>
            </a:r>
          </a:p>
          <a:p>
            <a:r>
              <a:rPr lang="en-US" dirty="0"/>
              <a:t>Categorization is usually based on the following basic modem features:</a:t>
            </a:r>
          </a:p>
          <a:p>
            <a:pPr marL="342900" indent="-342900">
              <a:buAutoNum type="arabicPeriod"/>
            </a:pPr>
            <a:r>
              <a:rPr lang="en-US" dirty="0"/>
              <a:t>Directional capacity: </a:t>
            </a:r>
          </a:p>
          <a:p>
            <a:r>
              <a:rPr lang="en-US" b="1" dirty="0"/>
              <a:t>          half duplex modem </a:t>
            </a:r>
            <a:r>
              <a:rPr lang="en-US" dirty="0"/>
              <a:t>and </a:t>
            </a:r>
            <a:r>
              <a:rPr lang="en-US" b="1" dirty="0"/>
              <a:t>full duplex modem</a:t>
            </a:r>
            <a:r>
              <a:rPr lang="en-US" dirty="0"/>
              <a:t>.</a:t>
            </a:r>
          </a:p>
          <a:p>
            <a:r>
              <a:rPr lang="en-US" dirty="0"/>
              <a:t>2. Connection to the line: </a:t>
            </a:r>
          </a:p>
          <a:p>
            <a:r>
              <a:rPr lang="en-US" dirty="0"/>
              <a:t>            </a:t>
            </a:r>
            <a:r>
              <a:rPr lang="en-US" b="1" dirty="0"/>
              <a:t>2-wire modem </a:t>
            </a:r>
            <a:r>
              <a:rPr lang="en-US" dirty="0"/>
              <a:t>and </a:t>
            </a:r>
            <a:r>
              <a:rPr lang="en-US" b="1" dirty="0"/>
              <a:t>4-wire modem</a:t>
            </a:r>
            <a:r>
              <a:rPr lang="en-US" dirty="0"/>
              <a:t>.</a:t>
            </a:r>
          </a:p>
        </p:txBody>
      </p:sp>
    </p:spTree>
    <p:extLst>
      <p:ext uri="{BB962C8B-B14F-4D97-AF65-F5344CB8AC3E}">
        <p14:creationId xmlns:p14="http://schemas.microsoft.com/office/powerpoint/2010/main" val="794707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0"/>
            <a:ext cx="8382000" cy="1908215"/>
          </a:xfrm>
          <a:prstGeom prst="rect">
            <a:avLst/>
          </a:prstGeom>
        </p:spPr>
        <p:txBody>
          <a:bodyPr wrap="square">
            <a:spAutoFit/>
          </a:bodyPr>
          <a:lstStyle/>
          <a:p>
            <a:pPr algn="ctr"/>
            <a:r>
              <a:rPr lang="en-US" sz="2800" b="1" dirty="0">
                <a:latin typeface="Arial" pitchFamily="34" charset="0"/>
                <a:cs typeface="Arial" pitchFamily="34" charset="0"/>
              </a:rPr>
              <a:t>Internet</a:t>
            </a:r>
          </a:p>
          <a:p>
            <a:pPr algn="just"/>
            <a:r>
              <a:rPr lang="en-US" b="1" dirty="0"/>
              <a:t>Definition:</a:t>
            </a:r>
          </a:p>
          <a:p>
            <a:pPr algn="just"/>
            <a:r>
              <a:rPr lang="en-US" dirty="0"/>
              <a:t>Internet is a global computer network providing a variety of information and communication facilities, consisting of interconnected networks using standardized communication protocols.</a:t>
            </a:r>
          </a:p>
          <a:p>
            <a:pPr algn="just"/>
            <a:r>
              <a:rPr lang="en-US" dirty="0"/>
              <a:t>In a word, internet is a network of networks.</a:t>
            </a:r>
          </a:p>
        </p:txBody>
      </p:sp>
      <p:sp>
        <p:nvSpPr>
          <p:cNvPr id="5" name="TextBox 4"/>
          <p:cNvSpPr txBox="1"/>
          <p:nvPr/>
        </p:nvSpPr>
        <p:spPr>
          <a:xfrm>
            <a:off x="3200400" y="2357735"/>
            <a:ext cx="3011850" cy="461665"/>
          </a:xfrm>
          <a:prstGeom prst="rect">
            <a:avLst/>
          </a:prstGeom>
          <a:noFill/>
        </p:spPr>
        <p:txBody>
          <a:bodyPr wrap="none" rtlCol="0">
            <a:spAutoFit/>
          </a:bodyPr>
          <a:lstStyle/>
          <a:p>
            <a:r>
              <a:rPr lang="en-US" sz="2400" b="1" dirty="0"/>
              <a:t>The Internet’s History </a:t>
            </a:r>
          </a:p>
        </p:txBody>
      </p:sp>
      <p:sp>
        <p:nvSpPr>
          <p:cNvPr id="6" name="TextBox 5"/>
          <p:cNvSpPr txBox="1"/>
          <p:nvPr/>
        </p:nvSpPr>
        <p:spPr>
          <a:xfrm>
            <a:off x="533400" y="2779094"/>
            <a:ext cx="4002058" cy="369332"/>
          </a:xfrm>
          <a:prstGeom prst="rect">
            <a:avLst/>
          </a:prstGeom>
          <a:noFill/>
        </p:spPr>
        <p:txBody>
          <a:bodyPr wrap="none" rtlCol="0">
            <a:spAutoFit/>
          </a:bodyPr>
          <a:lstStyle/>
          <a:p>
            <a:r>
              <a:rPr lang="en-US" b="1" u="sng" dirty="0"/>
              <a:t>The Beginning: A “Network of Networks</a:t>
            </a:r>
          </a:p>
        </p:txBody>
      </p:sp>
      <p:sp>
        <p:nvSpPr>
          <p:cNvPr id="2" name="TextBox 1"/>
          <p:cNvSpPr txBox="1"/>
          <p:nvPr/>
        </p:nvSpPr>
        <p:spPr>
          <a:xfrm>
            <a:off x="228600" y="3148426"/>
            <a:ext cx="8686800" cy="2862322"/>
          </a:xfrm>
          <a:prstGeom prst="rect">
            <a:avLst/>
          </a:prstGeom>
          <a:noFill/>
        </p:spPr>
        <p:txBody>
          <a:bodyPr wrap="square" rtlCol="0">
            <a:spAutoFit/>
          </a:bodyPr>
          <a:lstStyle/>
          <a:p>
            <a:pPr algn="just"/>
            <a:r>
              <a:rPr lang="en-US" dirty="0"/>
              <a:t>The seeds of the internet were planted in 1969, when the </a:t>
            </a:r>
            <a:r>
              <a:rPr lang="en-US" b="1" dirty="0"/>
              <a:t>Advanced Research Projects Agency (ARPA)</a:t>
            </a:r>
            <a:r>
              <a:rPr lang="en-US" dirty="0"/>
              <a:t> of the U.S. Department of Defense began connecting computers at different universities and defense contractors. The resulting network was called ARPANET.</a:t>
            </a:r>
          </a:p>
          <a:p>
            <a:pPr algn="just"/>
            <a:r>
              <a:rPr lang="en-US" b="1" dirty="0"/>
              <a:t>Goal of this network:</a:t>
            </a:r>
          </a:p>
          <a:p>
            <a:pPr algn="just"/>
            <a:r>
              <a:rPr lang="en-US" dirty="0"/>
              <a:t>The goal of this early project was to create a large computer network with multiple paths in the form of telephone lines that could survive a nuclear attack or a natural disaster such as an earthquake. If one part of the network were destroyed, other parts of network would remain functional and data could continue to flow through the surviving lines.  </a:t>
            </a:r>
          </a:p>
          <a:p>
            <a:pPr algn="just"/>
            <a:r>
              <a:rPr lang="en-US" dirty="0"/>
              <a:t>ARPA had a second important reason for creating such a network. That is, it would allow people in remote locations to share scarce computing resources. </a:t>
            </a:r>
          </a:p>
        </p:txBody>
      </p:sp>
    </p:spTree>
    <p:extLst>
      <p:ext uri="{BB962C8B-B14F-4D97-AF65-F5344CB8AC3E}">
        <p14:creationId xmlns:p14="http://schemas.microsoft.com/office/powerpoint/2010/main" val="2101662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534400" cy="1477328"/>
          </a:xfrm>
          <a:prstGeom prst="rect">
            <a:avLst/>
          </a:prstGeom>
          <a:noFill/>
        </p:spPr>
        <p:txBody>
          <a:bodyPr wrap="square" rtlCol="0">
            <a:spAutoFit/>
          </a:bodyPr>
          <a:lstStyle/>
          <a:p>
            <a:pPr algn="just"/>
            <a:r>
              <a:rPr lang="en-US" dirty="0"/>
              <a:t>The network (ARPANET) jumped across the Atlantic to Europe in 1973 and in the mid-1980s, an other federal agency, the National Science Foundation (NSF) joined to the ARPANET project. The NSF created a new, higher-capacity network called </a:t>
            </a:r>
            <a:r>
              <a:rPr lang="en-US" dirty="0" err="1"/>
              <a:t>NSFnet</a:t>
            </a:r>
            <a:r>
              <a:rPr lang="en-US" dirty="0"/>
              <a:t> to complement the older and by then overloaded  APRANET. The link between ARPANET, </a:t>
            </a:r>
            <a:r>
              <a:rPr lang="en-US" dirty="0" err="1"/>
              <a:t>NSFnet</a:t>
            </a:r>
            <a:r>
              <a:rPr lang="en-US" dirty="0"/>
              <a:t> and other networks was called the Internet</a:t>
            </a:r>
          </a:p>
        </p:txBody>
      </p:sp>
      <p:sp>
        <p:nvSpPr>
          <p:cNvPr id="3" name="TextBox 2"/>
          <p:cNvSpPr txBox="1"/>
          <p:nvPr/>
        </p:nvSpPr>
        <p:spPr>
          <a:xfrm>
            <a:off x="1676400" y="1828800"/>
            <a:ext cx="5943600" cy="523220"/>
          </a:xfrm>
          <a:prstGeom prst="rect">
            <a:avLst/>
          </a:prstGeom>
          <a:noFill/>
        </p:spPr>
        <p:txBody>
          <a:bodyPr wrap="square" rtlCol="0">
            <a:spAutoFit/>
          </a:bodyPr>
          <a:lstStyle/>
          <a:p>
            <a:pPr algn="ctr"/>
            <a:r>
              <a:rPr lang="en-US" sz="2800" b="1" dirty="0"/>
              <a:t>The Internet’s Major Services</a:t>
            </a:r>
          </a:p>
        </p:txBody>
      </p:sp>
      <p:sp>
        <p:nvSpPr>
          <p:cNvPr id="4" name="TextBox 3"/>
          <p:cNvSpPr txBox="1"/>
          <p:nvPr/>
        </p:nvSpPr>
        <p:spPr>
          <a:xfrm>
            <a:off x="762000" y="2590800"/>
            <a:ext cx="7467600" cy="3046988"/>
          </a:xfrm>
          <a:prstGeom prst="rect">
            <a:avLst/>
          </a:prstGeom>
          <a:noFill/>
        </p:spPr>
        <p:txBody>
          <a:bodyPr wrap="square" rtlCol="0">
            <a:spAutoFit/>
          </a:bodyPr>
          <a:lstStyle/>
          <a:p>
            <a:pPr marL="342900" indent="-342900">
              <a:buFont typeface="Wingdings" pitchFamily="2" charset="2"/>
              <a:buChar char="Ø"/>
            </a:pPr>
            <a:r>
              <a:rPr lang="en-US" sz="2400" b="1" dirty="0"/>
              <a:t>World Wide Web (www)</a:t>
            </a:r>
          </a:p>
          <a:p>
            <a:pPr marL="342900" indent="-342900">
              <a:buFont typeface="Wingdings" pitchFamily="2" charset="2"/>
              <a:buChar char="Ø"/>
            </a:pPr>
            <a:r>
              <a:rPr lang="en-US" sz="2400" b="1" dirty="0"/>
              <a:t>Electronic mail; E-mail </a:t>
            </a:r>
            <a:r>
              <a:rPr lang="en-US" sz="1600" b="1" dirty="0"/>
              <a:t>(Yahoo, G-mail, </a:t>
            </a:r>
            <a:r>
              <a:rPr lang="en-US" sz="1600" b="1" dirty="0" err="1"/>
              <a:t>etc</a:t>
            </a:r>
            <a:r>
              <a:rPr lang="en-US" sz="1600" b="1" dirty="0"/>
              <a:t>)</a:t>
            </a:r>
          </a:p>
          <a:p>
            <a:pPr marL="342900" indent="-342900">
              <a:buFont typeface="Wingdings" pitchFamily="2" charset="2"/>
              <a:buChar char="Ø"/>
            </a:pPr>
            <a:r>
              <a:rPr lang="en-US" sz="2400" b="1" dirty="0"/>
              <a:t>News </a:t>
            </a:r>
            <a:r>
              <a:rPr lang="en-US" sz="1600" b="1" dirty="0"/>
              <a:t>(News Rover, </a:t>
            </a:r>
            <a:r>
              <a:rPr lang="en-US" sz="1600" b="1" dirty="0" err="1"/>
              <a:t>Xnews</a:t>
            </a:r>
            <a:r>
              <a:rPr lang="en-US" sz="1600" b="1" dirty="0"/>
              <a:t>, </a:t>
            </a:r>
            <a:r>
              <a:rPr lang="en-US" sz="1600" b="1" dirty="0" err="1"/>
              <a:t>NewsPro</a:t>
            </a:r>
            <a:r>
              <a:rPr lang="en-US" sz="1600" b="1" dirty="0"/>
              <a:t>)</a:t>
            </a:r>
          </a:p>
          <a:p>
            <a:pPr marL="342900" indent="-342900">
              <a:buFont typeface="Wingdings" pitchFamily="2" charset="2"/>
              <a:buChar char="Ø"/>
            </a:pPr>
            <a:r>
              <a:rPr lang="en-US" sz="2400" b="1" dirty="0"/>
              <a:t>File Transfer Protocol </a:t>
            </a:r>
          </a:p>
          <a:p>
            <a:pPr marL="342900" indent="-342900">
              <a:buFont typeface="Wingdings" pitchFamily="2" charset="2"/>
              <a:buChar char="Ø"/>
            </a:pPr>
            <a:r>
              <a:rPr lang="en-US" sz="2400" b="1" dirty="0"/>
              <a:t>Chat</a:t>
            </a:r>
          </a:p>
          <a:p>
            <a:pPr marL="342900" indent="-342900">
              <a:buFont typeface="Wingdings" pitchFamily="2" charset="2"/>
              <a:buChar char="Ø"/>
            </a:pPr>
            <a:r>
              <a:rPr lang="en-US" sz="2400" b="1" dirty="0"/>
              <a:t>Instant messaging</a:t>
            </a:r>
          </a:p>
          <a:p>
            <a:pPr marL="342900" indent="-342900">
              <a:buFont typeface="Wingdings" pitchFamily="2" charset="2"/>
              <a:buChar char="Ø"/>
            </a:pPr>
            <a:r>
              <a:rPr lang="en-US" sz="2400" b="1" dirty="0"/>
              <a:t>Online services</a:t>
            </a:r>
          </a:p>
          <a:p>
            <a:pPr marL="342900" indent="-342900">
              <a:buFont typeface="Wingdings" pitchFamily="2" charset="2"/>
              <a:buChar char="Ø"/>
            </a:pPr>
            <a:r>
              <a:rPr lang="en-US" sz="2400" b="1" dirty="0"/>
              <a:t>Peer-to-peer services</a:t>
            </a:r>
          </a:p>
        </p:txBody>
      </p:sp>
    </p:spTree>
    <p:extLst>
      <p:ext uri="{BB962C8B-B14F-4D97-AF65-F5344CB8AC3E}">
        <p14:creationId xmlns:p14="http://schemas.microsoft.com/office/powerpoint/2010/main" val="2025453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30284" y="102995"/>
            <a:ext cx="3319948" cy="461665"/>
          </a:xfrm>
          <a:prstGeom prst="rect">
            <a:avLst/>
          </a:prstGeom>
        </p:spPr>
        <p:txBody>
          <a:bodyPr wrap="none">
            <a:spAutoFit/>
          </a:bodyPr>
          <a:lstStyle/>
          <a:p>
            <a:r>
              <a:rPr lang="en-US" sz="2400" b="1" dirty="0"/>
              <a:t>World Wide Web (www)</a:t>
            </a:r>
          </a:p>
        </p:txBody>
      </p:sp>
      <p:sp>
        <p:nvSpPr>
          <p:cNvPr id="6" name="TextBox 5"/>
          <p:cNvSpPr txBox="1"/>
          <p:nvPr/>
        </p:nvSpPr>
        <p:spPr>
          <a:xfrm>
            <a:off x="185058" y="517803"/>
            <a:ext cx="8763000" cy="6247864"/>
          </a:xfrm>
          <a:prstGeom prst="rect">
            <a:avLst/>
          </a:prstGeom>
          <a:noFill/>
        </p:spPr>
        <p:txBody>
          <a:bodyPr wrap="square" rtlCol="0">
            <a:spAutoFit/>
          </a:bodyPr>
          <a:lstStyle/>
          <a:p>
            <a:pPr algn="just"/>
            <a:r>
              <a:rPr lang="en-US" sz="1600" dirty="0"/>
              <a:t>The World Wide Web (also know as web/www) was created in 1989 at the European Particle Physics Laboratory in Geneva, Switzerland, as a method for incorporating footnotes, figure, and cross references into online documents (called web documents)</a:t>
            </a:r>
          </a:p>
          <a:p>
            <a:pPr algn="just"/>
            <a:r>
              <a:rPr lang="en-US" sz="1600" b="1" dirty="0"/>
              <a:t>Hypertext: </a:t>
            </a:r>
          </a:p>
          <a:p>
            <a:pPr algn="just"/>
            <a:r>
              <a:rPr lang="en-US" sz="1600" dirty="0"/>
              <a:t>Hypertext is text displayed on a computer display or other electronic devices with references (hyperlink) to other text that the reader can immediately access.</a:t>
            </a:r>
          </a:p>
          <a:p>
            <a:pPr algn="just"/>
            <a:r>
              <a:rPr lang="en-US" sz="1600" dirty="0"/>
              <a:t>Web documents  can be linked together because they are created in a format know as hypertext.</a:t>
            </a:r>
          </a:p>
          <a:p>
            <a:pPr algn="just"/>
            <a:r>
              <a:rPr lang="en-US" sz="1600" b="1" dirty="0"/>
              <a:t>Hyperlink/hypertext link:</a:t>
            </a:r>
          </a:p>
          <a:p>
            <a:pPr algn="just"/>
            <a:r>
              <a:rPr lang="en-US" sz="1600" dirty="0"/>
              <a:t>Hyperlink or hypertext link is a word or icon or other objects that when clicked jumps to another location on the document or another web page. </a:t>
            </a:r>
          </a:p>
          <a:p>
            <a:pPr algn="just"/>
            <a:r>
              <a:rPr lang="en-US" sz="1600" b="1" dirty="0"/>
              <a:t>Hypertext Transfer Protocol (HTTP): </a:t>
            </a:r>
          </a:p>
          <a:p>
            <a:pPr algn="just"/>
            <a:r>
              <a:rPr lang="en-US" sz="1600" dirty="0"/>
              <a:t>Hypertext Transfer Protocol is a set of file transfer rules used on the world wide web that controls the way of information sharing. </a:t>
            </a:r>
          </a:p>
          <a:p>
            <a:pPr algn="just"/>
            <a:r>
              <a:rPr lang="en-US" sz="1600" b="1" dirty="0"/>
              <a:t>Hypertext Markup Language (HTML): </a:t>
            </a:r>
          </a:p>
          <a:p>
            <a:pPr algn="just"/>
            <a:r>
              <a:rPr lang="en-US" sz="1600" dirty="0"/>
              <a:t>Hypertext Markup Language is a page-description language used on the world wide web that defines the hypertext links between documents.</a:t>
            </a:r>
          </a:p>
          <a:p>
            <a:pPr algn="just"/>
            <a:r>
              <a:rPr lang="en-US" sz="1600" b="1" dirty="0"/>
              <a:t>Web page: </a:t>
            </a:r>
          </a:p>
          <a:p>
            <a:pPr algn="just"/>
            <a:r>
              <a:rPr lang="en-US" sz="1600" dirty="0"/>
              <a:t>Web page is a document developed using HTML and found on the world wide web. Web page contain information about a particular subject with links to related web pages and other resources.</a:t>
            </a:r>
          </a:p>
          <a:p>
            <a:pPr algn="just"/>
            <a:r>
              <a:rPr lang="en-US" sz="1600" b="1" dirty="0"/>
              <a:t>Web site:</a:t>
            </a:r>
          </a:p>
          <a:p>
            <a:pPr algn="just"/>
            <a:r>
              <a:rPr lang="en-US" sz="1600" dirty="0"/>
              <a:t>Website is a collection of related Webpages.</a:t>
            </a:r>
          </a:p>
          <a:p>
            <a:pPr algn="just"/>
            <a:r>
              <a:rPr lang="en-US" sz="1600" b="1" dirty="0"/>
              <a:t>Web browser:</a:t>
            </a:r>
          </a:p>
          <a:p>
            <a:pPr algn="just"/>
            <a:r>
              <a:rPr lang="en-US" sz="1600" dirty="0"/>
              <a:t>A web browser (commonly referred to as a browser) is a software application for accessing information on the World Wide Web. The most popular web browsers are Chrome, Firefox, Safari, Internet Explorer, and Edge.</a:t>
            </a:r>
          </a:p>
        </p:txBody>
      </p:sp>
    </p:spTree>
    <p:extLst>
      <p:ext uri="{BB962C8B-B14F-4D97-AF65-F5344CB8AC3E}">
        <p14:creationId xmlns:p14="http://schemas.microsoft.com/office/powerpoint/2010/main" val="1737234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19277"/>
            <a:ext cx="8229600" cy="2862322"/>
          </a:xfrm>
          <a:prstGeom prst="rect">
            <a:avLst/>
          </a:prstGeom>
          <a:noFill/>
        </p:spPr>
        <p:txBody>
          <a:bodyPr wrap="square" rtlCol="0">
            <a:spAutoFit/>
          </a:bodyPr>
          <a:lstStyle/>
          <a:p>
            <a:pPr lvl="0" algn="just"/>
            <a:r>
              <a:rPr lang="en-US" b="1" dirty="0"/>
              <a:t>URL (Uniform Resource Locator)</a:t>
            </a:r>
            <a:r>
              <a:rPr lang="en-US" dirty="0"/>
              <a:t>: The Hypertext transfer protocol uses internet addresses in a special format, called Uniform Resource Locator or URL.</a:t>
            </a:r>
            <a:r>
              <a:rPr lang="en-US" dirty="0">
                <a:cs typeface="Times New Roman" pitchFamily="18" charset="0"/>
              </a:rPr>
              <a:t> </a:t>
            </a:r>
          </a:p>
          <a:p>
            <a:pPr algn="just"/>
            <a:r>
              <a:rPr lang="en-US" dirty="0">
                <a:cs typeface="Times New Roman" pitchFamily="18" charset="0"/>
              </a:rPr>
              <a:t>URL stands for Uniform Resource Locator, and is used to specify addresses on the World Wide Web. A URL is the fundamental network identification for any resource connected to the web (e.g., hypertext pages, images, and sound files).</a:t>
            </a:r>
          </a:p>
          <a:p>
            <a:pPr algn="just"/>
            <a:r>
              <a:rPr lang="en-US" dirty="0">
                <a:cs typeface="Times New Roman" pitchFamily="18" charset="0"/>
              </a:rPr>
              <a:t> </a:t>
            </a:r>
          </a:p>
          <a:p>
            <a:pPr algn="just"/>
            <a:r>
              <a:rPr lang="en-US" dirty="0">
                <a:cs typeface="Times New Roman" pitchFamily="18" charset="0"/>
              </a:rPr>
              <a:t>URLs have the following format:</a:t>
            </a:r>
            <a:endParaRPr lang="en-US" sz="1000" dirty="0">
              <a:cs typeface="Times New Roman" pitchFamily="18" charset="0"/>
            </a:endParaRPr>
          </a:p>
          <a:p>
            <a:pPr algn="ctr"/>
            <a:r>
              <a:rPr lang="en-US" b="1" dirty="0"/>
              <a:t>type://address/path</a:t>
            </a:r>
          </a:p>
          <a:p>
            <a:pPr algn="ctr"/>
            <a:r>
              <a:rPr lang="en-US" b="1" dirty="0"/>
              <a:t>Or</a:t>
            </a:r>
          </a:p>
          <a:p>
            <a:pPr lvl="0" algn="ctr"/>
            <a:r>
              <a:rPr lang="en-US" b="1" dirty="0">
                <a:cs typeface="Times New Roman" pitchFamily="18" charset="0"/>
              </a:rPr>
              <a:t>protocol://hostname/other_information </a:t>
            </a:r>
            <a:endParaRPr lang="en-US" b="1" dirty="0"/>
          </a:p>
        </p:txBody>
      </p:sp>
      <p:sp>
        <p:nvSpPr>
          <p:cNvPr id="4" name="TextBox 3"/>
          <p:cNvSpPr txBox="1"/>
          <p:nvPr/>
        </p:nvSpPr>
        <p:spPr>
          <a:xfrm>
            <a:off x="1752600" y="3528536"/>
            <a:ext cx="5562600" cy="400110"/>
          </a:xfrm>
          <a:prstGeom prst="rect">
            <a:avLst/>
          </a:prstGeom>
          <a:noFill/>
        </p:spPr>
        <p:txBody>
          <a:bodyPr wrap="square" rtlCol="0">
            <a:spAutoFit/>
          </a:bodyPr>
          <a:lstStyle/>
          <a:p>
            <a:pPr algn="ctr"/>
            <a:r>
              <a:rPr lang="en-US" sz="2000" b="1" dirty="0"/>
              <a:t>http://www.loc.gov/exhibits/treasure</a:t>
            </a:r>
          </a:p>
        </p:txBody>
      </p:sp>
      <p:cxnSp>
        <p:nvCxnSpPr>
          <p:cNvPr id="8" name="Straight Arrow Connector 7"/>
          <p:cNvCxnSpPr/>
          <p:nvPr/>
        </p:nvCxnSpPr>
        <p:spPr>
          <a:xfrm flipV="1">
            <a:off x="1987407" y="4000795"/>
            <a:ext cx="457200" cy="3618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47700" y="4347687"/>
            <a:ext cx="1685333" cy="738664"/>
          </a:xfrm>
          <a:prstGeom prst="rect">
            <a:avLst/>
          </a:prstGeom>
          <a:noFill/>
        </p:spPr>
        <p:txBody>
          <a:bodyPr wrap="none" rtlCol="0">
            <a:spAutoFit/>
          </a:bodyPr>
          <a:lstStyle/>
          <a:p>
            <a:r>
              <a:rPr lang="en-US" sz="1400" dirty="0"/>
              <a:t>The address is for an</a:t>
            </a:r>
          </a:p>
          <a:p>
            <a:r>
              <a:rPr lang="en-US" sz="1400" dirty="0"/>
              <a:t> internet server that</a:t>
            </a:r>
          </a:p>
          <a:p>
            <a:r>
              <a:rPr lang="en-US" sz="1400" dirty="0"/>
              <a:t> uses http</a:t>
            </a:r>
          </a:p>
        </p:txBody>
      </p:sp>
      <p:cxnSp>
        <p:nvCxnSpPr>
          <p:cNvPr id="11" name="Straight Arrow Connector 10"/>
          <p:cNvCxnSpPr/>
          <p:nvPr/>
        </p:nvCxnSpPr>
        <p:spPr>
          <a:xfrm flipV="1">
            <a:off x="3534228" y="3985796"/>
            <a:ext cx="0" cy="68505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552700" y="4595336"/>
            <a:ext cx="1708293" cy="954107"/>
          </a:xfrm>
          <a:prstGeom prst="rect">
            <a:avLst/>
          </a:prstGeom>
          <a:noFill/>
        </p:spPr>
        <p:txBody>
          <a:bodyPr wrap="square" rtlCol="0">
            <a:spAutoFit/>
          </a:bodyPr>
          <a:lstStyle/>
          <a:p>
            <a:r>
              <a:rPr lang="en-US" sz="1400" dirty="0"/>
              <a:t>This site is on the part of internet known as the world wide web</a:t>
            </a:r>
          </a:p>
        </p:txBody>
      </p:sp>
      <p:sp>
        <p:nvSpPr>
          <p:cNvPr id="15" name="Left Bracket 14"/>
          <p:cNvSpPr/>
          <p:nvPr/>
        </p:nvSpPr>
        <p:spPr>
          <a:xfrm rot="5400000" flipH="1">
            <a:off x="2610360" y="3683717"/>
            <a:ext cx="114300" cy="489857"/>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ket 15"/>
          <p:cNvSpPr/>
          <p:nvPr/>
        </p:nvSpPr>
        <p:spPr>
          <a:xfrm rot="5400000" flipH="1">
            <a:off x="3469821" y="3645558"/>
            <a:ext cx="114300" cy="489857"/>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ket 16"/>
          <p:cNvSpPr/>
          <p:nvPr/>
        </p:nvSpPr>
        <p:spPr>
          <a:xfrm rot="5400000" flipH="1">
            <a:off x="4177989" y="3503448"/>
            <a:ext cx="124249" cy="784026"/>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TextBox 19"/>
          <p:cNvSpPr txBox="1"/>
          <p:nvPr/>
        </p:nvSpPr>
        <p:spPr>
          <a:xfrm>
            <a:off x="3771900" y="5738336"/>
            <a:ext cx="2438400" cy="738664"/>
          </a:xfrm>
          <a:prstGeom prst="rect">
            <a:avLst/>
          </a:prstGeom>
          <a:noFill/>
        </p:spPr>
        <p:txBody>
          <a:bodyPr wrap="square" rtlCol="0">
            <a:spAutoFit/>
          </a:bodyPr>
          <a:lstStyle/>
          <a:p>
            <a:r>
              <a:rPr lang="en-US" sz="1400" dirty="0"/>
              <a:t>This site is run by the government agency-the library of congress (LOC)</a:t>
            </a:r>
          </a:p>
        </p:txBody>
      </p:sp>
      <p:cxnSp>
        <p:nvCxnSpPr>
          <p:cNvPr id="24" name="Straight Arrow Connector 23"/>
          <p:cNvCxnSpPr/>
          <p:nvPr/>
        </p:nvCxnSpPr>
        <p:spPr>
          <a:xfrm flipV="1">
            <a:off x="4381500" y="4000795"/>
            <a:ext cx="0" cy="173754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Left Bracket 24"/>
          <p:cNvSpPr/>
          <p:nvPr/>
        </p:nvSpPr>
        <p:spPr>
          <a:xfrm rot="5400000" flipH="1">
            <a:off x="5547677" y="3135508"/>
            <a:ext cx="160219" cy="1730573"/>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7" name="Straight Arrow Connector 26"/>
          <p:cNvCxnSpPr>
            <a:endCxn id="25" idx="1"/>
          </p:cNvCxnSpPr>
          <p:nvPr/>
        </p:nvCxnSpPr>
        <p:spPr>
          <a:xfrm flipV="1">
            <a:off x="5627786" y="4080904"/>
            <a:ext cx="0" cy="2817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795157" y="4387400"/>
            <a:ext cx="2384227" cy="738664"/>
          </a:xfrm>
          <a:prstGeom prst="rect">
            <a:avLst/>
          </a:prstGeom>
          <a:noFill/>
        </p:spPr>
        <p:txBody>
          <a:bodyPr wrap="square" rtlCol="0">
            <a:spAutoFit/>
          </a:bodyPr>
          <a:lstStyle/>
          <a:p>
            <a:r>
              <a:rPr lang="en-US" sz="1400" dirty="0"/>
              <a:t>To find specific webpages about ongoing exhibits at the library of congress (LOC) </a:t>
            </a:r>
          </a:p>
        </p:txBody>
      </p:sp>
    </p:spTree>
    <p:extLst>
      <p:ext uri="{BB962C8B-B14F-4D97-AF65-F5344CB8AC3E}">
        <p14:creationId xmlns:p14="http://schemas.microsoft.com/office/powerpoint/2010/main" val="789920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148805"/>
            <a:ext cx="8305800" cy="1631216"/>
          </a:xfrm>
          <a:prstGeom prst="rect">
            <a:avLst/>
          </a:prstGeom>
        </p:spPr>
        <p:txBody>
          <a:bodyPr wrap="square">
            <a:spAutoFit/>
          </a:bodyPr>
          <a:lstStyle/>
          <a:p>
            <a:pPr algn="just"/>
            <a:r>
              <a:rPr lang="en-US" b="1" dirty="0"/>
              <a:t>Boolean Operators</a:t>
            </a:r>
            <a:r>
              <a:rPr lang="en-US" dirty="0"/>
              <a:t> are used to connect and define the relationship between your search terms. When searching electronic databases, you can use Boolean operators to either narrow or broaden your record sets. </a:t>
            </a:r>
          </a:p>
          <a:p>
            <a:pPr algn="just"/>
            <a:endParaRPr lang="en-US" dirty="0"/>
          </a:p>
          <a:p>
            <a:pPr algn="just"/>
            <a:r>
              <a:rPr lang="en-US" dirty="0"/>
              <a:t>The three Boolean operators are </a:t>
            </a:r>
            <a:r>
              <a:rPr lang="en-US" sz="2800" b="1" dirty="0"/>
              <a:t>AND</a:t>
            </a:r>
            <a:r>
              <a:rPr lang="en-US" sz="2800" dirty="0"/>
              <a:t>, </a:t>
            </a:r>
            <a:r>
              <a:rPr lang="en-US" sz="2800" b="1" dirty="0"/>
              <a:t>OR</a:t>
            </a:r>
            <a:r>
              <a:rPr lang="en-US" sz="2800" dirty="0"/>
              <a:t> and </a:t>
            </a:r>
            <a:r>
              <a:rPr lang="en-US" sz="2800" b="1" dirty="0"/>
              <a:t>NOT</a:t>
            </a:r>
            <a:r>
              <a:rPr lang="en-US" sz="2800" dirty="0"/>
              <a:t>.</a:t>
            </a:r>
          </a:p>
        </p:txBody>
      </p:sp>
      <p:sp>
        <p:nvSpPr>
          <p:cNvPr id="5" name="TextBox 4"/>
          <p:cNvSpPr txBox="1"/>
          <p:nvPr/>
        </p:nvSpPr>
        <p:spPr>
          <a:xfrm>
            <a:off x="533400" y="687140"/>
            <a:ext cx="2990242" cy="461665"/>
          </a:xfrm>
          <a:prstGeom prst="rect">
            <a:avLst/>
          </a:prstGeom>
          <a:noFill/>
        </p:spPr>
        <p:txBody>
          <a:bodyPr wrap="none" rtlCol="0">
            <a:spAutoFit/>
          </a:bodyPr>
          <a:lstStyle/>
          <a:p>
            <a:r>
              <a:rPr lang="en-US" sz="2400" dirty="0"/>
              <a:t>Search engine: </a:t>
            </a:r>
            <a:r>
              <a:rPr lang="en-US" sz="2400" b="1" dirty="0"/>
              <a:t>Google</a:t>
            </a:r>
          </a:p>
        </p:txBody>
      </p:sp>
      <p:graphicFrame>
        <p:nvGraphicFramePr>
          <p:cNvPr id="6" name="Table 5"/>
          <p:cNvGraphicFramePr>
            <a:graphicFrameLocks noGrp="1"/>
          </p:cNvGraphicFramePr>
          <p:nvPr/>
        </p:nvGraphicFramePr>
        <p:xfrm>
          <a:off x="533401" y="2971800"/>
          <a:ext cx="8229600" cy="3114040"/>
        </p:xfrm>
        <a:graphic>
          <a:graphicData uri="http://schemas.openxmlformats.org/drawingml/2006/table">
            <a:tbl>
              <a:tblPr firstRow="1" bandRow="1">
                <a:tableStyleId>{5940675A-B579-460E-94D1-54222C63F5DA}</a:tableStyleId>
              </a:tblPr>
              <a:tblGrid>
                <a:gridCol w="1475117">
                  <a:extLst>
                    <a:ext uri="{9D8B030D-6E8A-4147-A177-3AD203B41FA5}">
                      <a16:colId xmlns:a16="http://schemas.microsoft.com/office/drawing/2014/main" val="20000"/>
                    </a:ext>
                  </a:extLst>
                </a:gridCol>
                <a:gridCol w="2096219">
                  <a:extLst>
                    <a:ext uri="{9D8B030D-6E8A-4147-A177-3AD203B41FA5}">
                      <a16:colId xmlns:a16="http://schemas.microsoft.com/office/drawing/2014/main" val="20001"/>
                    </a:ext>
                  </a:extLst>
                </a:gridCol>
                <a:gridCol w="4658264">
                  <a:extLst>
                    <a:ext uri="{9D8B030D-6E8A-4147-A177-3AD203B41FA5}">
                      <a16:colId xmlns:a16="http://schemas.microsoft.com/office/drawing/2014/main" val="20002"/>
                    </a:ext>
                  </a:extLst>
                </a:gridCol>
              </a:tblGrid>
              <a:tr h="370840">
                <a:tc>
                  <a:txBody>
                    <a:bodyPr/>
                    <a:lstStyle/>
                    <a:p>
                      <a:r>
                        <a:rPr lang="en-US" b="1" dirty="0"/>
                        <a:t>Operator</a:t>
                      </a:r>
                    </a:p>
                  </a:txBody>
                  <a:tcPr/>
                </a:tc>
                <a:tc>
                  <a:txBody>
                    <a:bodyPr/>
                    <a:lstStyle/>
                    <a:p>
                      <a:r>
                        <a:rPr lang="en-US" b="1" dirty="0"/>
                        <a:t>Search</a:t>
                      </a:r>
                      <a:r>
                        <a:rPr lang="en-US" b="1" baseline="0" dirty="0"/>
                        <a:t> criteria</a:t>
                      </a:r>
                      <a:endParaRPr lang="en-US" b="1" dirty="0"/>
                    </a:p>
                  </a:txBody>
                  <a:tcPr/>
                </a:tc>
                <a:tc>
                  <a:txBody>
                    <a:bodyPr/>
                    <a:lstStyle/>
                    <a:p>
                      <a:r>
                        <a:rPr lang="en-US" b="1" dirty="0"/>
                        <a:t>Effect</a:t>
                      </a:r>
                    </a:p>
                  </a:txBody>
                  <a:tcPr/>
                </a:tc>
                <a:extLst>
                  <a:ext uri="{0D108BD9-81ED-4DB2-BD59-A6C34878D82A}">
                    <a16:rowId xmlns:a16="http://schemas.microsoft.com/office/drawing/2014/main" val="10000"/>
                  </a:ext>
                </a:extLst>
              </a:tr>
              <a:tr h="370840">
                <a:tc>
                  <a:txBody>
                    <a:bodyPr/>
                    <a:lstStyle/>
                    <a:p>
                      <a:r>
                        <a:rPr lang="en-US" dirty="0"/>
                        <a:t>AND</a:t>
                      </a:r>
                    </a:p>
                  </a:txBody>
                  <a:tcPr/>
                </a:tc>
                <a:tc>
                  <a:txBody>
                    <a:bodyPr/>
                    <a:lstStyle/>
                    <a:p>
                      <a:r>
                        <a:rPr lang="en-US" dirty="0"/>
                        <a:t>Printer </a:t>
                      </a:r>
                      <a:r>
                        <a:rPr lang="en-US" b="1" dirty="0"/>
                        <a:t>AND</a:t>
                      </a:r>
                      <a:r>
                        <a:rPr lang="en-US" dirty="0"/>
                        <a:t> color</a:t>
                      </a:r>
                    </a:p>
                  </a:txBody>
                  <a:tcPr/>
                </a:tc>
                <a:tc>
                  <a:txBody>
                    <a:bodyPr/>
                    <a:lstStyle/>
                    <a:p>
                      <a:pPr algn="just"/>
                      <a:r>
                        <a:rPr lang="en-US" dirty="0"/>
                        <a:t>The search engine looks only for pages that include both terms and ignores pages that include only one of them</a:t>
                      </a:r>
                    </a:p>
                  </a:txBody>
                  <a:tcPr/>
                </a:tc>
                <a:extLst>
                  <a:ext uri="{0D108BD9-81ED-4DB2-BD59-A6C34878D82A}">
                    <a16:rowId xmlns:a16="http://schemas.microsoft.com/office/drawing/2014/main" val="10001"/>
                  </a:ext>
                </a:extLst>
              </a:tr>
              <a:tr h="370840">
                <a:tc>
                  <a:txBody>
                    <a:bodyPr/>
                    <a:lstStyle/>
                    <a:p>
                      <a:r>
                        <a:rPr lang="en-US" dirty="0"/>
                        <a:t>OR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Printer </a:t>
                      </a:r>
                      <a:r>
                        <a:rPr lang="en-US" b="1" dirty="0"/>
                        <a:t>OR </a:t>
                      </a:r>
                      <a:r>
                        <a:rPr lang="en-US" dirty="0"/>
                        <a:t>color</a:t>
                      </a:r>
                    </a:p>
                    <a:p>
                      <a:endParaRPr lang="en-US" dirty="0"/>
                    </a:p>
                  </a:txBody>
                  <a:tcPr/>
                </a:tc>
                <a:tc>
                  <a:txBody>
                    <a:bodyPr/>
                    <a:lstStyle/>
                    <a:p>
                      <a:pPr algn="just"/>
                      <a:r>
                        <a:rPr lang="en-US" dirty="0"/>
                        <a:t>The search engine looks  for pages that include either or both of the terms</a:t>
                      </a:r>
                    </a:p>
                  </a:txBody>
                  <a:tcPr/>
                </a:tc>
                <a:extLst>
                  <a:ext uri="{0D108BD9-81ED-4DB2-BD59-A6C34878D82A}">
                    <a16:rowId xmlns:a16="http://schemas.microsoft.com/office/drawing/2014/main" val="10002"/>
                  </a:ext>
                </a:extLst>
              </a:tr>
              <a:tr h="370840">
                <a:tc>
                  <a:txBody>
                    <a:bodyPr/>
                    <a:lstStyle/>
                    <a:p>
                      <a:r>
                        <a:rPr lang="en-US" dirty="0"/>
                        <a:t>NOT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Printer </a:t>
                      </a:r>
                      <a:r>
                        <a:rPr lang="en-US" b="1" dirty="0"/>
                        <a:t>NOT </a:t>
                      </a:r>
                      <a:r>
                        <a:rPr lang="en-US" dirty="0"/>
                        <a:t>color</a:t>
                      </a:r>
                    </a:p>
                  </a:txBody>
                  <a:tcPr/>
                </a:tc>
                <a:tc>
                  <a:txBody>
                    <a:bodyPr/>
                    <a:lstStyle/>
                    <a:p>
                      <a:pPr algn="just"/>
                      <a:r>
                        <a:rPr lang="en-US" dirty="0"/>
                        <a:t>The search engine looks  for pages that include the term printer, but do not also include the term color. The engines  ignores any pages that include both terms.</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08274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514600"/>
            <a:ext cx="8763000" cy="4293483"/>
          </a:xfrm>
          <a:prstGeom prst="rect">
            <a:avLst/>
          </a:prstGeom>
        </p:spPr>
        <p:txBody>
          <a:bodyPr wrap="square">
            <a:spAutoFit/>
          </a:bodyPr>
          <a:lstStyle/>
          <a:p>
            <a:pPr algn="just"/>
            <a:r>
              <a:rPr lang="en-US" sz="1300" b="1" dirty="0"/>
              <a:t>1. Business-to-Business (B2B)</a:t>
            </a:r>
          </a:p>
          <a:p>
            <a:pPr algn="just"/>
            <a:r>
              <a:rPr lang="en-US" sz="1300" dirty="0"/>
              <a:t>Business-to-Business (B2B) e-commerce encompasses all electronic transactions of goods or services conducted ​​between companies. </a:t>
            </a:r>
          </a:p>
          <a:p>
            <a:pPr algn="just"/>
            <a:r>
              <a:rPr lang="en-US" sz="1300" b="1" dirty="0"/>
              <a:t>2. Business-to-Consumer (B2C)</a:t>
            </a:r>
          </a:p>
          <a:p>
            <a:pPr algn="just"/>
            <a:r>
              <a:rPr lang="en-US" sz="1300" dirty="0"/>
              <a:t>The Business-to-Consumer type of e-commerce is distinguished by the establishment of electronic business relationships between businesses and final consumers.</a:t>
            </a:r>
          </a:p>
          <a:p>
            <a:pPr algn="just"/>
            <a:r>
              <a:rPr lang="en-US" sz="1300" b="1" dirty="0"/>
              <a:t>3. Consumer-to-Consumer (C2C)</a:t>
            </a:r>
          </a:p>
          <a:p>
            <a:pPr algn="just"/>
            <a:r>
              <a:rPr lang="en-US" sz="1300" dirty="0"/>
              <a:t>Consumer-to-Consumer (C2C) type e-commerce encompasses all electronic transactions of goods or services conducted ​​between consumers. </a:t>
            </a:r>
          </a:p>
          <a:p>
            <a:pPr algn="just"/>
            <a:r>
              <a:rPr lang="en-US" sz="1300" b="1" dirty="0"/>
              <a:t>4. Consumer-to-Business (C2B)</a:t>
            </a:r>
          </a:p>
          <a:p>
            <a:pPr algn="just"/>
            <a:r>
              <a:rPr lang="en-US" sz="1300" dirty="0"/>
              <a:t>In C2B there is a complete reversal of the traditional sense of exchanging goods. This type of e-commerce is very common in crowdsourcing based projects. A large number of individuals make their services or products available for purchase for companies seeking precisely these types of services or products.</a:t>
            </a:r>
          </a:p>
          <a:p>
            <a:pPr algn="just"/>
            <a:r>
              <a:rPr lang="en-US" sz="1300" b="1" dirty="0"/>
              <a:t>5. Business-to-Administration (B2A)</a:t>
            </a:r>
          </a:p>
          <a:p>
            <a:pPr algn="just"/>
            <a:r>
              <a:rPr lang="en-US" sz="1300" dirty="0"/>
              <a:t>This part of e-commerce encompasses all transactions conducted online between companies and public administration. This is an area that involves a large amount and a variety of services, particularly in areas such as fiscal, social security, employment, legal documents and registers, etc. These types of services have increased considerably in recent years with investments made in e-government. </a:t>
            </a:r>
          </a:p>
          <a:p>
            <a:pPr algn="just"/>
            <a:r>
              <a:rPr lang="en-US" sz="1300" b="1" dirty="0"/>
              <a:t>6. Consumer-to-Administration (C2A)</a:t>
            </a:r>
          </a:p>
          <a:p>
            <a:pPr algn="just"/>
            <a:r>
              <a:rPr lang="en-US" sz="1300" dirty="0"/>
              <a:t>The Consumer-to-Administration model encompasses all electronic transactions conducted between individuals and public administration. </a:t>
            </a:r>
          </a:p>
        </p:txBody>
      </p:sp>
      <p:graphicFrame>
        <p:nvGraphicFramePr>
          <p:cNvPr id="6" name="Table 5"/>
          <p:cNvGraphicFramePr>
            <a:graphicFrameLocks noGrp="1"/>
          </p:cNvGraphicFramePr>
          <p:nvPr/>
        </p:nvGraphicFramePr>
        <p:xfrm>
          <a:off x="762000" y="1415142"/>
          <a:ext cx="7696200" cy="1051560"/>
        </p:xfrm>
        <a:graphic>
          <a:graphicData uri="http://schemas.openxmlformats.org/drawingml/2006/table">
            <a:tbl>
              <a:tblPr firstRow="1" bandRow="1">
                <a:tableStyleId>{5940675A-B579-460E-94D1-54222C63F5DA}</a:tableStyleId>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3200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a:t>There are 6 basic types of e-commerce:</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594360">
                <a:tc>
                  <a:txBody>
                    <a:bodyPr/>
                    <a:lstStyle/>
                    <a:p>
                      <a:r>
                        <a:rPr lang="en-US" sz="1400" dirty="0"/>
                        <a:t>1. Business-to-Business (B2B)</a:t>
                      </a:r>
                    </a:p>
                    <a:p>
                      <a:r>
                        <a:rPr lang="en-US" sz="1400" dirty="0"/>
                        <a:t>2. Business-to-Consumer (B2C)</a:t>
                      </a:r>
                    </a:p>
                    <a:p>
                      <a:r>
                        <a:rPr lang="en-US" sz="1400" dirty="0"/>
                        <a:t>3. Consumer-to-Consumer (C2C)</a:t>
                      </a:r>
                    </a:p>
                  </a:txBody>
                  <a:tcPr/>
                </a:tc>
                <a:tc>
                  <a:txBody>
                    <a:bodyPr/>
                    <a:lstStyle/>
                    <a:p>
                      <a:r>
                        <a:rPr lang="en-US" sz="1400" dirty="0"/>
                        <a:t>4. Consumer-to-Business (C2B).</a:t>
                      </a:r>
                    </a:p>
                    <a:p>
                      <a:r>
                        <a:rPr lang="en-US" sz="1400" dirty="0"/>
                        <a:t>5. Business-to-Administration (B2A)</a:t>
                      </a:r>
                    </a:p>
                    <a:p>
                      <a:r>
                        <a:rPr lang="en-US" sz="1400" dirty="0"/>
                        <a:t>6. Consumer-to-Administration (C2A)</a:t>
                      </a:r>
                    </a:p>
                  </a:txBody>
                  <a:tcPr/>
                </a:tc>
                <a:extLst>
                  <a:ext uri="{0D108BD9-81ED-4DB2-BD59-A6C34878D82A}">
                    <a16:rowId xmlns:a16="http://schemas.microsoft.com/office/drawing/2014/main" val="10001"/>
                  </a:ext>
                </a:extLst>
              </a:tr>
            </a:tbl>
          </a:graphicData>
        </a:graphic>
      </p:graphicFrame>
      <p:sp>
        <p:nvSpPr>
          <p:cNvPr id="7" name="Rectangle 6"/>
          <p:cNvSpPr/>
          <p:nvPr/>
        </p:nvSpPr>
        <p:spPr>
          <a:xfrm>
            <a:off x="613229" y="0"/>
            <a:ext cx="7696200" cy="1384995"/>
          </a:xfrm>
          <a:prstGeom prst="rect">
            <a:avLst/>
          </a:prstGeom>
        </p:spPr>
        <p:txBody>
          <a:bodyPr wrap="square">
            <a:spAutoFit/>
          </a:bodyPr>
          <a:lstStyle/>
          <a:p>
            <a:pPr algn="ctr"/>
            <a:r>
              <a:rPr lang="en-US" sz="2000" b="1" u="sng" dirty="0"/>
              <a:t>E-commerce</a:t>
            </a:r>
          </a:p>
          <a:p>
            <a:pPr algn="just"/>
            <a:r>
              <a:rPr lang="en-US" sz="1600" dirty="0"/>
              <a:t>Electronic commerce or ecommerce is a term for any type of business, or commercial transaction, that involves the transfer of information across the Internet. Ecommerce allows consumers to electronically exchange goods and services with no barriers of time or distance. </a:t>
            </a:r>
          </a:p>
        </p:txBody>
      </p:sp>
    </p:spTree>
    <p:extLst>
      <p:ext uri="{BB962C8B-B14F-4D97-AF65-F5344CB8AC3E}">
        <p14:creationId xmlns:p14="http://schemas.microsoft.com/office/powerpoint/2010/main" val="2563720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33066"/>
            <a:ext cx="8077200" cy="2585323"/>
          </a:xfrm>
          <a:prstGeom prst="rect">
            <a:avLst/>
          </a:prstGeom>
          <a:noFill/>
        </p:spPr>
        <p:txBody>
          <a:bodyPr wrap="square" rtlCol="0">
            <a:spAutoFit/>
          </a:bodyPr>
          <a:lstStyle/>
          <a:p>
            <a:r>
              <a:rPr lang="en-US" dirty="0"/>
              <a:t>The following essential features should be shared by effective online shopping sites:</a:t>
            </a:r>
          </a:p>
          <a:p>
            <a:pPr marL="285750" indent="-285750">
              <a:buFont typeface="Wingdings" pitchFamily="2" charset="2"/>
              <a:buChar char="Ø"/>
            </a:pPr>
            <a:r>
              <a:rPr lang="en-US" b="1" dirty="0"/>
              <a:t>A catalog where you can search for information about products services</a:t>
            </a:r>
          </a:p>
          <a:p>
            <a:pPr marL="285750" indent="-285750">
              <a:buFont typeface="Wingdings" pitchFamily="2" charset="2"/>
              <a:buChar char="Ø"/>
            </a:pPr>
            <a:r>
              <a:rPr lang="en-US" b="1" dirty="0"/>
              <a:t>A “checkout” section where you can securely pay for the items you want to purchase.</a:t>
            </a:r>
          </a:p>
          <a:p>
            <a:pPr marL="285750" indent="-285750">
              <a:buFont typeface="Wingdings" pitchFamily="2" charset="2"/>
              <a:buChar char="Ø"/>
            </a:pPr>
            <a:r>
              <a:rPr lang="en-US" b="1" dirty="0"/>
              <a:t>A customer-service page, where you can contact the merchant for assistance </a:t>
            </a:r>
          </a:p>
          <a:p>
            <a:pPr marL="285750" indent="-285750">
              <a:buFont typeface="Wingdings" pitchFamily="2" charset="2"/>
              <a:buChar char="Ø"/>
            </a:pPr>
            <a:endParaRPr lang="en-US" b="1" dirty="0"/>
          </a:p>
          <a:p>
            <a:r>
              <a:rPr lang="en-US" dirty="0"/>
              <a:t>The ways of paying during online shopping: </a:t>
            </a:r>
          </a:p>
          <a:p>
            <a:pPr marL="342900" indent="-342900">
              <a:buFont typeface="+mj-lt"/>
              <a:buAutoNum type="arabicPeriod"/>
            </a:pPr>
            <a:r>
              <a:rPr lang="en-US" b="1" dirty="0"/>
              <a:t>One time credit card</a:t>
            </a:r>
          </a:p>
          <a:p>
            <a:pPr marL="342900" indent="-342900">
              <a:buFont typeface="+mj-lt"/>
              <a:buAutoNum type="arabicPeriod"/>
            </a:pPr>
            <a:r>
              <a:rPr lang="en-US" b="1" dirty="0"/>
              <a:t>Set Up an online account</a:t>
            </a:r>
          </a:p>
        </p:txBody>
      </p:sp>
      <p:sp>
        <p:nvSpPr>
          <p:cNvPr id="5" name="TextBox 4"/>
          <p:cNvSpPr txBox="1"/>
          <p:nvPr/>
        </p:nvSpPr>
        <p:spPr>
          <a:xfrm>
            <a:off x="533400" y="3960674"/>
            <a:ext cx="8305800" cy="1754326"/>
          </a:xfrm>
          <a:prstGeom prst="rect">
            <a:avLst/>
          </a:prstGeom>
          <a:noFill/>
        </p:spPr>
        <p:txBody>
          <a:bodyPr wrap="square" rtlCol="0">
            <a:spAutoFit/>
          </a:bodyPr>
          <a:lstStyle/>
          <a:p>
            <a:r>
              <a:rPr lang="en-US" dirty="0"/>
              <a:t>During online shopping, one should check the following information of customer service resources before purchasing:</a:t>
            </a:r>
          </a:p>
          <a:p>
            <a:pPr marL="285750" indent="-285750">
              <a:buFont typeface="Wingdings" pitchFamily="2" charset="2"/>
              <a:buChar char="§"/>
            </a:pPr>
            <a:r>
              <a:rPr lang="en-US" b="1" dirty="0"/>
              <a:t>Contact information</a:t>
            </a:r>
          </a:p>
          <a:p>
            <a:pPr marL="285750" indent="-285750">
              <a:buFont typeface="Wingdings" pitchFamily="2" charset="2"/>
              <a:buChar char="§"/>
            </a:pPr>
            <a:r>
              <a:rPr lang="en-US" b="1" dirty="0"/>
              <a:t>Return policies</a:t>
            </a:r>
          </a:p>
          <a:p>
            <a:pPr marL="285750" indent="-285750">
              <a:buFont typeface="Wingdings" pitchFamily="2" charset="2"/>
              <a:buChar char="§"/>
            </a:pPr>
            <a:r>
              <a:rPr lang="en-US" b="1" dirty="0"/>
              <a:t>Shopping policies</a:t>
            </a:r>
          </a:p>
          <a:p>
            <a:pPr marL="285750" indent="-285750">
              <a:buFont typeface="Wingdings" pitchFamily="2" charset="2"/>
              <a:buChar char="§"/>
            </a:pPr>
            <a:r>
              <a:rPr lang="en-US" b="1" dirty="0"/>
              <a:t>Charges and fees</a:t>
            </a:r>
          </a:p>
        </p:txBody>
      </p:sp>
      <p:sp>
        <p:nvSpPr>
          <p:cNvPr id="7" name="Rectangle 6"/>
          <p:cNvSpPr/>
          <p:nvPr/>
        </p:nvSpPr>
        <p:spPr>
          <a:xfrm>
            <a:off x="2427515" y="199963"/>
            <a:ext cx="3798027" cy="461665"/>
          </a:xfrm>
          <a:prstGeom prst="rect">
            <a:avLst/>
          </a:prstGeom>
        </p:spPr>
        <p:txBody>
          <a:bodyPr wrap="none">
            <a:spAutoFit/>
          </a:bodyPr>
          <a:lstStyle/>
          <a:p>
            <a:r>
              <a:rPr lang="en-US" sz="2400" b="1" dirty="0"/>
              <a:t>Business-to-Consumer (B2C)</a:t>
            </a:r>
          </a:p>
        </p:txBody>
      </p:sp>
      <p:sp>
        <p:nvSpPr>
          <p:cNvPr id="2" name="TextBox 1"/>
          <p:cNvSpPr txBox="1"/>
          <p:nvPr/>
        </p:nvSpPr>
        <p:spPr>
          <a:xfrm>
            <a:off x="2971800" y="732956"/>
            <a:ext cx="2362200" cy="400110"/>
          </a:xfrm>
          <a:prstGeom prst="rect">
            <a:avLst/>
          </a:prstGeom>
          <a:noFill/>
        </p:spPr>
        <p:txBody>
          <a:bodyPr wrap="square" rtlCol="0">
            <a:spAutoFit/>
          </a:bodyPr>
          <a:lstStyle/>
          <a:p>
            <a:pPr algn="ctr"/>
            <a:r>
              <a:rPr lang="en-US" sz="2000" b="1" dirty="0"/>
              <a:t>Online shopping</a:t>
            </a:r>
          </a:p>
        </p:txBody>
      </p:sp>
    </p:spTree>
    <p:extLst>
      <p:ext uri="{BB962C8B-B14F-4D97-AF65-F5344CB8AC3E}">
        <p14:creationId xmlns:p14="http://schemas.microsoft.com/office/powerpoint/2010/main" val="4069852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AC1F4A-7FCE-4288-ADD9-8F6798D1FA15}"/>
              </a:ext>
            </a:extLst>
          </p:cNvPr>
          <p:cNvSpPr txBox="1"/>
          <p:nvPr/>
        </p:nvSpPr>
        <p:spPr>
          <a:xfrm>
            <a:off x="274320" y="609600"/>
            <a:ext cx="8839200" cy="5463034"/>
          </a:xfrm>
          <a:prstGeom prst="rect">
            <a:avLst/>
          </a:prstGeom>
          <a:noFill/>
        </p:spPr>
        <p:txBody>
          <a:bodyPr wrap="square">
            <a:spAutoFit/>
          </a:bodyPr>
          <a:lstStyle/>
          <a:p>
            <a:pPr algn="just" fontAlgn="base">
              <a:spcAft>
                <a:spcPts val="600"/>
              </a:spcAft>
            </a:pPr>
            <a:r>
              <a:rPr lang="en-US" b="1" i="0" dirty="0">
                <a:solidFill>
                  <a:srgbClr val="050F34"/>
                </a:solidFill>
                <a:effectLst/>
                <a:latin typeface="Times New Roman" panose="02020603050405020304" pitchFamily="18" charset="0"/>
                <a:cs typeface="Times New Roman" panose="02020603050405020304" pitchFamily="18" charset="0"/>
              </a:rPr>
              <a:t>Application servers</a:t>
            </a:r>
          </a:p>
          <a:p>
            <a:pPr algn="just" fontAlgn="base">
              <a:spcAft>
                <a:spcPts val="600"/>
              </a:spcAft>
            </a:pPr>
            <a:r>
              <a:rPr lang="en-US" b="0" i="0" dirty="0">
                <a:solidFill>
                  <a:srgbClr val="050F34"/>
                </a:solidFill>
                <a:effectLst/>
                <a:latin typeface="Times New Roman" panose="02020603050405020304" pitchFamily="18" charset="0"/>
                <a:cs typeface="Times New Roman" panose="02020603050405020304" pitchFamily="18" charset="0"/>
              </a:rPr>
              <a:t>Application servers run applications in lieu of client computers running applications locally. Application servers often run resource-intensive applications that are shared by a large number of users. Doing so removes the need for each client to have sufficient resources to run the applications. It also removes the need to install and maintain software on many machines as opposed to only one.</a:t>
            </a:r>
          </a:p>
          <a:p>
            <a:pPr algn="just" fontAlgn="base">
              <a:spcAft>
                <a:spcPts val="600"/>
              </a:spcAft>
            </a:pPr>
            <a:r>
              <a:rPr lang="en-US" b="1" i="1" dirty="0" err="1">
                <a:solidFill>
                  <a:srgbClr val="050F34"/>
                </a:solidFill>
                <a:effectLst/>
                <a:latin typeface="Times New Roman" panose="02020603050405020304" pitchFamily="18" charset="0"/>
                <a:cs typeface="Times New Roman" panose="02020603050405020304" pitchFamily="18" charset="0"/>
              </a:rPr>
              <a:t>i</a:t>
            </a:r>
            <a:r>
              <a:rPr lang="en-US" b="1" i="1" dirty="0">
                <a:solidFill>
                  <a:srgbClr val="050F34"/>
                </a:solidFill>
                <a:effectLst/>
                <a:latin typeface="Times New Roman" panose="02020603050405020304" pitchFamily="18" charset="0"/>
                <a:cs typeface="Times New Roman" panose="02020603050405020304" pitchFamily="18" charset="0"/>
              </a:rPr>
              <a:t>) DNS servers</a:t>
            </a:r>
          </a:p>
          <a:p>
            <a:pPr algn="just" fontAlgn="base">
              <a:spcAft>
                <a:spcPts val="600"/>
              </a:spcAft>
            </a:pPr>
            <a:r>
              <a:rPr lang="en-US" b="0" i="0" dirty="0">
                <a:solidFill>
                  <a:srgbClr val="050F34"/>
                </a:solidFill>
                <a:effectLst/>
                <a:latin typeface="Times New Roman" panose="02020603050405020304" pitchFamily="18" charset="0"/>
                <a:cs typeface="Times New Roman" panose="02020603050405020304" pitchFamily="18" charset="0"/>
              </a:rPr>
              <a:t>Domain Name System (DNS) servers are application servers that provide name resolution to client computers by converting names easily understood by humans into machine-readable IP addresses. When a client needs the address of a system, it sends a DNS request with the name of the desired resource to a DNS server. The DNS server responds with the necessary IP address from its table of names.</a:t>
            </a:r>
          </a:p>
          <a:p>
            <a:pPr algn="just" fontAlgn="base">
              <a:spcAft>
                <a:spcPts val="600"/>
              </a:spcAft>
            </a:pPr>
            <a:r>
              <a:rPr lang="en-US" b="1" i="1" dirty="0">
                <a:solidFill>
                  <a:srgbClr val="050F34"/>
                </a:solidFill>
                <a:effectLst/>
                <a:latin typeface="Times New Roman" panose="02020603050405020304" pitchFamily="18" charset="0"/>
                <a:cs typeface="Times New Roman" panose="02020603050405020304" pitchFamily="18" charset="0"/>
              </a:rPr>
              <a:t>ii) Mail servers</a:t>
            </a:r>
          </a:p>
          <a:p>
            <a:pPr algn="just" fontAlgn="base">
              <a:spcAft>
                <a:spcPts val="600"/>
              </a:spcAft>
            </a:pPr>
            <a:r>
              <a:rPr lang="en-US" b="0" i="0" dirty="0">
                <a:solidFill>
                  <a:srgbClr val="050F34"/>
                </a:solidFill>
                <a:effectLst/>
                <a:latin typeface="Times New Roman" panose="02020603050405020304" pitchFamily="18" charset="0"/>
                <a:cs typeface="Times New Roman" panose="02020603050405020304" pitchFamily="18" charset="0"/>
              </a:rPr>
              <a:t>Mail servers are a very common type of application server. Mail servers receive emails sent to a user and store them until requested by a client on behalf of said user. Having an email server allows for a single machine to be properly configured and attached to the network at all times. It is then ready to send and receive messages rather than requiring every client machine to have its own email subsystem continuously running.</a:t>
            </a:r>
          </a:p>
        </p:txBody>
      </p:sp>
    </p:spTree>
    <p:extLst>
      <p:ext uri="{BB962C8B-B14F-4D97-AF65-F5344CB8AC3E}">
        <p14:creationId xmlns:p14="http://schemas.microsoft.com/office/powerpoint/2010/main" val="304468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43B4C4-3D4F-44CE-9C2E-A98D4F045438}"/>
              </a:ext>
            </a:extLst>
          </p:cNvPr>
          <p:cNvSpPr txBox="1"/>
          <p:nvPr/>
        </p:nvSpPr>
        <p:spPr>
          <a:xfrm>
            <a:off x="228600" y="251207"/>
            <a:ext cx="8686800" cy="6355586"/>
          </a:xfrm>
          <a:prstGeom prst="rect">
            <a:avLst/>
          </a:prstGeom>
          <a:noFill/>
        </p:spPr>
        <p:txBody>
          <a:bodyPr wrap="square">
            <a:spAutoFit/>
          </a:bodyPr>
          <a:lstStyle/>
          <a:p>
            <a:pPr algn="just"/>
            <a:r>
              <a:rPr lang="en-US" sz="2000" b="1" i="0" dirty="0">
                <a:solidFill>
                  <a:srgbClr val="050F34"/>
                </a:solidFill>
                <a:effectLst/>
                <a:latin typeface="Times New Roman" panose="02020603050405020304" pitchFamily="18" charset="0"/>
                <a:cs typeface="Times New Roman" panose="02020603050405020304" pitchFamily="18" charset="0"/>
              </a:rPr>
              <a:t>Web servers</a:t>
            </a:r>
          </a:p>
          <a:p>
            <a:pPr algn="just"/>
            <a:r>
              <a:rPr lang="en-US" b="0" i="0" dirty="0">
                <a:solidFill>
                  <a:srgbClr val="050F34"/>
                </a:solidFill>
                <a:effectLst/>
                <a:latin typeface="Times New Roman" panose="02020603050405020304" pitchFamily="18" charset="0"/>
                <a:cs typeface="Times New Roman" panose="02020603050405020304" pitchFamily="18" charset="0"/>
              </a:rPr>
              <a:t>One of the most abundant types of servers in today’s market is a web server. A web server is a special kind of application server that hosts programs and data requested by users across the Internet or an intranet. Web servers respond to requests from browsers running on client computers for web pages, or other web-based services. Common web servers include Apache web servers, Microsoft Internet Information Services (IIS) servers and Nginx servers.</a:t>
            </a:r>
          </a:p>
          <a:p>
            <a:pPr algn="just" fontAlgn="base"/>
            <a:r>
              <a:rPr lang="en-US" sz="2000" b="1" i="0" dirty="0">
                <a:solidFill>
                  <a:srgbClr val="050F34"/>
                </a:solidFill>
                <a:effectLst/>
                <a:latin typeface="Times New Roman" panose="02020603050405020304" pitchFamily="18" charset="0"/>
                <a:cs typeface="Times New Roman" panose="02020603050405020304" pitchFamily="18" charset="0"/>
              </a:rPr>
              <a:t>Database servers</a:t>
            </a:r>
          </a:p>
          <a:p>
            <a:pPr algn="just" fontAlgn="base"/>
            <a:r>
              <a:rPr lang="en-US" b="0" i="0" dirty="0">
                <a:solidFill>
                  <a:srgbClr val="050F34"/>
                </a:solidFill>
                <a:effectLst/>
                <a:latin typeface="Times New Roman" panose="02020603050405020304" pitchFamily="18" charset="0"/>
                <a:cs typeface="Times New Roman" panose="02020603050405020304" pitchFamily="18" charset="0"/>
              </a:rPr>
              <a:t>The amount of data used by companies, users, and other services is stored in databases. Databases need to be accessible to multiple clients at any given time and can require extraordinary amounts of disk space. Both of these needs lend themselves well to locating such databases on servers. Database servers run database applications and respond to numerous requests from clients. Common database server applications include Oracle, Microsoft SQL Server, DB2, and Informix.</a:t>
            </a:r>
          </a:p>
          <a:p>
            <a:pPr algn="just" fontAlgn="base"/>
            <a:endParaRPr lang="en-US" dirty="0">
              <a:solidFill>
                <a:srgbClr val="050F34"/>
              </a:solidFill>
              <a:latin typeface="Times New Roman" panose="02020603050405020304" pitchFamily="18" charset="0"/>
              <a:cs typeface="Times New Roman" panose="02020603050405020304" pitchFamily="18" charset="0"/>
            </a:endParaRPr>
          </a:p>
          <a:p>
            <a:pPr algn="just" fontAlgn="base">
              <a:spcAft>
                <a:spcPts val="600"/>
              </a:spcAft>
            </a:pPr>
            <a:r>
              <a:rPr lang="en-US" sz="2000" b="1" i="0" dirty="0">
                <a:solidFill>
                  <a:srgbClr val="050F34"/>
                </a:solidFill>
                <a:effectLst/>
                <a:latin typeface="Times New Roman" panose="02020603050405020304" pitchFamily="18" charset="0"/>
                <a:cs typeface="Times New Roman" panose="02020603050405020304" pitchFamily="18" charset="0"/>
              </a:rPr>
              <a:t>Proxy servers</a:t>
            </a:r>
          </a:p>
          <a:p>
            <a:pPr algn="just" fontAlgn="base">
              <a:spcAft>
                <a:spcPts val="600"/>
              </a:spcAft>
            </a:pPr>
            <a:r>
              <a:rPr lang="en-US" b="0" i="0" dirty="0">
                <a:solidFill>
                  <a:srgbClr val="050F34"/>
                </a:solidFill>
                <a:effectLst/>
                <a:latin typeface="Times New Roman" panose="02020603050405020304" pitchFamily="18" charset="0"/>
                <a:cs typeface="Times New Roman" panose="02020603050405020304" pitchFamily="18" charset="0"/>
              </a:rPr>
              <a:t>A proxy server acts as an intermediary between a client and a server. Often used to isolate either the clients or servers for security purposes, a proxy server takes the request from the client. Instead of responding to the client, it passes the request on to another server or process. The proxy server receives the response from the second server and then replies to the original client as if it were replying on its own. In this way, neither the client nor the responding server needs to directly connect to each other.</a:t>
            </a:r>
          </a:p>
        </p:txBody>
      </p:sp>
    </p:spTree>
    <p:extLst>
      <p:ext uri="{BB962C8B-B14F-4D97-AF65-F5344CB8AC3E}">
        <p14:creationId xmlns:p14="http://schemas.microsoft.com/office/powerpoint/2010/main" val="336178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9834E9-A931-40DC-8007-243AF4C64AFF}"/>
              </a:ext>
            </a:extLst>
          </p:cNvPr>
          <p:cNvSpPr txBox="1"/>
          <p:nvPr/>
        </p:nvSpPr>
        <p:spPr>
          <a:xfrm>
            <a:off x="304800" y="751225"/>
            <a:ext cx="8534400" cy="1200329"/>
          </a:xfrm>
          <a:prstGeom prst="rect">
            <a:avLst/>
          </a:prstGeom>
          <a:noFill/>
        </p:spPr>
        <p:txBody>
          <a:bodyPr wrap="square">
            <a:spAutoFit/>
          </a:bodyPr>
          <a:lstStyle/>
          <a:p>
            <a:pPr algn="just"/>
            <a:r>
              <a:rPr lang="en-US" dirty="0">
                <a:latin typeface="Times New Roman" panose="02020603050405020304" pitchFamily="18" charset="0"/>
                <a:cs typeface="Times New Roman" panose="02020603050405020304" pitchFamily="18" charset="0"/>
              </a:rPr>
              <a:t>A node is a processing location that can be a PC or some other device such as networked printer. </a:t>
            </a:r>
          </a:p>
          <a:p>
            <a:pPr algn="just"/>
            <a:r>
              <a:rPr lang="en-US" i="0" dirty="0">
                <a:effectLst/>
                <a:latin typeface="Times New Roman" panose="02020603050405020304" pitchFamily="18" charset="0"/>
                <a:cs typeface="Times New Roman" panose="02020603050405020304" pitchFamily="18" charset="0"/>
              </a:rPr>
              <a:t>A network node is a connection point in a communications network. Each node is an endpoint for data transmissions or redistribution.</a:t>
            </a:r>
            <a:endParaRPr lang="en-US"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050AB9A-118A-4BB6-B3B7-AB6157ADE971}"/>
              </a:ext>
            </a:extLst>
          </p:cNvPr>
          <p:cNvSpPr txBox="1"/>
          <p:nvPr/>
        </p:nvSpPr>
        <p:spPr>
          <a:xfrm>
            <a:off x="3200400" y="152400"/>
            <a:ext cx="2286000" cy="461665"/>
          </a:xfrm>
          <a:prstGeom prst="rect">
            <a:avLst/>
          </a:prstGeom>
          <a:noFill/>
        </p:spPr>
        <p:txBody>
          <a:bodyPr wrap="square">
            <a:spAutoFit/>
          </a:bodyPr>
          <a:lstStyle/>
          <a:p>
            <a:r>
              <a:rPr lang="en-US" sz="2400" b="1" dirty="0"/>
              <a:t>What is Node?</a:t>
            </a:r>
          </a:p>
        </p:txBody>
      </p:sp>
      <p:sp>
        <p:nvSpPr>
          <p:cNvPr id="8" name="TextBox 7">
            <a:extLst>
              <a:ext uri="{FF2B5EF4-FFF2-40B4-BE49-F238E27FC236}">
                <a16:creationId xmlns:a16="http://schemas.microsoft.com/office/drawing/2014/main" id="{D50384B4-C76E-47C4-A922-C10F187A6A6F}"/>
              </a:ext>
            </a:extLst>
          </p:cNvPr>
          <p:cNvSpPr txBox="1"/>
          <p:nvPr/>
        </p:nvSpPr>
        <p:spPr>
          <a:xfrm>
            <a:off x="495300" y="4953000"/>
            <a:ext cx="8382000" cy="954107"/>
          </a:xfrm>
          <a:prstGeom prst="rect">
            <a:avLst/>
          </a:prstGeom>
          <a:noFill/>
        </p:spPr>
        <p:txBody>
          <a:bodyPr wrap="square">
            <a:spAutoFit/>
          </a:bodyPr>
          <a:lstStyle/>
          <a:p>
            <a:pPr marL="285750" indent="-285750">
              <a:buFont typeface="Arial" pitchFamily="34" charset="0"/>
              <a:buChar char="•"/>
            </a:pPr>
            <a:r>
              <a:rPr lang="en-US" sz="2000" b="1" dirty="0">
                <a:latin typeface="Times New Roman" panose="02020603050405020304" pitchFamily="18" charset="0"/>
                <a:cs typeface="Times New Roman" panose="02020603050405020304" pitchFamily="18" charset="0"/>
              </a:rPr>
              <a:t>Peer-to-Peer Networks: </a:t>
            </a:r>
          </a:p>
          <a:p>
            <a:pPr algn="just"/>
            <a:r>
              <a:rPr lang="en-US" i="0" dirty="0">
                <a:solidFill>
                  <a:srgbClr val="202122"/>
                </a:solidFill>
                <a:effectLst/>
                <a:latin typeface="Times New Roman" panose="02020603050405020304" pitchFamily="18" charset="0"/>
                <a:cs typeface="Times New Roman" panose="02020603050405020304" pitchFamily="18" charset="0"/>
              </a:rPr>
              <a:t>         A peer-to-peer (P2P) network in which interconnected nodes share resources amongst each other without the use of a centralized administrative system</a:t>
            </a:r>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18DB305-6300-4BFB-99DC-7FCA23FD15F1}"/>
              </a:ext>
            </a:extLst>
          </p:cNvPr>
          <p:cNvSpPr txBox="1"/>
          <p:nvPr/>
        </p:nvSpPr>
        <p:spPr>
          <a:xfrm>
            <a:off x="2294839" y="1959858"/>
            <a:ext cx="4566699" cy="523220"/>
          </a:xfrm>
          <a:prstGeom prst="rect">
            <a:avLst/>
          </a:prstGeom>
          <a:noFill/>
        </p:spPr>
        <p:txBody>
          <a:bodyPr wrap="none" rtlCol="0">
            <a:spAutoFit/>
          </a:bodyPr>
          <a:lstStyle/>
          <a:p>
            <a:r>
              <a:rPr lang="en-US" sz="2800" b="1" dirty="0"/>
              <a:t>How network  are  structured</a:t>
            </a:r>
          </a:p>
        </p:txBody>
      </p:sp>
      <p:sp>
        <p:nvSpPr>
          <p:cNvPr id="10" name="TextBox 9">
            <a:extLst>
              <a:ext uri="{FF2B5EF4-FFF2-40B4-BE49-F238E27FC236}">
                <a16:creationId xmlns:a16="http://schemas.microsoft.com/office/drawing/2014/main" id="{4B84813E-9BBE-411E-BC33-094D66C3DC50}"/>
              </a:ext>
            </a:extLst>
          </p:cNvPr>
          <p:cNvSpPr txBox="1"/>
          <p:nvPr/>
        </p:nvSpPr>
        <p:spPr>
          <a:xfrm>
            <a:off x="609600" y="2553294"/>
            <a:ext cx="8153400" cy="2708434"/>
          </a:xfrm>
          <a:prstGeom prst="rect">
            <a:avLst/>
          </a:prstGeom>
          <a:noFill/>
        </p:spPr>
        <p:txBody>
          <a:bodyPr wrap="square" rtlCol="0">
            <a:spAutoFit/>
          </a:bodyPr>
          <a:lstStyle/>
          <a:p>
            <a:pPr marL="285750" indent="-285750">
              <a:buFont typeface="Arial" pitchFamily="34" charset="0"/>
              <a:buChar char="•"/>
            </a:pPr>
            <a:r>
              <a:rPr lang="en-US" sz="2000" b="1" dirty="0">
                <a:latin typeface="Times New Roman" panose="02020603050405020304" pitchFamily="18" charset="0"/>
                <a:cs typeface="Times New Roman" panose="02020603050405020304" pitchFamily="18" charset="0"/>
              </a:rPr>
              <a:t>Sever-based networks: </a:t>
            </a:r>
          </a:p>
          <a:p>
            <a:r>
              <a:rPr lang="en-US" sz="2000" dirty="0">
                <a:latin typeface="Times New Roman" panose="02020603050405020304" pitchFamily="18" charset="0"/>
                <a:cs typeface="Times New Roman" panose="02020603050405020304" pitchFamily="18" charset="0"/>
              </a:rPr>
              <a:t>A Server-based network is a network in which network security and storage are managed centrally by one or more servers. </a:t>
            </a:r>
            <a:r>
              <a:rPr lang="en-US" i="0" dirty="0">
                <a:effectLst/>
                <a:latin typeface="Times New Roman" panose="02020603050405020304" pitchFamily="18" charset="0"/>
                <a:cs typeface="Times New Roman" panose="02020603050405020304" pitchFamily="18" charset="0"/>
              </a:rPr>
              <a:t>A Server-Based network can also be termed as a Client-Server network. A server is a node that acts as a service provider for clients.</a:t>
            </a:r>
          </a:p>
          <a:p>
            <a:r>
              <a:rPr lang="en-US" sz="2000" b="1" dirty="0"/>
              <a:t>Client/Server Networks: </a:t>
            </a:r>
            <a:r>
              <a:rPr lang="en-US" b="0" i="0" dirty="0">
                <a:effectLst/>
                <a:latin typeface="Times New Roman" panose="02020603050405020304" pitchFamily="18" charset="0"/>
                <a:cs typeface="Times New Roman" panose="02020603050405020304" pitchFamily="18" charset="0"/>
              </a:rPr>
              <a:t>A client-server network is the medium through which clients access resources and services from a central computer, via either a local area network (LAN) or a wide-area network (WAN), such as the Internet.</a:t>
            </a: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102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85494" y="0"/>
            <a:ext cx="4472506" cy="461665"/>
          </a:xfrm>
          <a:prstGeom prst="rect">
            <a:avLst/>
          </a:prstGeom>
          <a:noFill/>
        </p:spPr>
        <p:txBody>
          <a:bodyPr wrap="none" rtlCol="0">
            <a:spAutoFit/>
          </a:bodyPr>
          <a:lstStyle/>
          <a:p>
            <a:r>
              <a:rPr lang="en-US" sz="2400" b="1" dirty="0"/>
              <a:t>Data movement through network</a:t>
            </a:r>
          </a:p>
        </p:txBody>
      </p:sp>
      <p:sp>
        <p:nvSpPr>
          <p:cNvPr id="6" name="TextBox 5"/>
          <p:cNvSpPr txBox="1"/>
          <p:nvPr/>
        </p:nvSpPr>
        <p:spPr>
          <a:xfrm>
            <a:off x="304800" y="381000"/>
            <a:ext cx="8686800" cy="3293209"/>
          </a:xfrm>
          <a:prstGeom prst="rect">
            <a:avLst/>
          </a:prstGeom>
          <a:noFill/>
        </p:spPr>
        <p:txBody>
          <a:bodyPr wrap="square" rtlCol="0">
            <a:spAutoFit/>
          </a:bodyPr>
          <a:lstStyle/>
          <a:p>
            <a:r>
              <a:rPr lang="en-US" sz="1600" b="1" dirty="0"/>
              <a:t>Packets</a:t>
            </a:r>
            <a:r>
              <a:rPr lang="en-US" sz="1600" dirty="0"/>
              <a:t>: Data moves through the network in a structure called packets. Packets are pieces of a message broken down into small units by the sending PC and reassembled by the receiving PC</a:t>
            </a:r>
          </a:p>
          <a:p>
            <a:r>
              <a:rPr lang="en-US" sz="1600" dirty="0"/>
              <a:t>Most packets have two parts:</a:t>
            </a:r>
          </a:p>
          <a:p>
            <a:pPr marL="285750" indent="-285750">
              <a:buFont typeface="Arial" pitchFamily="34" charset="0"/>
              <a:buChar char="•"/>
            </a:pPr>
            <a:r>
              <a:rPr lang="en-US" sz="1600" b="1" dirty="0"/>
              <a:t>The Header (First part)</a:t>
            </a:r>
          </a:p>
          <a:p>
            <a:pPr marL="285750" indent="-285750">
              <a:buFont typeface="Arial" pitchFamily="34" charset="0"/>
              <a:buChar char="•"/>
            </a:pPr>
            <a:r>
              <a:rPr lang="en-US" sz="1600" b="1" dirty="0"/>
              <a:t>The Payload (Second Part)</a:t>
            </a:r>
          </a:p>
          <a:p>
            <a:r>
              <a:rPr lang="en-US" sz="1600" b="1" u="sng" dirty="0"/>
              <a:t>The information contained within Header: </a:t>
            </a:r>
          </a:p>
          <a:p>
            <a:pPr marL="285750" indent="-285750">
              <a:buFont typeface="Arial" pitchFamily="34" charset="0"/>
              <a:buChar char="•"/>
            </a:pPr>
            <a:r>
              <a:rPr lang="en-US" sz="1500" dirty="0">
                <a:latin typeface="Arial Unicode MS" pitchFamily="34" charset="-128"/>
                <a:ea typeface="Arial Unicode MS" pitchFamily="34" charset="-128"/>
                <a:cs typeface="Arial Unicode MS" pitchFamily="34" charset="-128"/>
              </a:rPr>
              <a:t>The header identifies the node that sent the packet (The source) and provides  the address of the node  that will receive  the  packet (The destination)</a:t>
            </a:r>
          </a:p>
          <a:p>
            <a:pPr marL="285750" indent="-285750">
              <a:buFont typeface="Arial" pitchFamily="34" charset="0"/>
              <a:buChar char="•"/>
            </a:pPr>
            <a:r>
              <a:rPr lang="en-US" sz="1500" dirty="0">
                <a:latin typeface="Arial Unicode MS" pitchFamily="34" charset="-128"/>
                <a:ea typeface="Arial Unicode MS" pitchFamily="34" charset="-128"/>
                <a:cs typeface="Arial Unicode MS" pitchFamily="34" charset="-128"/>
              </a:rPr>
              <a:t>The header also contain the information for network  to determine the best way to get it to its destination.</a:t>
            </a:r>
          </a:p>
          <a:p>
            <a:pPr marL="285750" indent="-285750">
              <a:buFont typeface="Arial" pitchFamily="34" charset="0"/>
              <a:buChar char="•"/>
            </a:pPr>
            <a:r>
              <a:rPr lang="en-US" sz="1500" dirty="0">
                <a:latin typeface="Arial Unicode MS" pitchFamily="34" charset="-128"/>
                <a:ea typeface="Arial Unicode MS" pitchFamily="34" charset="-128"/>
                <a:cs typeface="Arial Unicode MS" pitchFamily="34" charset="-128"/>
              </a:rPr>
              <a:t>The header also holds control data that helps the receiving  node reassemble  a message’s packets in the right order.</a:t>
            </a:r>
          </a:p>
          <a:p>
            <a:r>
              <a:rPr lang="en-US" sz="1500" b="1" dirty="0">
                <a:latin typeface="Arial Unicode MS" pitchFamily="34" charset="-128"/>
                <a:ea typeface="Arial Unicode MS" pitchFamily="34" charset="-128"/>
                <a:cs typeface="Arial Unicode MS" pitchFamily="34" charset="-128"/>
              </a:rPr>
              <a:t>Payload is the actual data that is being transmitted between two nodes</a:t>
            </a:r>
            <a:r>
              <a:rPr lang="en-US" sz="1500" dirty="0">
                <a:latin typeface="Arial Unicode MS" pitchFamily="34" charset="-128"/>
                <a:ea typeface="Arial Unicode MS" pitchFamily="34" charset="-128"/>
                <a:cs typeface="Arial Unicode MS" pitchFamily="34" charset="-128"/>
              </a:rPr>
              <a:t>.</a:t>
            </a:r>
          </a:p>
        </p:txBody>
      </p:sp>
      <p:sp>
        <p:nvSpPr>
          <p:cNvPr id="7" name="TextBox 6">
            <a:extLst>
              <a:ext uri="{FF2B5EF4-FFF2-40B4-BE49-F238E27FC236}">
                <a16:creationId xmlns:a16="http://schemas.microsoft.com/office/drawing/2014/main" id="{E986B344-7331-4F99-BC14-C215580F19CE}"/>
              </a:ext>
            </a:extLst>
          </p:cNvPr>
          <p:cNvSpPr txBox="1"/>
          <p:nvPr/>
        </p:nvSpPr>
        <p:spPr>
          <a:xfrm>
            <a:off x="3048000" y="3464560"/>
            <a:ext cx="2910220" cy="523220"/>
          </a:xfrm>
          <a:prstGeom prst="rect">
            <a:avLst/>
          </a:prstGeom>
          <a:noFill/>
        </p:spPr>
        <p:txBody>
          <a:bodyPr wrap="none" rtlCol="0">
            <a:spAutoFit/>
          </a:bodyPr>
          <a:lstStyle/>
          <a:p>
            <a:r>
              <a:rPr lang="en-US" sz="2800" b="1" dirty="0"/>
              <a:t>Network Topology</a:t>
            </a:r>
          </a:p>
        </p:txBody>
      </p:sp>
      <p:sp>
        <p:nvSpPr>
          <p:cNvPr id="8" name="TextBox 7">
            <a:extLst>
              <a:ext uri="{FF2B5EF4-FFF2-40B4-BE49-F238E27FC236}">
                <a16:creationId xmlns:a16="http://schemas.microsoft.com/office/drawing/2014/main" id="{1CDD765F-A13F-40B3-A17A-46F76B0A18D6}"/>
              </a:ext>
            </a:extLst>
          </p:cNvPr>
          <p:cNvSpPr txBox="1"/>
          <p:nvPr/>
        </p:nvSpPr>
        <p:spPr>
          <a:xfrm>
            <a:off x="685800" y="3870960"/>
            <a:ext cx="8001000" cy="646331"/>
          </a:xfrm>
          <a:prstGeom prst="rect">
            <a:avLst/>
          </a:prstGeom>
          <a:noFill/>
        </p:spPr>
        <p:txBody>
          <a:bodyPr wrap="square" rtlCol="0">
            <a:spAutoFit/>
          </a:bodyPr>
          <a:lstStyle/>
          <a:p>
            <a:r>
              <a:rPr lang="en-US" b="1" dirty="0"/>
              <a:t>Definition:</a:t>
            </a:r>
            <a:r>
              <a:rPr lang="en-US" dirty="0"/>
              <a:t> The logical layout of the cables and devices that connect the nodes of the network, is called network topology.</a:t>
            </a:r>
          </a:p>
        </p:txBody>
      </p:sp>
      <p:sp>
        <p:nvSpPr>
          <p:cNvPr id="9" name="TextBox 8">
            <a:extLst>
              <a:ext uri="{FF2B5EF4-FFF2-40B4-BE49-F238E27FC236}">
                <a16:creationId xmlns:a16="http://schemas.microsoft.com/office/drawing/2014/main" id="{39A55974-7E24-4F37-9820-F967E7BF5E70}"/>
              </a:ext>
            </a:extLst>
          </p:cNvPr>
          <p:cNvSpPr txBox="1"/>
          <p:nvPr/>
        </p:nvSpPr>
        <p:spPr>
          <a:xfrm>
            <a:off x="685800" y="4458236"/>
            <a:ext cx="8001000" cy="2308324"/>
          </a:xfrm>
          <a:prstGeom prst="rect">
            <a:avLst/>
          </a:prstGeom>
          <a:noFill/>
        </p:spPr>
        <p:txBody>
          <a:bodyPr wrap="square" rtlCol="0">
            <a:spAutoFit/>
          </a:bodyPr>
          <a:lstStyle/>
          <a:p>
            <a:r>
              <a:rPr lang="en-US" sz="1600" dirty="0">
                <a:cs typeface="Times New Roman" pitchFamily="18" charset="0"/>
              </a:rPr>
              <a:t>Network designers consider the following factors when deciding which topology of combination of topologies to use:</a:t>
            </a:r>
          </a:p>
          <a:p>
            <a:pPr marL="285750" indent="-285750">
              <a:buFont typeface="Arial" pitchFamily="34" charset="0"/>
              <a:buChar char="•"/>
            </a:pPr>
            <a:r>
              <a:rPr lang="en-US" sz="1600" b="1" dirty="0">
                <a:cs typeface="Times New Roman" pitchFamily="18" charset="0"/>
              </a:rPr>
              <a:t>The distance between computers</a:t>
            </a:r>
          </a:p>
          <a:p>
            <a:pPr marL="285750" indent="-285750">
              <a:buFont typeface="Arial" pitchFamily="34" charset="0"/>
              <a:buChar char="•"/>
            </a:pPr>
            <a:r>
              <a:rPr lang="en-US" sz="1600" b="1" dirty="0">
                <a:cs typeface="Times New Roman" pitchFamily="18" charset="0"/>
              </a:rPr>
              <a:t>The speed at which data must travel around the network</a:t>
            </a:r>
          </a:p>
          <a:p>
            <a:pPr marL="285750" indent="-285750">
              <a:buFont typeface="Arial" pitchFamily="34" charset="0"/>
              <a:buChar char="•"/>
            </a:pPr>
            <a:r>
              <a:rPr lang="en-US" sz="1600" b="1" dirty="0">
                <a:cs typeface="Times New Roman" pitchFamily="18" charset="0"/>
              </a:rPr>
              <a:t>The cost of setting up the network</a:t>
            </a:r>
          </a:p>
          <a:p>
            <a:pPr algn="just"/>
            <a:r>
              <a:rPr lang="en-US" sz="1600" dirty="0">
                <a:cs typeface="Times New Roman" pitchFamily="18" charset="0"/>
              </a:rPr>
              <a:t>Hence, network topologies can be either logical or physical.</a:t>
            </a:r>
          </a:p>
          <a:p>
            <a:pPr algn="just"/>
            <a:r>
              <a:rPr lang="en-US" sz="1600" dirty="0">
                <a:cs typeface="Times New Roman" pitchFamily="18" charset="0"/>
              </a:rPr>
              <a:t>In the logical topology, there is actual transfer of the data in the network as per its design plan whereas in case of a physical topology, the physical design of a network which consists of location, devices and the cable installation is referred.</a:t>
            </a:r>
          </a:p>
        </p:txBody>
      </p:sp>
    </p:spTree>
    <p:extLst>
      <p:ext uri="{BB962C8B-B14F-4D97-AF65-F5344CB8AC3E}">
        <p14:creationId xmlns:p14="http://schemas.microsoft.com/office/powerpoint/2010/main" val="3972509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76200"/>
            <a:ext cx="6934200" cy="461665"/>
          </a:xfrm>
          <a:prstGeom prst="rect">
            <a:avLst/>
          </a:prstGeom>
          <a:noFill/>
        </p:spPr>
        <p:txBody>
          <a:bodyPr wrap="square" rtlCol="0">
            <a:spAutoFit/>
          </a:bodyPr>
          <a:lstStyle/>
          <a:p>
            <a:pPr algn="ctr"/>
            <a:r>
              <a:rPr lang="en-US" sz="2400" b="1" u="sng" dirty="0"/>
              <a:t>Types of Network Topology</a:t>
            </a:r>
          </a:p>
        </p:txBody>
      </p:sp>
      <p:sp>
        <p:nvSpPr>
          <p:cNvPr id="6" name="TextBox 5"/>
          <p:cNvSpPr txBox="1"/>
          <p:nvPr/>
        </p:nvSpPr>
        <p:spPr>
          <a:xfrm>
            <a:off x="573314" y="559636"/>
            <a:ext cx="2627086" cy="461665"/>
          </a:xfrm>
          <a:prstGeom prst="rect">
            <a:avLst/>
          </a:prstGeom>
          <a:noFill/>
        </p:spPr>
        <p:txBody>
          <a:bodyPr wrap="square" rtlCol="0">
            <a:spAutoFit/>
          </a:bodyPr>
          <a:lstStyle/>
          <a:p>
            <a:r>
              <a:rPr lang="en-US" sz="2400" b="1" dirty="0"/>
              <a:t>Bus Topology:</a:t>
            </a:r>
          </a:p>
        </p:txBody>
      </p:sp>
      <p:sp>
        <p:nvSpPr>
          <p:cNvPr id="7" name="Rectangle 6"/>
          <p:cNvSpPr/>
          <p:nvPr/>
        </p:nvSpPr>
        <p:spPr>
          <a:xfrm>
            <a:off x="457200" y="1008007"/>
            <a:ext cx="8305800" cy="2800767"/>
          </a:xfrm>
          <a:prstGeom prst="rect">
            <a:avLst/>
          </a:prstGeom>
        </p:spPr>
        <p:txBody>
          <a:bodyPr wrap="square">
            <a:spAutoFit/>
          </a:bodyPr>
          <a:lstStyle/>
          <a:p>
            <a:r>
              <a:rPr lang="en-US" sz="1600" b="1" dirty="0"/>
              <a:t>Advantages of bus topology</a:t>
            </a:r>
          </a:p>
          <a:p>
            <a:pPr marL="342900" indent="-342900">
              <a:buFont typeface="+mj-lt"/>
              <a:buAutoNum type="arabicPeriod"/>
            </a:pPr>
            <a:r>
              <a:rPr lang="en-US" sz="1600" dirty="0"/>
              <a:t>It works well when you have a small network.</a:t>
            </a:r>
          </a:p>
          <a:p>
            <a:pPr marL="342900" indent="-342900">
              <a:buFont typeface="+mj-lt"/>
              <a:buAutoNum type="arabicPeriod"/>
            </a:pPr>
            <a:r>
              <a:rPr lang="en-US" sz="1600" dirty="0"/>
              <a:t>It's the easiest network topology for connecting computers or peripherals in a linear fashion.</a:t>
            </a:r>
          </a:p>
          <a:p>
            <a:pPr marL="342900" indent="-342900">
              <a:buFont typeface="+mj-lt"/>
              <a:buAutoNum type="arabicPeriod"/>
            </a:pPr>
            <a:r>
              <a:rPr lang="en-US" sz="1600" dirty="0"/>
              <a:t>It requires less cable length than a star topology.</a:t>
            </a:r>
          </a:p>
          <a:p>
            <a:endParaRPr lang="en-US" sz="1600" b="1" dirty="0"/>
          </a:p>
          <a:p>
            <a:r>
              <a:rPr lang="en-US" sz="1600" b="1" dirty="0"/>
              <a:t>Disadvantages of bus topology</a:t>
            </a:r>
          </a:p>
          <a:p>
            <a:pPr marL="342900" indent="-342900">
              <a:buFont typeface="+mj-lt"/>
              <a:buAutoNum type="arabicPeriod"/>
            </a:pPr>
            <a:r>
              <a:rPr lang="en-US" sz="1600" dirty="0"/>
              <a:t>It can be difficult to identify the problems if the whole network goes down.</a:t>
            </a:r>
          </a:p>
          <a:p>
            <a:pPr marL="342900" indent="-342900">
              <a:buFont typeface="+mj-lt"/>
              <a:buAutoNum type="arabicPeriod"/>
            </a:pPr>
            <a:r>
              <a:rPr lang="en-US" sz="1600" dirty="0"/>
              <a:t>It can be hard to troubleshoot individual device issues.</a:t>
            </a:r>
          </a:p>
          <a:p>
            <a:pPr marL="342900" indent="-342900">
              <a:buFont typeface="+mj-lt"/>
              <a:buAutoNum type="arabicPeriod"/>
            </a:pPr>
            <a:r>
              <a:rPr lang="en-US" sz="1600" dirty="0"/>
              <a:t>Bus topology is not great for large networks.</a:t>
            </a:r>
          </a:p>
          <a:p>
            <a:pPr marL="342900" indent="-342900">
              <a:buFont typeface="+mj-lt"/>
              <a:buAutoNum type="arabicPeriod"/>
            </a:pPr>
            <a:r>
              <a:rPr lang="en-US" sz="1600" dirty="0"/>
              <a:t>Terminators are required for both ends of the main cable.</a:t>
            </a:r>
          </a:p>
          <a:p>
            <a:pPr marL="342900" indent="-342900">
              <a:buFont typeface="+mj-lt"/>
              <a:buAutoNum type="arabicPeriod"/>
            </a:pPr>
            <a:r>
              <a:rPr lang="en-US" sz="1600" dirty="0"/>
              <a:t>If a main cable is damaged, the network fails or splits into two.</a:t>
            </a:r>
          </a:p>
        </p:txBody>
      </p:sp>
      <p:pic>
        <p:nvPicPr>
          <p:cNvPr id="1026" name="Picture 2" descr="http://www.oocities.org/tohliang/gambaq/jenis.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4628" y="4238625"/>
            <a:ext cx="5143500" cy="2543175"/>
          </a:xfrm>
          <a:prstGeom prst="rect">
            <a:avLst/>
          </a:prstGeom>
          <a:noFill/>
          <a:extLst>
            <a:ext uri="{909E8E84-426E-40DD-AFC4-6F175D3DCCD1}">
              <a14:hiddenFill xmlns:a14="http://schemas.microsoft.com/office/drawing/2010/main">
                <a:solidFill>
                  <a:srgbClr val="FFFFFF"/>
                </a:solidFill>
              </a14:hiddenFill>
            </a:ext>
          </a:extLst>
        </p:spPr>
      </p:pic>
      <p:sp>
        <p:nvSpPr>
          <p:cNvPr id="8" name="Oval 7"/>
          <p:cNvSpPr/>
          <p:nvPr/>
        </p:nvSpPr>
        <p:spPr>
          <a:xfrm>
            <a:off x="6603093" y="5134429"/>
            <a:ext cx="255814"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600200" y="5134429"/>
            <a:ext cx="255814"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H="1">
            <a:off x="6858907" y="4532087"/>
            <a:ext cx="566965" cy="58057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142388" y="4254122"/>
            <a:ext cx="1206953" cy="307777"/>
          </a:xfrm>
          <a:prstGeom prst="rect">
            <a:avLst/>
          </a:prstGeom>
          <a:noFill/>
        </p:spPr>
        <p:txBody>
          <a:bodyPr wrap="square" rtlCol="0">
            <a:spAutoFit/>
          </a:bodyPr>
          <a:lstStyle/>
          <a:p>
            <a:r>
              <a:rPr lang="en-US" sz="1400" b="1" dirty="0"/>
              <a:t>Terminator</a:t>
            </a:r>
          </a:p>
        </p:txBody>
      </p:sp>
    </p:spTree>
    <p:extLst>
      <p:ext uri="{BB962C8B-B14F-4D97-AF65-F5344CB8AC3E}">
        <p14:creationId xmlns:p14="http://schemas.microsoft.com/office/powerpoint/2010/main" val="218956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3314" y="228600"/>
            <a:ext cx="2627086" cy="461665"/>
          </a:xfrm>
          <a:prstGeom prst="rect">
            <a:avLst/>
          </a:prstGeom>
          <a:noFill/>
        </p:spPr>
        <p:txBody>
          <a:bodyPr wrap="square" rtlCol="0">
            <a:spAutoFit/>
          </a:bodyPr>
          <a:lstStyle/>
          <a:p>
            <a:r>
              <a:rPr lang="en-US" sz="2400" b="1" dirty="0"/>
              <a:t>Star Topology:</a:t>
            </a:r>
          </a:p>
        </p:txBody>
      </p:sp>
      <p:sp>
        <p:nvSpPr>
          <p:cNvPr id="5" name="Rectangle 4"/>
          <p:cNvSpPr/>
          <p:nvPr/>
        </p:nvSpPr>
        <p:spPr>
          <a:xfrm>
            <a:off x="152400" y="685800"/>
            <a:ext cx="8763000" cy="3785652"/>
          </a:xfrm>
          <a:prstGeom prst="rect">
            <a:avLst/>
          </a:prstGeom>
        </p:spPr>
        <p:txBody>
          <a:bodyPr wrap="square">
            <a:spAutoFit/>
          </a:bodyPr>
          <a:lstStyle/>
          <a:p>
            <a:r>
              <a:rPr lang="en-US" sz="1600" b="1" dirty="0"/>
              <a:t>Advantages of Star Topology</a:t>
            </a:r>
          </a:p>
          <a:p>
            <a:r>
              <a:rPr lang="en-US" sz="1600" b="1" dirty="0"/>
              <a:t>1)</a:t>
            </a:r>
            <a:r>
              <a:rPr lang="en-US" sz="1600" dirty="0"/>
              <a:t>  As compared to Bus topology it gives far much better performance. A sent signal reaches the intended destination after passing through central device called hub. Performance of the network is dependent on the capacity of central hub.</a:t>
            </a:r>
            <a:br>
              <a:rPr lang="en-US" sz="1600" dirty="0"/>
            </a:br>
            <a:r>
              <a:rPr lang="en-US" sz="1600" b="1" dirty="0"/>
              <a:t>2) </a:t>
            </a:r>
            <a:r>
              <a:rPr lang="en-US" sz="1600" dirty="0"/>
              <a:t> Easy to connect new nodes or devices. In star topology new nodes can be added easily without affecting rest of the network. Similarly components can also be removed easily.</a:t>
            </a:r>
            <a:br>
              <a:rPr lang="en-US" sz="1600" dirty="0"/>
            </a:br>
            <a:r>
              <a:rPr lang="en-US" sz="1600" b="1" dirty="0"/>
              <a:t>3)</a:t>
            </a:r>
            <a:r>
              <a:rPr lang="en-US" sz="1600" dirty="0"/>
              <a:t>  Centralized management. It helps in monitoring the network.</a:t>
            </a:r>
            <a:br>
              <a:rPr lang="en-US" sz="1600" dirty="0"/>
            </a:br>
            <a:r>
              <a:rPr lang="en-US" sz="1600" b="1" dirty="0"/>
              <a:t>4)</a:t>
            </a:r>
            <a:r>
              <a:rPr lang="en-US" sz="1600" dirty="0"/>
              <a:t>  Failure of one node or link doesn’t affect the rest of network. At the same time its easy to detect the failure and troubleshoot it.</a:t>
            </a:r>
          </a:p>
          <a:p>
            <a:endParaRPr lang="en-US" sz="1600" b="1" dirty="0"/>
          </a:p>
          <a:p>
            <a:r>
              <a:rPr lang="en-US" sz="1600" b="1" dirty="0"/>
              <a:t>Disadvantages of Star Topology</a:t>
            </a:r>
          </a:p>
          <a:p>
            <a:r>
              <a:rPr lang="en-US" sz="1600" b="1" dirty="0"/>
              <a:t>1)</a:t>
            </a:r>
            <a:r>
              <a:rPr lang="en-US" sz="1600" dirty="0"/>
              <a:t>  Too much dependency on central device has its own drawbacks. If it fails whole network goes down.</a:t>
            </a:r>
            <a:br>
              <a:rPr lang="en-US" sz="1600" dirty="0"/>
            </a:br>
            <a:r>
              <a:rPr lang="en-US" sz="1600" b="1" dirty="0"/>
              <a:t>2)</a:t>
            </a:r>
            <a:r>
              <a:rPr lang="en-US" sz="1600" dirty="0"/>
              <a:t>  The use of hub, a router or a switch as central device increases the overall cost of the network.</a:t>
            </a:r>
            <a:br>
              <a:rPr lang="en-US" sz="1600" dirty="0"/>
            </a:br>
            <a:r>
              <a:rPr lang="en-US" sz="1600" b="1" dirty="0"/>
              <a:t>3) </a:t>
            </a:r>
            <a:r>
              <a:rPr lang="en-US" sz="1600" dirty="0"/>
              <a:t>  Performance and as well number of nodes which can be added in such topology is depended on capacity of central device.</a:t>
            </a:r>
          </a:p>
        </p:txBody>
      </p:sp>
      <p:pic>
        <p:nvPicPr>
          <p:cNvPr id="2050" name="Picture 2" descr="https://4.bp.blogspot.com/-pETOVs0orGo/Tc-fD6t3jUI/AAAAAAAAACo/D6OSdPHrKho/s1600/Star%2Btopolog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4350612"/>
            <a:ext cx="2356123" cy="22787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4580323"/>
            <a:ext cx="2728232" cy="2049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8403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52400"/>
            <a:ext cx="2627086" cy="461665"/>
          </a:xfrm>
          <a:prstGeom prst="rect">
            <a:avLst/>
          </a:prstGeom>
          <a:noFill/>
        </p:spPr>
        <p:txBody>
          <a:bodyPr wrap="square" rtlCol="0">
            <a:spAutoFit/>
          </a:bodyPr>
          <a:lstStyle/>
          <a:p>
            <a:r>
              <a:rPr lang="en-US" sz="2400" b="1" dirty="0"/>
              <a:t>Ring Topology:</a:t>
            </a:r>
          </a:p>
        </p:txBody>
      </p:sp>
      <p:pic>
        <p:nvPicPr>
          <p:cNvPr id="3074" name="Picture 2" descr="https://1.bp.blogspot.com/-HdZq2BNrAT0/TdOBIVxamkI/AAAAAAAAADY/BaSRNjd2Evg/s1600/Ring_topology_diagr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306339"/>
            <a:ext cx="2667000" cy="217066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33400" y="614065"/>
            <a:ext cx="8037286" cy="3785652"/>
          </a:xfrm>
          <a:prstGeom prst="rect">
            <a:avLst/>
          </a:prstGeom>
        </p:spPr>
        <p:txBody>
          <a:bodyPr wrap="square">
            <a:spAutoFit/>
          </a:bodyPr>
          <a:lstStyle/>
          <a:p>
            <a:r>
              <a:rPr lang="en-US" sz="1600" b="1" dirty="0"/>
              <a:t>Advantages of Ring Topology </a:t>
            </a:r>
          </a:p>
          <a:p>
            <a:r>
              <a:rPr lang="en-US" sz="1600" b="1" dirty="0"/>
              <a:t>1) </a:t>
            </a:r>
            <a:r>
              <a:rPr lang="en-US" sz="1600" dirty="0"/>
              <a:t>  This type of topology is very organized. Each node gets to send the data when it receives an   empty token. This helps to reduces chances of collision. Also in ring topology all the traffic flows in only one  direction at very high speed.</a:t>
            </a:r>
            <a:br>
              <a:rPr lang="en-US" sz="1600" dirty="0"/>
            </a:br>
            <a:r>
              <a:rPr lang="en-US" sz="1600" b="1" dirty="0"/>
              <a:t>2) </a:t>
            </a:r>
            <a:r>
              <a:rPr lang="en-US" sz="1600" dirty="0"/>
              <a:t>  Even when the load on the network increases, its performance is better than that of bus topology</a:t>
            </a:r>
            <a:br>
              <a:rPr lang="en-US" sz="1600" dirty="0"/>
            </a:br>
            <a:r>
              <a:rPr lang="en-US" sz="1600" b="1" dirty="0"/>
              <a:t>3)  </a:t>
            </a:r>
            <a:r>
              <a:rPr lang="en-US" sz="1600" dirty="0"/>
              <a:t> Additional components do not affect the performance of network.</a:t>
            </a:r>
            <a:br>
              <a:rPr lang="en-US" sz="1600" dirty="0"/>
            </a:br>
            <a:r>
              <a:rPr lang="en-US" sz="1600" b="1" dirty="0"/>
              <a:t>4)</a:t>
            </a:r>
            <a:r>
              <a:rPr lang="en-US" sz="1600" dirty="0"/>
              <a:t>   Each computer has equal access to resources.</a:t>
            </a:r>
            <a:br>
              <a:rPr lang="en-US" sz="1600" dirty="0"/>
            </a:br>
            <a:br>
              <a:rPr lang="en-US" sz="1600" dirty="0"/>
            </a:br>
            <a:r>
              <a:rPr lang="en-US" sz="1600" b="1" dirty="0"/>
              <a:t>Disadvantages of Ring Topology</a:t>
            </a:r>
          </a:p>
          <a:p>
            <a:r>
              <a:rPr lang="en-US" sz="1600" b="1" dirty="0"/>
              <a:t>1) </a:t>
            </a:r>
            <a:r>
              <a:rPr lang="en-US" sz="1600" dirty="0"/>
              <a:t>  Each packet of data must pass through all the computers between source and destination. This makes it slower than star topology.</a:t>
            </a:r>
          </a:p>
          <a:p>
            <a:r>
              <a:rPr lang="en-US" sz="1600" b="1" dirty="0"/>
              <a:t>2) </a:t>
            </a:r>
            <a:r>
              <a:rPr lang="en-US" sz="1600" dirty="0"/>
              <a:t>  If one workstation or port goes down, the entire network gets affected.</a:t>
            </a:r>
            <a:br>
              <a:rPr lang="en-US" sz="1600" dirty="0"/>
            </a:br>
            <a:r>
              <a:rPr lang="en-US" sz="1600" b="1" dirty="0"/>
              <a:t>3) </a:t>
            </a:r>
            <a:r>
              <a:rPr lang="en-US" sz="1600" dirty="0"/>
              <a:t>  Network is highly dependent on the wire which connects different components. </a:t>
            </a:r>
            <a:br>
              <a:rPr lang="en-US" sz="1600" dirty="0"/>
            </a:br>
            <a:endParaRPr lang="en-US" sz="1600" dirty="0"/>
          </a:p>
        </p:txBody>
      </p:sp>
      <p:pic>
        <p:nvPicPr>
          <p:cNvPr id="3076"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4173" y="4458218"/>
            <a:ext cx="1952625" cy="1866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06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3082</TotalTime>
  <Words>4927</Words>
  <Application>Microsoft Office PowerPoint</Application>
  <PresentationFormat>On-screen Show (4:3)</PresentationFormat>
  <Paragraphs>319</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Arial Unicode MS</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Parts of a computer system</dc:title>
  <dc:creator>comhut</dc:creator>
  <cp:lastModifiedBy>Asus</cp:lastModifiedBy>
  <cp:revision>218</cp:revision>
  <cp:lastPrinted>2018-07-23T09:26:54Z</cp:lastPrinted>
  <dcterms:created xsi:type="dcterms:W3CDTF">2006-08-16T00:00:00Z</dcterms:created>
  <dcterms:modified xsi:type="dcterms:W3CDTF">2022-05-23T14:31:35Z</dcterms:modified>
</cp:coreProperties>
</file>