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02E842-52C9-4C5F-A812-7F3EE7D37B07}"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2648561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2E842-52C9-4C5F-A812-7F3EE7D37B07}"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1215707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2E842-52C9-4C5F-A812-7F3EE7D37B07}"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2586572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02E842-52C9-4C5F-A812-7F3EE7D37B07}"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146068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02E842-52C9-4C5F-A812-7F3EE7D37B07}"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2764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02E842-52C9-4C5F-A812-7F3EE7D37B07}"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312474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02E842-52C9-4C5F-A812-7F3EE7D37B07}"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2087850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02E842-52C9-4C5F-A812-7F3EE7D37B07}" type="datetimeFigureOut">
              <a:rPr lang="en-US" smtClean="0"/>
              <a:t>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1544331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02E842-52C9-4C5F-A812-7F3EE7D37B07}"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1870830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02E842-52C9-4C5F-A812-7F3EE7D37B07}"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327439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02E842-52C9-4C5F-A812-7F3EE7D37B07}"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279E3-DB97-42FF-8403-64AE63A1C754}" type="slidenum">
              <a:rPr lang="en-US" smtClean="0"/>
              <a:t>‹#›</a:t>
            </a:fld>
            <a:endParaRPr lang="en-US"/>
          </a:p>
        </p:txBody>
      </p:sp>
    </p:spTree>
    <p:extLst>
      <p:ext uri="{BB962C8B-B14F-4D97-AF65-F5344CB8AC3E}">
        <p14:creationId xmlns:p14="http://schemas.microsoft.com/office/powerpoint/2010/main" val="1731956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02E842-52C9-4C5F-A812-7F3EE7D37B07}" type="datetimeFigureOut">
              <a:rPr lang="en-US" smtClean="0"/>
              <a:t>1/19/2022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279E3-DB97-42FF-8403-64AE63A1C754}" type="slidenum">
              <a:rPr lang="en-US" smtClean="0"/>
              <a:t>‹#›</a:t>
            </a:fld>
            <a:endParaRPr lang="en-US"/>
          </a:p>
        </p:txBody>
      </p:sp>
    </p:spTree>
    <p:extLst>
      <p:ext uri="{BB962C8B-B14F-4D97-AF65-F5344CB8AC3E}">
        <p14:creationId xmlns:p14="http://schemas.microsoft.com/office/powerpoint/2010/main" val="2981151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britannica.com/science/medicine" TargetMode="External"/><Relationship Id="rId13" Type="http://schemas.openxmlformats.org/officeDocument/2006/relationships/hyperlink" Target="https://www.britannica.com/science/molecular-biology" TargetMode="External"/><Relationship Id="rId3" Type="http://schemas.openxmlformats.org/officeDocument/2006/relationships/hyperlink" Target="https://www.britannica.com/science/metabolism" TargetMode="External"/><Relationship Id="rId7" Type="http://schemas.openxmlformats.org/officeDocument/2006/relationships/hyperlink" Target="https://www.britannica.com/science/disease" TargetMode="External"/><Relationship Id="rId12" Type="http://schemas.openxmlformats.org/officeDocument/2006/relationships/hyperlink" Target="https://www.britannica.com/science/nucleic-acid" TargetMode="External"/><Relationship Id="rId2" Type="http://schemas.openxmlformats.org/officeDocument/2006/relationships/hyperlink" Target="https://www.merriam-webster.com/dictionary/degradation" TargetMode="External"/><Relationship Id="rId16" Type="http://schemas.openxmlformats.org/officeDocument/2006/relationships/hyperlink" Target="https://www.britannica.com/science/chemistry" TargetMode="External"/><Relationship Id="rId1" Type="http://schemas.openxmlformats.org/officeDocument/2006/relationships/slideLayout" Target="../slideLayouts/slideLayout2.xml"/><Relationship Id="rId6" Type="http://schemas.openxmlformats.org/officeDocument/2006/relationships/hyperlink" Target="https://www.britannica.com/science/cell-biology" TargetMode="External"/><Relationship Id="rId11" Type="http://schemas.openxmlformats.org/officeDocument/2006/relationships/hyperlink" Target="https://www.britannica.com/science/protein" TargetMode="External"/><Relationship Id="rId5" Type="http://schemas.openxmlformats.org/officeDocument/2006/relationships/hyperlink" Target="https://www.britannica.com/science/enzyme" TargetMode="External"/><Relationship Id="rId15" Type="http://schemas.openxmlformats.org/officeDocument/2006/relationships/hyperlink" Target="https://www.britannica.com/science/physiology" TargetMode="External"/><Relationship Id="rId10" Type="http://schemas.openxmlformats.org/officeDocument/2006/relationships/hyperlink" Target="https://www.britannica.com/science/genetics" TargetMode="External"/><Relationship Id="rId4" Type="http://schemas.openxmlformats.org/officeDocument/2006/relationships/hyperlink" Target="https://www.merriam-webster.com/dictionary/catalysts" TargetMode="External"/><Relationship Id="rId9" Type="http://schemas.openxmlformats.org/officeDocument/2006/relationships/hyperlink" Target="https://www.britannica.com/science/nutrition" TargetMode="External"/><Relationship Id="rId14" Type="http://schemas.openxmlformats.org/officeDocument/2006/relationships/hyperlink" Target="https://www.britannica.com/science/scie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2945" y="272617"/>
            <a:ext cx="10344727" cy="854219"/>
          </a:xfrm>
        </p:spPr>
        <p:txBody>
          <a:bodyPr>
            <a:normAutofit fontScale="90000"/>
          </a:bodyPr>
          <a:lstStyle/>
          <a:p>
            <a:r>
              <a:rPr lang="en-US" dirty="0" smtClean="0"/>
              <a:t/>
            </a:r>
            <a:br>
              <a:rPr lang="en-US" dirty="0" smtClean="0"/>
            </a:br>
            <a:r>
              <a:rPr lang="en-US" b="1" dirty="0" smtClean="0"/>
              <a:t>Scope and </a:t>
            </a:r>
            <a:r>
              <a:rPr lang="en-US" b="1" dirty="0" smtClean="0"/>
              <a:t>Prospects of </a:t>
            </a:r>
            <a:r>
              <a:rPr lang="en-US" b="1" dirty="0" smtClean="0"/>
              <a:t>Biochemistry</a:t>
            </a:r>
            <a:endParaRPr lang="en-US" dirty="0"/>
          </a:p>
        </p:txBody>
      </p:sp>
      <p:sp>
        <p:nvSpPr>
          <p:cNvPr id="3" name="Subtitle 2"/>
          <p:cNvSpPr>
            <a:spLocks noGrp="1"/>
          </p:cNvSpPr>
          <p:nvPr>
            <p:ph type="subTitle" idx="1"/>
          </p:nvPr>
        </p:nvSpPr>
        <p:spPr>
          <a:xfrm>
            <a:off x="932872" y="1662545"/>
            <a:ext cx="10464799" cy="4599710"/>
          </a:xfrm>
        </p:spPr>
        <p:txBody>
          <a:bodyPr>
            <a:normAutofit fontScale="92500" lnSpcReduction="20000"/>
          </a:bodyPr>
          <a:lstStyle/>
          <a:p>
            <a:pPr algn="just"/>
            <a:r>
              <a:rPr lang="en-US" dirty="0" smtClean="0"/>
              <a:t>In </a:t>
            </a:r>
            <a:r>
              <a:rPr lang="en-US" dirty="0"/>
              <a:t>the present scenario study of Biochemistry is highly relevant, biochemistry students can aspire for bigger roles in industry as well as academia. Some of its scope in medical sciences and other fields is given as follows:</a:t>
            </a:r>
          </a:p>
          <a:p>
            <a:pPr algn="l"/>
            <a:r>
              <a:rPr lang="en-US" b="1" dirty="0"/>
              <a:t>Medical Sciences</a:t>
            </a:r>
            <a:endParaRPr lang="en-US" dirty="0"/>
          </a:p>
          <a:p>
            <a:pPr algn="just"/>
            <a:r>
              <a:rPr lang="en-US" dirty="0"/>
              <a:t>Thorough knowledge in biochemistry is essential in understanding different aspects of medical sciences like drug development, immunology, pathology, pharmacy, vaccine development, etc. After BSc. One can find jobs as </a:t>
            </a:r>
            <a:r>
              <a:rPr lang="en-US" b="1" dirty="0"/>
              <a:t>marketing executives</a:t>
            </a:r>
            <a:r>
              <a:rPr lang="en-US" dirty="0"/>
              <a:t> in different Pharmaceutical companies, as a </a:t>
            </a:r>
            <a:r>
              <a:rPr lang="en-US" b="1" dirty="0"/>
              <a:t>lab assistant</a:t>
            </a:r>
            <a:r>
              <a:rPr lang="en-US" dirty="0"/>
              <a:t> in different govt. and private organizations, </a:t>
            </a:r>
            <a:r>
              <a:rPr lang="en-US" b="1" dirty="0"/>
              <a:t>clinical </a:t>
            </a:r>
            <a:r>
              <a:rPr lang="en-US" b="1" dirty="0" err="1"/>
              <a:t>co-ordinators</a:t>
            </a:r>
            <a:r>
              <a:rPr lang="en-US" dirty="0"/>
              <a:t> for big pathology chains and </a:t>
            </a:r>
            <a:r>
              <a:rPr lang="en-US" b="1" dirty="0"/>
              <a:t>medical transcriptionists</a:t>
            </a:r>
            <a:r>
              <a:rPr lang="en-US" dirty="0"/>
              <a:t> for different healthcare groups</a:t>
            </a:r>
            <a:r>
              <a:rPr lang="en-US" b="1" dirty="0"/>
              <a:t>.</a:t>
            </a:r>
            <a:endParaRPr lang="en-US" dirty="0"/>
          </a:p>
          <a:p>
            <a:pPr algn="just"/>
            <a:r>
              <a:rPr lang="en-US" dirty="0"/>
              <a:t>The most important use of medical biochemistry, however, is biochemical tests done in the clinical laboratory. In a diagnostic center, one can get jobs as </a:t>
            </a:r>
            <a:r>
              <a:rPr lang="en-US" b="1" dirty="0"/>
              <a:t>pathologists </a:t>
            </a:r>
            <a:r>
              <a:rPr lang="en-US" dirty="0"/>
              <a:t>related to diagnostics, monitoring, and screening of patients.</a:t>
            </a:r>
          </a:p>
          <a:p>
            <a:pPr algn="just"/>
            <a:r>
              <a:rPr lang="en-US" dirty="0"/>
              <a:t>Genetic Engineering or Recombinant DNA Technology is another advanced part of biochemistry which has immense scope in </a:t>
            </a:r>
            <a:r>
              <a:rPr lang="en-US" b="1" dirty="0"/>
              <a:t>vaccine development</a:t>
            </a:r>
            <a:r>
              <a:rPr lang="en-US" dirty="0"/>
              <a:t>. After post-graduation in Biochemistry, one can pursue a research career and work as a </a:t>
            </a:r>
            <a:r>
              <a:rPr lang="en-US" b="1" dirty="0"/>
              <a:t>research scientist in R&amp;D sections</a:t>
            </a:r>
            <a:r>
              <a:rPr lang="en-US" dirty="0"/>
              <a:t> of big pharmaceutical companies.</a:t>
            </a:r>
          </a:p>
          <a:p>
            <a:endParaRPr lang="en-US" dirty="0"/>
          </a:p>
        </p:txBody>
      </p:sp>
    </p:spTree>
    <p:extLst>
      <p:ext uri="{BB962C8B-B14F-4D97-AF65-F5344CB8AC3E}">
        <p14:creationId xmlns:p14="http://schemas.microsoft.com/office/powerpoint/2010/main" val="2381238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Scopes contd.</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Agriculture</a:t>
            </a:r>
            <a:endParaRPr lang="en-US" dirty="0"/>
          </a:p>
          <a:p>
            <a:r>
              <a:rPr lang="en-US" dirty="0"/>
              <a:t>Knowledge of biochemistry is very important for understanding the biochemistry of crops and medicinal plants. Plant biochemistry studies can help students to become </a:t>
            </a:r>
            <a:r>
              <a:rPr lang="en-US" b="1" dirty="0"/>
              <a:t>agricultural scientists</a:t>
            </a:r>
            <a:r>
              <a:rPr lang="en-US" dirty="0"/>
              <a:t> in the future. Agricultural scientists work on developing high yielding crops, disease-resistant crops, isolating medicinal compounds from plants.</a:t>
            </a:r>
          </a:p>
          <a:p>
            <a:r>
              <a:rPr lang="en-US" dirty="0"/>
              <a:t>Gaining knowledge in plant tissue culture techniques students can set up their own farms and nurseries.</a:t>
            </a:r>
          </a:p>
          <a:p>
            <a:r>
              <a:rPr lang="en-US" b="1" dirty="0"/>
              <a:t>Food Industry</a:t>
            </a:r>
            <a:endParaRPr lang="en-US" dirty="0"/>
          </a:p>
          <a:p>
            <a:r>
              <a:rPr lang="en-US" b="1" dirty="0"/>
              <a:t>Biochemists </a:t>
            </a:r>
            <a:r>
              <a:rPr lang="en-US" dirty="0"/>
              <a:t>can help nutritionists, as they can describe different aspects of health-related to food consumption; </a:t>
            </a:r>
            <a:r>
              <a:rPr lang="en-US" b="1" dirty="0"/>
              <a:t>the</a:t>
            </a:r>
            <a:r>
              <a:rPr lang="en-US" dirty="0"/>
              <a:t> </a:t>
            </a:r>
            <a:r>
              <a:rPr lang="en-US" b="1" dirty="0" smtClean="0"/>
              <a:t>nutrients </a:t>
            </a:r>
            <a:r>
              <a:rPr lang="en-US" dirty="0" smtClean="0"/>
              <a:t>value </a:t>
            </a:r>
            <a:r>
              <a:rPr lang="en-US" dirty="0"/>
              <a:t>of food material can also be determined by biochemical tests. Proper measurement of carbohydrates, proteins, and fats can be done by</a:t>
            </a:r>
          </a:p>
          <a:p>
            <a:r>
              <a:rPr lang="en-US" b="1" dirty="0"/>
              <a:t>Food Analyst </a:t>
            </a:r>
            <a:r>
              <a:rPr lang="en-US" dirty="0"/>
              <a:t>jobs are now available in different private sectors. They can find out adulterants mixed in diverse types of food items.</a:t>
            </a:r>
          </a:p>
          <a:p>
            <a:r>
              <a:rPr lang="en-US" b="1" dirty="0"/>
              <a:t>A food security officer </a:t>
            </a:r>
            <a:r>
              <a:rPr lang="en-US" dirty="0"/>
              <a:t>is a very important job prospect for present biochemistry students</a:t>
            </a:r>
            <a:r>
              <a:rPr lang="en-US" dirty="0" smtClean="0"/>
              <a:t>.</a:t>
            </a:r>
            <a:r>
              <a:rPr lang="en-US" dirty="0"/>
              <a:t> </a:t>
            </a:r>
            <a:r>
              <a:rPr lang="en-US" dirty="0" smtClean="0"/>
              <a:t>The responsibility of a food security officer is to perform the processes </a:t>
            </a:r>
            <a:r>
              <a:rPr lang="en-US" dirty="0"/>
              <a:t>towards the elimination of hunger and ensuring food security and nutrition for all human beings.</a:t>
            </a:r>
          </a:p>
        </p:txBody>
      </p:sp>
    </p:spTree>
    <p:extLst>
      <p:ext uri="{BB962C8B-B14F-4D97-AF65-F5344CB8AC3E}">
        <p14:creationId xmlns:p14="http://schemas.microsoft.com/office/powerpoint/2010/main" val="3170711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Scopes contd.</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Academics</a:t>
            </a:r>
            <a:endParaRPr lang="en-US" dirty="0" smtClean="0"/>
          </a:p>
          <a:p>
            <a:r>
              <a:rPr lang="en-US" dirty="0" smtClean="0"/>
              <a:t>After </a:t>
            </a:r>
            <a:r>
              <a:rPr lang="en-US" dirty="0"/>
              <a:t>graduation one can continue with science if you want. Do MSc </a:t>
            </a:r>
            <a:r>
              <a:rPr lang="en-US" b="1" dirty="0" smtClean="0"/>
              <a:t>(</a:t>
            </a:r>
            <a:r>
              <a:rPr lang="en-US" b="1" dirty="0"/>
              <a:t>job profile: teacher)</a:t>
            </a:r>
            <a:r>
              <a:rPr lang="en-US" dirty="0"/>
              <a:t>, </a:t>
            </a:r>
            <a:r>
              <a:rPr lang="en-US" dirty="0" smtClean="0"/>
              <a:t>then </a:t>
            </a:r>
            <a:r>
              <a:rPr lang="en-US" dirty="0"/>
              <a:t>Ph.D. (Job Profile: </a:t>
            </a:r>
            <a:r>
              <a:rPr lang="en-US" b="1" dirty="0"/>
              <a:t>Researcher or Professor</a:t>
            </a:r>
            <a:r>
              <a:rPr lang="en-US" dirty="0"/>
              <a:t>).</a:t>
            </a:r>
          </a:p>
          <a:p>
            <a:r>
              <a:rPr lang="en-US" dirty="0"/>
              <a:t>After MSc, one can get different govt. jobs like a </a:t>
            </a:r>
            <a:r>
              <a:rPr lang="en-US" b="1" dirty="0"/>
              <a:t>Patent officer, Scientific Officer (BARC, </a:t>
            </a:r>
            <a:r>
              <a:rPr lang="en-US" b="1" dirty="0" smtClean="0"/>
              <a:t>ICDDRB, </a:t>
            </a:r>
            <a:r>
              <a:rPr lang="en-US" b="1" dirty="0"/>
              <a:t>and </a:t>
            </a:r>
            <a:r>
              <a:rPr lang="en-US" b="1" dirty="0" smtClean="0"/>
              <a:t>BCSIR, Atomic Energy Commission), </a:t>
            </a:r>
            <a:r>
              <a:rPr lang="en-US" b="1" dirty="0"/>
              <a:t>Epidemiologist, Forest officer, Food security officer</a:t>
            </a:r>
            <a:r>
              <a:rPr lang="en-US" dirty="0"/>
              <a:t>.</a:t>
            </a:r>
          </a:p>
          <a:p>
            <a:r>
              <a:rPr lang="en-US" dirty="0"/>
              <a:t>There is a great scope of </a:t>
            </a:r>
            <a:r>
              <a:rPr lang="en-US" b="1" dirty="0"/>
              <a:t>going abroad and working</a:t>
            </a:r>
            <a:r>
              <a:rPr lang="en-US" dirty="0"/>
              <a:t> in a research profession in countries like the US, UK, Germany, </a:t>
            </a:r>
            <a:r>
              <a:rPr lang="en-US" dirty="0" smtClean="0"/>
              <a:t>France, Australia, Canada, Japan </a:t>
            </a:r>
            <a:r>
              <a:rPr lang="en-US" dirty="0"/>
              <a:t>etc</a:t>
            </a:r>
            <a:r>
              <a:rPr lang="en-US" dirty="0" smtClean="0"/>
              <a:t>. after </a:t>
            </a:r>
            <a:r>
              <a:rPr lang="en-US" dirty="0"/>
              <a:t>completion of MSc. Degree in Biochemistry.</a:t>
            </a:r>
          </a:p>
          <a:p>
            <a:r>
              <a:rPr lang="en-US" dirty="0"/>
              <a:t/>
            </a:r>
            <a:br>
              <a:rPr lang="en-US" dirty="0"/>
            </a:br>
            <a:endParaRPr lang="en-US" dirty="0"/>
          </a:p>
        </p:txBody>
      </p:sp>
    </p:spTree>
    <p:extLst>
      <p:ext uri="{BB962C8B-B14F-4D97-AF65-F5344CB8AC3E}">
        <p14:creationId xmlns:p14="http://schemas.microsoft.com/office/powerpoint/2010/main" val="2139423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3872" y="365125"/>
            <a:ext cx="5433291" cy="697057"/>
          </a:xfrm>
        </p:spPr>
        <p:txBody>
          <a:bodyPr/>
          <a:lstStyle/>
          <a:p>
            <a:r>
              <a:rPr lang="en-US" dirty="0" smtClean="0"/>
              <a:t>Historical development</a:t>
            </a:r>
            <a:endParaRPr lang="en-US" dirty="0"/>
          </a:p>
        </p:txBody>
      </p:sp>
      <p:sp>
        <p:nvSpPr>
          <p:cNvPr id="3" name="Content Placeholder 2"/>
          <p:cNvSpPr>
            <a:spLocks noGrp="1"/>
          </p:cNvSpPr>
          <p:nvPr>
            <p:ph idx="1"/>
          </p:nvPr>
        </p:nvSpPr>
        <p:spPr>
          <a:xfrm>
            <a:off x="838200" y="1376218"/>
            <a:ext cx="10515600" cy="4800745"/>
          </a:xfrm>
        </p:spPr>
        <p:txBody>
          <a:bodyPr>
            <a:normAutofit fontScale="77500" lnSpcReduction="20000"/>
          </a:bodyPr>
          <a:lstStyle/>
          <a:p>
            <a:pPr>
              <a:lnSpc>
                <a:spcPct val="110000"/>
              </a:lnSpc>
            </a:pPr>
            <a:r>
              <a:rPr lang="en-US" dirty="0"/>
              <a:t>All chemical changes within the organism—either the </a:t>
            </a:r>
            <a:r>
              <a:rPr lang="en-US" dirty="0">
                <a:hlinkClick r:id="rId2"/>
              </a:rPr>
              <a:t>degradation</a:t>
            </a:r>
            <a:r>
              <a:rPr lang="en-US" dirty="0"/>
              <a:t> of substances, generally to gain necessary energy, or the buildup of complex molecules necessary for life processes—are collectively called </a:t>
            </a:r>
            <a:r>
              <a:rPr lang="en-US" dirty="0">
                <a:hlinkClick r:id="rId3"/>
              </a:rPr>
              <a:t>metabolism</a:t>
            </a:r>
            <a:r>
              <a:rPr lang="en-US" dirty="0"/>
              <a:t>. These chemical changes depend on the action of organic </a:t>
            </a:r>
            <a:r>
              <a:rPr lang="en-US" dirty="0">
                <a:hlinkClick r:id="rId4"/>
              </a:rPr>
              <a:t>catalysts</a:t>
            </a:r>
            <a:r>
              <a:rPr lang="en-US" dirty="0"/>
              <a:t> known as </a:t>
            </a:r>
            <a:r>
              <a:rPr lang="en-US" dirty="0">
                <a:hlinkClick r:id="rId5"/>
              </a:rPr>
              <a:t>enzymes</a:t>
            </a:r>
            <a:r>
              <a:rPr lang="en-US" dirty="0"/>
              <a:t>, and enzymes, in turn, depend for their existence on the genetic apparatus of the </a:t>
            </a:r>
            <a:r>
              <a:rPr lang="en-US" dirty="0">
                <a:hlinkClick r:id="rId6"/>
              </a:rPr>
              <a:t>cell</a:t>
            </a:r>
            <a:r>
              <a:rPr lang="en-US" dirty="0" smtClean="0"/>
              <a:t>. It </a:t>
            </a:r>
            <a:r>
              <a:rPr lang="en-US" dirty="0"/>
              <a:t>is not surprising, therefore, that biochemistry enters into the investigation of chemical changes in </a:t>
            </a:r>
            <a:r>
              <a:rPr lang="en-US" dirty="0">
                <a:hlinkClick r:id="rId7"/>
              </a:rPr>
              <a:t>disease</a:t>
            </a:r>
            <a:r>
              <a:rPr lang="en-US" dirty="0"/>
              <a:t>, drug action, and other aspects of </a:t>
            </a:r>
            <a:r>
              <a:rPr lang="en-US" dirty="0">
                <a:hlinkClick r:id="rId8"/>
              </a:rPr>
              <a:t>medicine</a:t>
            </a:r>
            <a:r>
              <a:rPr lang="en-US" dirty="0"/>
              <a:t>, as well as in </a:t>
            </a:r>
            <a:r>
              <a:rPr lang="en-US" u="sng" dirty="0">
                <a:hlinkClick r:id="rId9"/>
              </a:rPr>
              <a:t>nutrition</a:t>
            </a:r>
            <a:r>
              <a:rPr lang="en-US" dirty="0"/>
              <a:t>, </a:t>
            </a:r>
            <a:r>
              <a:rPr lang="en-US" dirty="0">
                <a:hlinkClick r:id="rId10"/>
              </a:rPr>
              <a:t>genetics</a:t>
            </a:r>
            <a:r>
              <a:rPr lang="en-US" dirty="0"/>
              <a:t>, and agriculture.</a:t>
            </a:r>
          </a:p>
          <a:p>
            <a:pPr>
              <a:lnSpc>
                <a:spcPct val="120000"/>
              </a:lnSpc>
            </a:pPr>
            <a:r>
              <a:rPr lang="en-US" dirty="0"/>
              <a:t>The term </a:t>
            </a:r>
            <a:r>
              <a:rPr lang="en-US" i="1" dirty="0"/>
              <a:t>biochemistry</a:t>
            </a:r>
            <a:r>
              <a:rPr lang="en-US" dirty="0"/>
              <a:t> is synonymous with two somewhat older terms: </a:t>
            </a:r>
            <a:r>
              <a:rPr lang="en-US" i="1" dirty="0"/>
              <a:t>physiological chemistry</a:t>
            </a:r>
            <a:r>
              <a:rPr lang="en-US" dirty="0"/>
              <a:t> and </a:t>
            </a:r>
            <a:r>
              <a:rPr lang="en-US" i="1" dirty="0"/>
              <a:t>biological chemistry</a:t>
            </a:r>
            <a:r>
              <a:rPr lang="en-US" dirty="0"/>
              <a:t>. Those aspects of biochemistry that deal with the chemistry and function of very large molecules (e.g., </a:t>
            </a:r>
            <a:r>
              <a:rPr lang="en-US" dirty="0">
                <a:hlinkClick r:id="rId11"/>
              </a:rPr>
              <a:t>proteins</a:t>
            </a:r>
            <a:r>
              <a:rPr lang="en-US" dirty="0"/>
              <a:t> and </a:t>
            </a:r>
            <a:r>
              <a:rPr lang="en-US" dirty="0">
                <a:hlinkClick r:id="rId12"/>
              </a:rPr>
              <a:t>nucleic acids</a:t>
            </a:r>
            <a:r>
              <a:rPr lang="en-US" dirty="0"/>
              <a:t>) are often grouped under the term </a:t>
            </a:r>
            <a:r>
              <a:rPr lang="en-US" i="1" dirty="0">
                <a:hlinkClick r:id="rId13"/>
              </a:rPr>
              <a:t>molecular biology</a:t>
            </a:r>
            <a:r>
              <a:rPr lang="en-US" dirty="0"/>
              <a:t>. </a:t>
            </a:r>
            <a:r>
              <a:rPr lang="en-US" dirty="0">
                <a:solidFill>
                  <a:srgbClr val="FF0000"/>
                </a:solidFill>
              </a:rPr>
              <a:t>Biochemistry is a young </a:t>
            </a:r>
            <a:r>
              <a:rPr lang="en-US" dirty="0">
                <a:solidFill>
                  <a:srgbClr val="FF0000"/>
                </a:solidFill>
                <a:hlinkClick r:id="rId14"/>
              </a:rPr>
              <a:t>science</a:t>
            </a:r>
            <a:r>
              <a:rPr lang="en-US" dirty="0">
                <a:solidFill>
                  <a:srgbClr val="FF0000"/>
                </a:solidFill>
              </a:rPr>
              <a:t>, having been known under that term only since about 1900. Its origins, however, can be traced much further back; its early history is part of the early history of both </a:t>
            </a:r>
            <a:r>
              <a:rPr lang="en-US" dirty="0">
                <a:solidFill>
                  <a:srgbClr val="FF0000"/>
                </a:solidFill>
                <a:hlinkClick r:id="rId15"/>
              </a:rPr>
              <a:t>physiology</a:t>
            </a:r>
            <a:r>
              <a:rPr lang="en-US" dirty="0">
                <a:solidFill>
                  <a:srgbClr val="FF0000"/>
                </a:solidFill>
              </a:rPr>
              <a:t> and </a:t>
            </a:r>
            <a:r>
              <a:rPr lang="en-US" dirty="0">
                <a:solidFill>
                  <a:srgbClr val="FF0000"/>
                </a:solidFill>
                <a:hlinkClick r:id="rId16"/>
              </a:rPr>
              <a:t>chemistry</a:t>
            </a:r>
            <a:r>
              <a:rPr lang="en-US" dirty="0">
                <a:solidFill>
                  <a:srgbClr val="FF0000"/>
                </a:solidFill>
              </a:rPr>
              <a:t>. </a:t>
            </a:r>
            <a:r>
              <a:rPr lang="en-US">
                <a:solidFill>
                  <a:srgbClr val="FF0000"/>
                </a:solidFill>
              </a:rPr>
              <a:t>https://www.britannica.com/science/biochemistry</a:t>
            </a:r>
            <a:endParaRPr lang="en-US" dirty="0">
              <a:solidFill>
                <a:srgbClr val="FF0000"/>
              </a:solidFill>
            </a:endParaRPr>
          </a:p>
        </p:txBody>
      </p:sp>
    </p:spTree>
    <p:extLst>
      <p:ext uri="{BB962C8B-B14F-4D97-AF65-F5344CB8AC3E}">
        <p14:creationId xmlns:p14="http://schemas.microsoft.com/office/powerpoint/2010/main" val="3613762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749</Words>
  <Application>Microsoft Office PowerPoint</Application>
  <PresentationFormat>Widescreen</PresentationFormat>
  <Paragraphs>23</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 Scope and Prospects of Biochemistry</vt:lpstr>
      <vt:lpstr>Scopes contd.</vt:lpstr>
      <vt:lpstr>Scopes contd.</vt:lpstr>
      <vt:lpstr>Historical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 and Prospectsof Biochemistry</dc:title>
  <dc:creator>ASUS</dc:creator>
  <cp:lastModifiedBy>ASUS</cp:lastModifiedBy>
  <cp:revision>7</cp:revision>
  <dcterms:created xsi:type="dcterms:W3CDTF">2022-01-19T02:22:08Z</dcterms:created>
  <dcterms:modified xsi:type="dcterms:W3CDTF">2022-01-19T09:32:54Z</dcterms:modified>
</cp:coreProperties>
</file>