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2"/>
  </p:notesMasterIdLst>
  <p:sldIdLst>
    <p:sldId id="313" r:id="rId3"/>
    <p:sldId id="314" r:id="rId4"/>
    <p:sldId id="319" r:id="rId5"/>
    <p:sldId id="317" r:id="rId6"/>
    <p:sldId id="318" r:id="rId7"/>
    <p:sldId id="320" r:id="rId8"/>
    <p:sldId id="302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265" r:id="rId18"/>
    <p:sldId id="266" r:id="rId19"/>
    <p:sldId id="269" r:id="rId20"/>
    <p:sldId id="272" r:id="rId21"/>
    <p:sldId id="281" r:id="rId22"/>
    <p:sldId id="289" r:id="rId23"/>
    <p:sldId id="280" r:id="rId24"/>
    <p:sldId id="282" r:id="rId25"/>
    <p:sldId id="286" r:id="rId26"/>
    <p:sldId id="287" r:id="rId27"/>
    <p:sldId id="288" r:id="rId28"/>
    <p:sldId id="297" r:id="rId29"/>
    <p:sldId id="294" r:id="rId30"/>
    <p:sldId id="290" r:id="rId31"/>
    <p:sldId id="291" r:id="rId32"/>
    <p:sldId id="295" r:id="rId33"/>
    <p:sldId id="298" r:id="rId34"/>
    <p:sldId id="292" r:id="rId35"/>
    <p:sldId id="296" r:id="rId36"/>
    <p:sldId id="301" r:id="rId37"/>
    <p:sldId id="283" r:id="rId38"/>
    <p:sldId id="284" r:id="rId39"/>
    <p:sldId id="321" r:id="rId40"/>
    <p:sldId id="29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3302C-B789-4676-9C71-91A2D0E0979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06507-F06E-49DE-BAE1-340859C2D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2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C52AD2-7781-43FC-B93F-AD7B3EFB8BE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04_02_polypeptide back.jpg</a:t>
            </a:r>
          </a:p>
        </p:txBody>
      </p:sp>
    </p:spTree>
    <p:extLst>
      <p:ext uri="{BB962C8B-B14F-4D97-AF65-F5344CB8AC3E}">
        <p14:creationId xmlns:p14="http://schemas.microsoft.com/office/powerpoint/2010/main" val="695588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4B32B-D22F-409D-9D3D-100B1876950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04_04_noncovalent.jpg</a:t>
            </a:r>
          </a:p>
        </p:txBody>
      </p:sp>
    </p:spTree>
    <p:extLst>
      <p:ext uri="{BB962C8B-B14F-4D97-AF65-F5344CB8AC3E}">
        <p14:creationId xmlns:p14="http://schemas.microsoft.com/office/powerpoint/2010/main" val="319759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EBD-8FB7-4F34-A526-BBB7EB6E878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04_05_Hydrophobic.jpg</a:t>
            </a:r>
          </a:p>
        </p:txBody>
      </p:sp>
    </p:spTree>
    <p:extLst>
      <p:ext uri="{BB962C8B-B14F-4D97-AF65-F5344CB8AC3E}">
        <p14:creationId xmlns:p14="http://schemas.microsoft.com/office/powerpoint/2010/main" val="1302045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6361CA-DC90-4AA4-8F23-7BF03AAF26B1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04_07_Denatured prot.jpg</a:t>
            </a:r>
          </a:p>
        </p:txBody>
      </p:sp>
    </p:spTree>
    <p:extLst>
      <p:ext uri="{BB962C8B-B14F-4D97-AF65-F5344CB8AC3E}">
        <p14:creationId xmlns:p14="http://schemas.microsoft.com/office/powerpoint/2010/main" val="3295943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0A814F-2425-43FB-9DB0-312004AD0525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04_09_Proteins.jpg</a:t>
            </a:r>
          </a:p>
        </p:txBody>
      </p:sp>
    </p:spTree>
    <p:extLst>
      <p:ext uri="{BB962C8B-B14F-4D97-AF65-F5344CB8AC3E}">
        <p14:creationId xmlns:p14="http://schemas.microsoft.com/office/powerpoint/2010/main" val="1502847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A90C445-C739-4541-93C7-05341CAB8EDF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04_10_1_alpha h. beta s.jpg</a:t>
            </a:r>
          </a:p>
        </p:txBody>
      </p:sp>
    </p:spTree>
    <p:extLst>
      <p:ext uri="{BB962C8B-B14F-4D97-AF65-F5344CB8AC3E}">
        <p14:creationId xmlns:p14="http://schemas.microsoft.com/office/powerpoint/2010/main" val="3747556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605D2D3-7DFF-46DC-8F37-B113A2124A99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04_10_2_alpha h. beta s.jpg</a:t>
            </a:r>
          </a:p>
        </p:txBody>
      </p:sp>
    </p:spTree>
    <p:extLst>
      <p:ext uri="{BB962C8B-B14F-4D97-AF65-F5344CB8AC3E}">
        <p14:creationId xmlns:p14="http://schemas.microsoft.com/office/powerpoint/2010/main" val="1918545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F916D46-F527-486A-9DE0-8494ED15C110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04_15_ahelix_lip_bilayer.jpg</a:t>
            </a:r>
          </a:p>
        </p:txBody>
      </p:sp>
    </p:spTree>
    <p:extLst>
      <p:ext uri="{BB962C8B-B14F-4D97-AF65-F5344CB8AC3E}">
        <p14:creationId xmlns:p14="http://schemas.microsoft.com/office/powerpoint/2010/main" val="3682758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4B1315A-C87B-469B-92AB-13F40756DC31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315A-C87B-469B-92AB-13F40756DC31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315A-C87B-469B-92AB-13F40756DC31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EAA55-3C39-4AED-BAB5-1FE3A4D875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028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E91B2-C738-4F0F-A46E-8F80044DB1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090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B01EB-FEE8-485F-A2E3-A8A20F317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332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64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114800" cy="464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C8396-3F57-4F7F-9A49-9D7A8AE83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491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680DD-89E2-4026-95C8-88D06EC494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925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DBECC-CBE7-4501-8413-13F523FA9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84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1CCA2-FDFB-4D1B-BD7B-3CBB881A32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62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41B6C-DEE3-4EE7-931A-21BB5EA36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55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4B1315A-C87B-469B-92AB-13F40756DC31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EE90C-187D-42A1-955C-83E7A45F98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679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DDB75-1063-405E-A239-75D7609C9D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836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0955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134100" cy="6019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C0F66-676A-49A8-8D70-D511640D7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437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3820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45D41-F448-43C2-8F86-358D130334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14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4B1315A-C87B-469B-92AB-13F40756DC31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315A-C87B-469B-92AB-13F40756DC31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315A-C87B-469B-92AB-13F40756DC31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B1315A-C87B-469B-92AB-13F40756DC31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315A-C87B-469B-92AB-13F40756DC31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4B1315A-C87B-469B-92AB-13F40756DC31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B1315A-C87B-469B-92AB-13F40756DC31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4B1315A-C87B-469B-92AB-13F40756DC31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382000" cy="4648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8330A06-D67D-4AB8-8D94-392FD7CB31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6709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anose="05000000000000000000" pitchFamily="2" charset="2"/>
        <a:buChar char="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FF66"/>
        </a:buClr>
        <a:buFont typeface="Wingdings" panose="05000000000000000000" pitchFamily="2" charset="2"/>
        <a:buChar char="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anose="05000000000000000000" pitchFamily="2" charset="2"/>
        <a:buChar char="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FF66"/>
        </a:buClr>
        <a:buFont typeface="Wingdings" panose="05000000000000000000" pitchFamily="2" charset="2"/>
        <a:buChar char="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anose="05000000000000000000" pitchFamily="2" charset="2"/>
        <a:buChar char="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Disulfide_Bridges_(SCHEMATIC)_V.1.svg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://www.google.bg/url?sa=i&amp;rct=j&amp;q=&amp;esrc=s&amp;source=images&amp;cd=&amp;cad=rja&amp;uact=8&amp;ved=0ahUKEwixqIes09zQAhXHCMAKHehvCAUQjRwIBw&amp;url=http://proteinsandwavefunctions.blogspot.com/2013/01/the-enthalpy-increases-when-bonds-are.html&amp;psig=AFQjCNECJEAa1aEZgRwCGLFhzYz2gG0_tw&amp;ust=1481013456609027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bg/url?sa=i&amp;rct=j&amp;q=&amp;esrc=s&amp;source=images&amp;cd=&amp;cad=rja&amp;uact=8&amp;ved=0CAcQjRw&amp;url=http://stanxterm.aecom.yu.edu/wiki/index.php?page=Protein_secondary_structures&amp;ei=8ISvVIn3CsS9Uem7gNAH&amp;bvm=bv.83339334,d.d24&amp;psig=AFQjCNE9lpoeBo9PCH6L1HHW02voRICn5Q&amp;ust=142087532005052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hyperlink" Target="https://www.google.bg/url?sa=i&amp;rct=j&amp;q=&amp;esrc=s&amp;source=images&amp;cd=&amp;cad=rja&amp;uact=8&amp;ved=0CAcQjRw&amp;url=https://www.studyblue.com/notes/note/n/bio-101-study-guide-2014-15-kelly/deck/12222074&amp;ei=XYavVJSPG4v0UvWYhPgI&amp;bvm=bv.83339334,d.d24&amp;psig=AFQjCNE9lpoeBo9PCH6L1HHW02voRICn5Q&amp;ust=142087532005052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flatworldknowledge.com/ballgob/ballgob-fig18_005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en.wikipedia.org/wiki/File:Pyruvate_kinase_protein_domains.pn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thurj.org/wp-content/uploads/2011/01/thurj2-1-ebrahim-f1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bg/url?sa=i&amp;rct=j&amp;q=&amp;esrc=s&amp;source=images&amp;cd=&amp;cad=rja&amp;uact=8&amp;ved=0CAcQjRw&amp;url=http://imgarcade.com/1/fibrous-protein-and-globular-protein/&amp;ei=wz9tVeqpDYHXU7PigoAI&amp;bvm=bv.94911696,d.d24&amp;psig=AFQjCNGDmsyLYXztzt5KIi7Z3ciGDHEdfg&amp;ust=1433309462949394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</a:rPr>
              <a:t>Protein : structure &amp; function</a:t>
            </a:r>
            <a:endParaRPr lang="en-US" altLang="en-US" sz="16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057400"/>
            <a:ext cx="7467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Lecture 4</a:t>
            </a:r>
          </a:p>
          <a:p>
            <a:pPr eaLnBrk="1" hangingPunct="1">
              <a:defRPr/>
            </a:pPr>
            <a:r>
              <a:rPr lang="en-US" altLang="en-US" sz="2800" dirty="0" err="1" smtClean="0"/>
              <a:t>Dr</a:t>
            </a:r>
            <a:r>
              <a:rPr lang="en-US" altLang="en-US" sz="2800" dirty="0" smtClean="0"/>
              <a:t> Md. </a:t>
            </a:r>
            <a:r>
              <a:rPr lang="en-US" altLang="en-US" sz="2800" dirty="0" err="1" smtClean="0"/>
              <a:t>Rezaul</a:t>
            </a:r>
            <a:r>
              <a:rPr lang="en-US" altLang="en-US" sz="2800" dirty="0" smtClean="0"/>
              <a:t> Karim</a:t>
            </a:r>
          </a:p>
          <a:p>
            <a:pPr eaLnBrk="1" hangingPunct="1">
              <a:defRPr/>
            </a:pPr>
            <a:r>
              <a:rPr lang="en-US" altLang="en-US" sz="2000" dirty="0" smtClean="0"/>
              <a:t>Professor, </a:t>
            </a:r>
            <a:r>
              <a:rPr lang="en-US" altLang="en-US" sz="2000" dirty="0" err="1" smtClean="0"/>
              <a:t>Dept</a:t>
            </a:r>
            <a:r>
              <a:rPr lang="en-US" altLang="en-US" sz="2000" dirty="0" smtClean="0"/>
              <a:t> of Biochemistry and Molecular Biology, University of </a:t>
            </a:r>
            <a:r>
              <a:rPr lang="en-US" altLang="en-US" sz="2000" dirty="0" err="1" smtClean="0"/>
              <a:t>Rajshahi</a:t>
            </a: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2324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476672"/>
            <a:ext cx="5971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Structural organization of proteins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8287" y="1700808"/>
            <a:ext cx="423385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Primary structure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Secondary structure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Tertiary structure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Quaternary structure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3933056"/>
            <a:ext cx="6120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Native protein structure is essential for the biological function of a protein.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chemeClr val="accent1"/>
                </a:solidFill>
              </a:rPr>
              <a:t>Loss of structure results in loss of biological function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63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53794"/>
            <a:ext cx="3206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Primary structure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004" y="677014"/>
            <a:ext cx="79379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Definition: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8637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The linear sequence of amino acids forming the backbone of a protein.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E8637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1848"/>
            <a:ext cx="4824535" cy="284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05000"/>
            <a:ext cx="385192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004" y="5181600"/>
            <a:ext cx="61750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Peptides</a:t>
            </a: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di</a:t>
            </a: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-,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three</a:t>
            </a: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-,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tetra</a:t>
            </a: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peptides</a:t>
            </a:r>
            <a:endParaRPr kumimoji="0" lang="bg-BG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Oligopeptides</a:t>
            </a: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up to</a:t>
            </a: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20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amino acids</a:t>
            </a:r>
            <a:endParaRPr kumimoji="0" lang="bg-BG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Polypeptides</a:t>
            </a: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from</a:t>
            </a: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20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to</a:t>
            </a: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50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amino acids</a:t>
            </a:r>
            <a:endParaRPr kumimoji="0" lang="bg-BG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roteins</a:t>
            </a: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&gt; </a:t>
            </a: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50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amino acids</a:t>
            </a:r>
            <a:endParaRPr kumimoji="0" lang="bg-BG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9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2</a:t>
            </a:r>
            <a:r>
              <a:rPr lang="en-US" altLang="en-US" baseline="30000" smtClean="0"/>
              <a:t>O</a:t>
            </a:r>
            <a:r>
              <a:rPr lang="en-US" altLang="en-US" smtClean="0"/>
              <a:t> Structure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The 2</a:t>
            </a:r>
            <a:r>
              <a:rPr lang="en-US" altLang="en-US" baseline="30000" smtClean="0"/>
              <a:t>O</a:t>
            </a:r>
            <a:r>
              <a:rPr lang="en-US" altLang="en-US" smtClean="0"/>
              <a:t> Structure of P’s is defined as the localized folding of domains of the polypeptide chain</a:t>
            </a:r>
          </a:p>
          <a:p>
            <a:pPr eaLnBrk="1" hangingPunct="1">
              <a:defRPr/>
            </a:pPr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</a:t>
            </a:r>
            <a:r>
              <a:rPr lang="en-US" altLang="en-US" smtClean="0"/>
              <a:t>-helices</a:t>
            </a:r>
          </a:p>
          <a:p>
            <a:pPr eaLnBrk="1" hangingPunct="1">
              <a:defRPr/>
            </a:pPr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</a:t>
            </a:r>
            <a:r>
              <a:rPr lang="en-US" altLang="en-US" smtClean="0"/>
              <a:t>-sheets</a:t>
            </a:r>
          </a:p>
          <a:p>
            <a:pPr eaLnBrk="1" hangingPunct="1">
              <a:defRPr/>
            </a:pPr>
            <a:r>
              <a:rPr lang="en-US" altLang="en-US" smtClean="0">
                <a:sym typeface="Symbol" panose="05050102010706020507" pitchFamily="18" charset="2"/>
              </a:rPr>
              <a:t> </a:t>
            </a:r>
            <a:r>
              <a:rPr lang="en-US" altLang="en-US" smtClean="0"/>
              <a:t>-barrels</a:t>
            </a:r>
          </a:p>
          <a:p>
            <a:pPr eaLnBrk="1" hangingPunct="1">
              <a:defRPr/>
            </a:pPr>
            <a:r>
              <a:rPr lang="en-US" altLang="en-US" smtClean="0"/>
              <a:t> coiled-coils</a:t>
            </a:r>
          </a:p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79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04_10_1_alpha h. beta s.jpg</a:t>
            </a:r>
          </a:p>
        </p:txBody>
      </p:sp>
      <p:pic>
        <p:nvPicPr>
          <p:cNvPr id="28677" name="Picture 3" descr="04_10_1_alpha 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49213"/>
            <a:ext cx="9091612" cy="675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286000" y="0"/>
            <a:ext cx="3865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>
                <a:solidFill>
                  <a:srgbClr val="FF0000"/>
                </a:solidFill>
              </a:rPr>
              <a:t>Right-handed </a:t>
            </a:r>
            <a:r>
              <a:rPr lang="en-US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sym typeface="Symbol" panose="05050102010706020507" pitchFamily="18" charset="2"/>
              </a:rPr>
              <a:t></a:t>
            </a:r>
            <a:r>
              <a:rPr lang="en-US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-sheets</a:t>
            </a:r>
          </a:p>
        </p:txBody>
      </p:sp>
    </p:spTree>
    <p:extLst>
      <p:ext uri="{BB962C8B-B14F-4D97-AF65-F5344CB8AC3E}">
        <p14:creationId xmlns:p14="http://schemas.microsoft.com/office/powerpoint/2010/main" val="17324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04_10_2_alpha h. beta s.jpg</a:t>
            </a:r>
          </a:p>
        </p:txBody>
      </p:sp>
      <p:pic>
        <p:nvPicPr>
          <p:cNvPr id="30725" name="Picture 3" descr="04_10_2_alpha 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49213"/>
            <a:ext cx="9091612" cy="675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419600" y="6096000"/>
            <a:ext cx="4541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sym typeface="Symbol" panose="05050102010706020507" pitchFamily="18" charset="2"/>
              </a:rPr>
              <a:t>Anti-parallel </a:t>
            </a:r>
            <a:r>
              <a:rPr lang="en-US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-sheets</a:t>
            </a:r>
          </a:p>
        </p:txBody>
      </p:sp>
    </p:spTree>
    <p:extLst>
      <p:ext uri="{BB962C8B-B14F-4D97-AF65-F5344CB8AC3E}">
        <p14:creationId xmlns:p14="http://schemas.microsoft.com/office/powerpoint/2010/main" val="402942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04_15_ahelix_lip_bilayer.jpg</a:t>
            </a:r>
          </a:p>
        </p:txBody>
      </p:sp>
      <p:pic>
        <p:nvPicPr>
          <p:cNvPr id="32773" name="Picture 3" descr="04_15_ahelix_lip_bilay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49213"/>
            <a:ext cx="9091612" cy="675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781800" y="152400"/>
            <a:ext cx="23622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helix is fundamental in allowing P’s to sit within the plasma membrane</a:t>
            </a:r>
          </a:p>
          <a:p>
            <a:pPr>
              <a:buFontTx/>
              <a:buChar char="-"/>
              <a:defRPr/>
            </a:pP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is the foundation of many many very important P’s</a:t>
            </a:r>
          </a:p>
          <a:p>
            <a:pPr>
              <a:buFontTx/>
              <a:buChar char="-"/>
              <a:defRPr/>
            </a:pPr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Visual Pigments</a:t>
            </a:r>
          </a:p>
          <a:p>
            <a:pPr>
              <a:buFontTx/>
              <a:buChar char="-"/>
              <a:defRPr/>
            </a:pPr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Immune cell receptors</a:t>
            </a:r>
            <a:endParaRPr lang="en-US" alt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-"/>
              <a:defRPr/>
            </a:pPr>
            <a:endParaRPr lang="en-US" alt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93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91" y="590238"/>
            <a:ext cx="5544616" cy="61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upload.wikimedia.org/wikipedia/commons/thumb/8/8c/Disulfide_Bridges_%28SCHEMATIC%29_V.1.svg/150px-Disulfide_Bridges_%28SCHEMATIC%29_V.1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14287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data:image/jpeg;base64,/9j/4AAQSkZJRgABAQAAAQABAAD/2wCEAAkGBw4ODw8QDg8PEBAQEBAQEBUUDw8RDxEQFhQXFhURGBQYHSggGR0mGxcVLTIhJSstLi4uGB8zODMsNzQtLisBCgoKDg0OGg8QFzQkHCQsLCwsNDQsLCwsLCwsLDQsLCwsLCwsLCwsLDQsLCwsLCwsLCwsLCwsLCwsLCwsLCwsLP/AABEIAKsBJwMBIgACEQEDEQH/xAAbAAEAAwEBAQEAAAAAAAAAAAAABAUGAwECB//EAEcQAAICAgEDAgMGAQYHEQAAAAECAAMEERIFEyEiMQZBURQjMmFxgZEkUpKTodMHFTNCYnKUFhc0RFNUY3N0orGzwcPR0vD/xAAWAQEBAQAAAAAAAAAAAAAAAAAAAQL/xAAcEQEBAQEBAQEBAQAAAAAAAAAAARECIRIxA0H/2gAMAwEAAhEDEQA/AP2+IiVSIiAiIgJCq6tjutDrZtclzXSeL+twruR7ePTW/k69v0k2Ynovwp2XwPU/fxb7Mi9Tk5D1Cu6vKrUpWx4A8mHsBoA/vEbaIiVSIiAiIgIiICIiAiIgIiICVmT1ymr7WG5bw6xbZ+H1KULgLs+TofPUs5lOufCuLkW5L5FWPZbm1jHod8dLHoZaLPVyPkDwT415ElRqKLQ6K43plVhv30Rufc541fBEUnZVFXftvQ1udJVIiICIiAiIgIiICIiAiIgIiICIma6tZljqmMuMa9HBy2dbWtFZ1djgEBf87yfP0JhLWlkXAyLLO53KjXxdlXZB5KPnMbV1kp0oU2i3v3YeWFsB9JtSu52VTy5+Avvr5jzuffRrsyrNxsWzncaMG812M7KmRS1mP2mdtEdxQrg+NnW/HKTU+m5kGlf5Xefrj436eHv/AP37z1LsrY3RUBvyftBOh+nbmN+Hnw+WNzDv1juv9p4lxcLdOLDcflj6/Dv064cdnUGt/PC42BsbO9DY2de/iQO7nf8AI4v+02/3UymSMUX5oz8d7ct762xQqWNY1YSvtCi4AcONgfZ2OJ2TrcautzzXfHY5a3rY3r66juLy48l5a3rY5a+up+dZFK9nKqepz1h8q80WdhzYCbmOLaLtaFa1dvfnQAIPnYK2hexbSaH/AMbtmO9dnYcvz+0E1Xi7Wu0KuO/OtKV1vwWp9P0eJxTGVXLg2Enfg22Mnn6KTofwnaVoiIgIiICeEge5A+X7z2UPxpj3W41a0Eiz7XhMCE7nEDIQlivzAHk/kISr3kPbY2Pf6iQTfd9oAHa+z8WDNz9Qt2oCka9/J8b/APSZn7TlYF3ULrx9p2uO/IL2AyJW/Lio5ciP4DfkgeZWv0zKrY201WWVZfVq7MhAPKcM1Hry18/h7Y036IfkZnU1+jyt6tk1124fOxE3e2uTqpP3No8bPnyR7fWdCMz5Njf0Lf8A7TM9R+6yMs5uI+Ucmimujt0GxLAFcNij37fq23q0PXvfg6pa2kj52dRjpzyLa6U3rlY6ou/psmRK6MzioWzHrUKukNNljJ6R6efcHLR+epV9QpyKczHyrajlIlGRSTRVp6Wdq2DCpmOwQhBIOxoeNEwurfL63h0qj25VCJYOVbNagV11vkp35GvnPc7rWJjhDfkU1hxyQtYoDL42w/LyPPt5mbwa78W85DdOsCX44Ra6O3Y2OwutsNTDkAOfcUkjY5BgT7E8OhYWT09i9uHbf3sZFUU9p2oK23P9kIYgcQLRojx4behrbU2tyjhgGUgqQCCDsEH2IM9lL8OdHFGJi13Vp3akHgaYVHZYVqfou9Aj6S6lUiIhSIiAiIgIiICIiAiIgRW6fSbVuKbsXyp22geJXlx3rlxZhy1vR1JWoiAkKon7VcNnXYxjr5eXv/8AiTZlOkZGVcKuoHIoRMjSGlqwAKQ1nbrWze+6C3nfgkkaHgiVLWriYronxdddX0l7q3pXJpNmTbYiJQ2sZrSUbl6RyG/PyBmxx8iu1Q9TpYh2AysGUkHRGx+cpLrpERCkREBERAREQEREDlkY1doAtrSwA8gGUMAfqN/OdYiAlf1Ife4X/aH/AH/k10sJl+oM+Rk5avltirhV1WVce0OPNHJyX5A7Xwy68Dw37SpWoiYPK69nCnqRrBtSq2oJeLEr7atRQx1URv3Zjr/S1Nji9SptssqQtzr8sCjpscivJSwAYbVhsfSNNS4iJVIiICIiAiIgIiICIiAiIgIiICIiAmfxuh4q5tjCo+hEyEHduNK3Wtatli0lu2rEL7hd+pvqd6CUONnlsu51QFdChtWr3U7JtY2NWfIUltD3PsdaPiVZzb+RLt6HR2KqKh2hj1mvGYDmaB2zUCA+wxCkj1bknpmEMeoVg8tFmJ87ZmYsWOySSSfJJ8yJg9dpv+zCtkY31mwhbEZq/QG0QP11LWPDri832YRESoREQEREBERAREQEREBKfrnTse63DN1NVh7xQl61Y8BVa4XZ+XJVP7S4lD13Pau6ofdoKh3lawstdrlbK+yHHhTpt7P1Hj31KvPF7uRcHFqIcGtNWHdg4rpzoDbD5+APf6CcMDpiUNa6s7G5y78yrHZJOuWt6G9AEkAaAkxTsA/UAz2MQiIlCIiAiIgIiICIiAiIgIiICIiAiIgJUWdEL2K9lisqWNYm6h3hsMOBt3+Ecj40PAA3LeRh1Cg2doWp3NkceQ3sDZX9dfKSt8ddTflwxek11DGC/wDF04A8QCw4cPP8AZYTmuRWeGnU9wbTTA8xrex9fE6Ss9dW3aREQhERARM/1nq+RTf2609IVD/kLrOfLnzYMvgcOKnj7ty19JS5HX+ptSWNFmNbZQSQKLruzeO9qhQv4idJ957e31Ems63UTDZPXOpu9qpVYqVs5X+S2h7B28kCsnfj1pQeQ/n/ACndOsdWexlWgKNsSTjW/dcRcRVtmAs5cK/Uvj1fmI2H02UTnjWFkRmUqzIrMp91JGyP2nSVoiIgJW9Twg7r95aneHYcKVKlAtjezA6PuNjR8/kJZSs6tmpU1W+R4MbX4ozcK+DrzbQ8DZ/sP0krf893xY1oFUKo0FAA/IAaE+p4CD5HkHyJ7KwREQERPCQPfxA9icsvJrpRrLXVEQbZmOgBOGH1THv49mwPyFhGt+OBUOp/mkFh4PmBMiR682tgpDfjZkXfgllLAj/umd3cKCWIAAJJJ0AB7kmQexOWVk101vbawSutS7sTpVUDZYn6akTF61jWo7izgEYI4tVqWRiAVBVwCNggj6yiwiAYgIiICIiAiIgJnRj2reqpVaoN1juD2rMXgdk2qx9aMd+3jyW8EeZopCrb+VWD/oKT+f47ZLG+O/nfP1V9I6TdUOn83tbtVFbFbs8a27QHjioJ8+PczQxEH9O73dpERKwSt61bkrw+zKx/Fz411PrWtfjsTXz9t/tLKIRmxk9R/m5H7Y2GP/HInycjqP8ANyf9nwP7+fPxFb1RLHOLs0g0jQRCwUpabHX0sWIdaRrXs7fqIdWV1VchLLa72CK63VrWpqCmyniazvbsV5H3OvUPHtMs4njI6j81yv6jp/8Afz6W7qHzTK/qunj/AN6Vgu6tclfdXIqcNQ1iJXSE4EV8hz2STs2ch8gPl4LdcQ9Xd0rY2VKdi48KSKl5KKzSSDyJTny5b0dagxNLdQbX/DV0wb019MBIB8qdufB/IAzSSN01rTRSbxq41p3R48WcRy9vz3JMsmNSEREqkpOt47tYpRV5unaqdb2ptFg5vpteHXXnWjrTePMu5B6iPvMT8sg/+RbJZrXHd4uxMrBCgMdkAbP1OvJn1ESskREBIHWcJ76mRLHrJ1+Ht6byD55Kfp8pPiRFX1qq8YrrjouTcChQW8NFg4PMjwCV9wPHlR+srekdC8o91ditu9rjZaputuftDuk1aXWq9aGtBR4mmiMa5t5uxD6Xh9mpazo8WsK+SdAuxHk/PRnz1nAOTRZUHdC6OoKuy+WUgb17jzJ0Rh1fq23/AFAzce1ca1Mfjbb237YvdmRrCPAdjs8dykw+gZHEPZ/l+bPYzZLsby1YTkWRF4aA0FA1on23uaqIs046vN2OOFQKqq6xrVaIg1vXpAHzJPyidolS3bpERAREQERPAwO9EHR0fyOgdfwI/jA9mS6VbZaEznzBW1mS+OaitRpNa3vUuOPHPueN73+LfjXia2UdXScYdQewUVh+0tobiN91mdGf/WKgDciVn+jfFmVZV0Rsit6kyVLZVz/ZxVaBg3XFhxYlPUgb2HgEflNtiZVdy8q2DAEqfcEMPdSD5B/IyLb0ag011IoqFClccoF5Y5NbVck2CAQjMPb5zr0vBXGrFaszaLMSwXkxJ2SSB5Oz7nyY0S4iJVIiICIiAiIgIiJAiJ8NcoYIWHJgWA35IBAJ/tH8ZR9zIdavxmzMhM/KfHrqxqrccDJfGXRNndvVlYcnBCj58fT4HLzr5X9UqRnxeSq2sj5qDr7qzXv+YH8JKlYzI6z1DsdTakGyqsUsLbb3oyqgcalm1SK9A+SdbXyT4E2uH1Su62ypQ4srHIhkZdryK8hv3G1Oj8/cePMlmpTy9K+r8Xgerxrz9fEi4HS6cdrWqDg3Oz2crbH2xJJPqJ17/sNAeISSpsRErRERAREQEREBERAREQEREBK/M6vVTkU49h4m6q61XZlWsdtqwVJJ9z3Br/VMsJV5/Ra8jKovtCOtNV9fBq1cMbGrIfZ9tdv6f50lSvcPrVd2K+UitwXvnW1JYVM6kgg688Dr9RIHw11TEtKtSLEszBbcyODyreoVJZW3yUjkv678eNSG/wAN31iqimxxTvJFhDcaRXd3yV7QYeVNia8NvgPwe8l0/CVSZdWTz2FxWx7a+P3drkVAX+/pbjUAffYC/TzPU9aOZ7C6pZdkd6rFdsdnbE7osXl93Y6tb2iN8OYYb3v5615lmOj4o19xX4Ox6fnKfD6RdVeMdMoriI7ZYrWorcS9rOaTfz818yx1x3rQ3qVfWmlHldcu7l6YuKchcbiLj3VRy5UOa6lIPNgpU+So8gb99Tf8S4n/ADan+rWV2V8O2crvsuScanIVVvRatuOKCvlTYGHabgFG9N+EEAHzBdcsz4mtRci9MXniYrOLrO6BaRWPvnrq0eQTyCCQSVOh7bZHxPYK78mvHD4WO9i2Wd3VzCs6ssSrj5VTy9yCeJ0PbfuV8Lu4vpTLZMPJZ2vq7QNnr/yq13bBQOdk7BO2OiIyfhZnF1K5TJhZDs9tHaQt6zuxEt36UY72NE+o6I+U2p6v1vUtxHLf/V2cf6Wtf2zrETTRERAREQEq/iTq32HGOQVDBbcZG2SAFtvrqZ/A+QcnXz1LSROq9PTKq7VhYL3KbfGt8qrUtX3/ANJBJRA6V8Q1ZWVk0UlWropxreY5DbWvcpTRA9hUvn/SlLkfEyJkZfcxUF2NZ28ZyR9/VypW0791ZS6+PoR+cteu/Dwva61ArW3VVUsHbSKtfeKOvpb1A3sfII8D2PmeZHwljXU9q4uzfaK8oup4sL1CAlffSnh5B34JkZ9Wz9Sx12DfSCPB3ag0f4ylzs7Iycg1YP2YjFWq82Wc3SyywWKtS8GGvAO2O/xDwfM0HYr/AJif0VlJ1rpCNdXZXZfQ9xXGtNLqncqAsdQQVOiCW0w0RyPmUurJOp0gL3raarCql0a6vaMQNr7+f1lf1HrLvdRjYL47W3JdabH3bVXVSaw3pRgWYm1NDY+Z/I2uNg01IlddaqlaLWg0PSigBR+wAkXqfRq7zW4eyi2ot27Kiq2KHADr5BBU6XYIP4QfcCKeq0dS6hZauKgxKr0p717stt1PFrHrqCIHUjlwYnben28+4jYHxBmZtjY+OMem7Hr5ZTWJZdX3O9dSErCup1uhzsnwCo1verD/AHLUKKzTbkU21h1NqWA3Wh35uLC4IfbEnyPB9tQPhXHTt9h8jHeus1Gyu37y1CxciwsDzPIseR8guxBGzuemVM+H+pHLx1tZQjhrarFBJUW1WNVZxJ915KdH6aljI/T8KvGqSmleNdY4qNlj+ZLHySTsknySSZImlhERCkREBERAREQEREBERAREQErFvr+0d4WV9pkGOG5rxNwtZe0PP4t7Gvr4lnMLifDeYldLG7I0vVrMg45+y9laTmWOHB4c9cSG1z9z7fKZqVuoiJpSIiAiIgIiICIiAiIgIiICVubej3LUHUWY5qyrVO/FLC1Vb2+ZR/6JllM11L4ZGTnZF9pfg+Dj49fDIvpbuJZkM3IVsNjVia3v5/vKlaDEyUurrtrPKu1FsQ+fKMAVP8CJ1kD4fxHx8PEot4mynGoqfidrzStVbR+mwZPlv6T8IiIUiIgIiICIiAiIgIiICIiAiIgIiV3XOtU4SI93NjZYKqq60Nl1th2QiIPJOgT+QECxiVfS/iDGyULK5qZe53K7h2r6+3ruckbyAOS+fb1Dz5n1kdfwa+5yy8flVSb3UXVmxaQvLucAd8dfP84/U1ZRKvE+IsG4Y/byqCcqsWY6m1FttQ/NayeR9jvx40Zzr+J8ArUbMrHpa7XbSy+hbW2xRdLy87KnWvpBq4iQ6erYr3vjJkUNkVjdlS2obkHjyyA7HuP4iTIUiIgIiICIiAiIgIiICJmT8Vu2RbXRg5F9FGQuNdchT02njyK1fidV5Dkw9vPvJVvxf01KxY2SgQ12WA6ffFLBU3jWwe4wXXuSdSamryJk834+w0KCsWWF8bMyFJSytFOMu3rsLLtD+o8fP3G5VPxp09rK6WvC3WdldcbDWtlta2oht48dlW8bI3owfUaKJUdE+JcLPZ1xbeZQBjtLE5ISQLE5Ac0JB9Q2JbyhERCkREBERAREQEREBERIEREBKD4r6Nfk/ZbsV6lyMO/v1C0N2bCUatkcr5AKsfI3o/Iy/iB+cfFvw91HKqw0usFmVdlWVWtRURj0dOvULkU8yN64qvqbyT/ZIu+A7zn3X1WY9ePaLtqBYztzx+yq9twVQjweaEbC61N/Elmpj81w/wDBzkLbivZbjstdeALdHIDK+ITxNYBAIbQPq9iW95I/3u7DXcpupLWYCYiE1seDrk2XdwflpwNflP0KI+T5jD/DvwI2H1Bso21vWLMu2vzkd7eQQzKQX4AA78hdnxNxESyYYRESqREQEREgREQEREDLN8J3LkWvR1C+jGvyFyrqESvZsAXkq3fiRG4jYH56I3KjC+BmsfrDW/ydc20JjqRTeK6VcWueBBXVlpcke+tex9v0CJMTGFp/wcqtSV/bLfFfUKW9Cle1mKqtWgYkoqlFK+T8/rJg+A6OPE3WEfasPKPhRs41CUhP0YJ5+m/E10S5DGY+EPgqjpRZqrHsJrFK8q6FK1BuQHJFDMfbZJPsJp4iUIiIUiIgIiICIiAiIgf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94" y="908720"/>
            <a:ext cx="3322869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616898"/>
            <a:ext cx="4733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Between two cysteine molecules</a:t>
            </a:r>
            <a:endParaRPr lang="en-US" sz="24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259228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1" y="5733256"/>
            <a:ext cx="3479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Between two cysteine R-groups of polypeptide chains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2991" y="160338"/>
            <a:ext cx="5458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Covalent bond: Disulfide bond 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85800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Hydrogen bond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5487" y="4431015"/>
            <a:ext cx="4127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А)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between peptide bonds</a:t>
            </a:r>
            <a:endParaRPr lang="bg-BG" sz="2000" dirty="0" smtClean="0">
              <a:latin typeface="Arial" pitchFamily="34" charset="0"/>
              <a:cs typeface="Arial" pitchFamily="34" charset="0"/>
            </a:endParaRPr>
          </a:p>
          <a:p>
            <a:endParaRPr lang="bg-BG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https://encrypted-tbn1.gstatic.com/images?q=tbn:ANd9GcSzvhuNYSB9h2iKGn_UUyoTmP-1BaYvIuJ0GSz3DpkF2LfdwrH25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62683"/>
            <a:ext cx="259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91623"/>
            <a:ext cx="6186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Non-covalent bonds: Hydrogen bond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3153" y="791126"/>
            <a:ext cx="4448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Hydrogen bond formation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26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Image result for hydrogen bonds in protein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378344" cy="33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7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24744"/>
            <a:ext cx="7772400" cy="542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260648"/>
            <a:ext cx="4320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Protein bonds: Summary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43000"/>
            <a:ext cx="79312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Every polypeptide chain has a unique amino acid sequence determined by genes.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 single amino acid change in polypeptide chain may change or completely abolish protein function.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Primary structure determines the higher levels of protein organization.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226067"/>
            <a:ext cx="2079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Remember 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548064"/>
            <a:ext cx="741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Bonds in primary structure:  </a:t>
            </a:r>
            <a:r>
              <a:rPr lang="en-US" sz="2800" dirty="0" smtClean="0">
                <a:solidFill>
                  <a:schemeClr val="accent1"/>
                </a:solidFill>
              </a:rPr>
              <a:t>Peptide bonds.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u="sng" smtClean="0"/>
              <a:t>WOW!!! Facts</a:t>
            </a:r>
            <a:endParaRPr lang="en-US" altLang="en-US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200" dirty="0" smtClean="0"/>
              <a:t>Proteins are major components of </a:t>
            </a:r>
            <a:r>
              <a:rPr lang="en-US" altLang="en-US" sz="2200" dirty="0" smtClean="0">
                <a:solidFill>
                  <a:schemeClr val="hlink"/>
                </a:solidFill>
              </a:rPr>
              <a:t>all</a:t>
            </a:r>
            <a:r>
              <a:rPr lang="en-US" altLang="en-US" sz="2200" dirty="0" smtClean="0"/>
              <a:t> cellular systems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200" dirty="0" smtClean="0"/>
              <a:t>Proteins consist of one or more linear polymers called </a:t>
            </a:r>
            <a:r>
              <a:rPr lang="en-US" altLang="en-US" sz="2200" dirty="0" smtClean="0">
                <a:solidFill>
                  <a:schemeClr val="hlink"/>
                </a:solidFill>
              </a:rPr>
              <a:t>polypeptides</a:t>
            </a:r>
            <a:endParaRPr lang="en-US" altLang="en-US" sz="2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200" dirty="0" smtClean="0"/>
              <a:t>Proteins are </a:t>
            </a:r>
            <a:r>
              <a:rPr lang="en-US" altLang="en-US" sz="2200" dirty="0" smtClean="0">
                <a:solidFill>
                  <a:schemeClr val="hlink"/>
                </a:solidFill>
              </a:rPr>
              <a:t>linear</a:t>
            </a:r>
            <a:r>
              <a:rPr lang="en-US" altLang="en-US" sz="2200" dirty="0" smtClean="0"/>
              <a:t> and never branched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200" dirty="0" smtClean="0"/>
              <a:t>Different AA’s are linked together via </a:t>
            </a:r>
            <a:r>
              <a:rPr lang="en-US" altLang="en-US" sz="2200" dirty="0" smtClean="0">
                <a:solidFill>
                  <a:schemeClr val="hlink"/>
                </a:solidFill>
              </a:rPr>
              <a:t>PEPTIDE bonds</a:t>
            </a:r>
            <a:endParaRPr lang="en-US" altLang="en-US" sz="2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200" dirty="0" smtClean="0"/>
              <a:t>The individual amino acids within a protein are known as </a:t>
            </a:r>
            <a:r>
              <a:rPr lang="en-US" altLang="en-US" sz="2200" dirty="0" smtClean="0">
                <a:solidFill>
                  <a:schemeClr val="hlink"/>
                </a:solidFill>
              </a:rPr>
              <a:t>RESIDUES</a:t>
            </a:r>
            <a:endParaRPr lang="en-US" altLang="en-US" sz="2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200" dirty="0" smtClean="0"/>
              <a:t>The smallest known P’ is just </a:t>
            </a:r>
            <a:r>
              <a:rPr lang="en-US" altLang="en-US" sz="2200" dirty="0" smtClean="0">
                <a:solidFill>
                  <a:schemeClr val="hlink"/>
                </a:solidFill>
              </a:rPr>
              <a:t>nine</a:t>
            </a:r>
            <a:r>
              <a:rPr lang="en-US" altLang="en-US" sz="2200" dirty="0" smtClean="0"/>
              <a:t> residues long - oxytocin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200" dirty="0" smtClean="0"/>
              <a:t>The largest is over </a:t>
            </a:r>
            <a:r>
              <a:rPr lang="en-US" altLang="en-US" sz="2200" dirty="0" smtClean="0">
                <a:solidFill>
                  <a:schemeClr val="hlink"/>
                </a:solidFill>
              </a:rPr>
              <a:t>25,000</a:t>
            </a:r>
            <a:r>
              <a:rPr lang="en-US" altLang="en-US" sz="2200" dirty="0" smtClean="0"/>
              <a:t> residues - the structural protein </a:t>
            </a:r>
            <a:r>
              <a:rPr lang="en-US" altLang="en-US" sz="2200" dirty="0" err="1" smtClean="0"/>
              <a:t>titin</a:t>
            </a:r>
            <a:endParaRPr lang="en-US" altLang="en-US" sz="2200" dirty="0" smtClean="0"/>
          </a:p>
          <a:p>
            <a:pPr lvl="0" eaLnBrk="1" hangingPunct="1">
              <a:lnSpc>
                <a:spcPct val="90000"/>
              </a:lnSpc>
              <a:defRPr/>
            </a:pPr>
            <a:r>
              <a:rPr lang="en-US" altLang="en-US" sz="2200" dirty="0">
                <a:solidFill>
                  <a:srgbClr val="FFFFFF"/>
                </a:solidFill>
              </a:rPr>
              <a:t>Proteins are generally between 100 and 1000 residues in length.</a:t>
            </a:r>
          </a:p>
          <a:p>
            <a:pPr lvl="0" eaLnBrk="1" hangingPunct="1">
              <a:lnSpc>
                <a:spcPct val="90000"/>
              </a:lnSpc>
              <a:defRPr/>
            </a:pPr>
            <a:r>
              <a:rPr lang="en-US" altLang="en-US" sz="2200" dirty="0">
                <a:solidFill>
                  <a:srgbClr val="FFFFFF"/>
                </a:solidFill>
              </a:rPr>
              <a:t>In the absence of stabilizing forces a minimum of 40 residues is needed to adopt a stable 3D structure in water.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597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1.gstatic.com/images?q=tbn:ANd9GcQQ0VC6Z3tp2sQvW9DuMo1K9UStoyV1OTec2-8WWxOXHsbWNyu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511256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88640"/>
            <a:ext cx="4680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Secondary structures: Summary</a:t>
            </a:r>
            <a:r>
              <a:rPr lang="bg-BG" sz="3200" dirty="0" smtClean="0">
                <a:solidFill>
                  <a:schemeClr val="accent1"/>
                </a:solidFill>
              </a:rPr>
              <a:t> 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2052" name="Picture 4" descr="https://encrypted-tbn0.gstatic.com/images?q=tbn:ANd9GcR4JfuV4A7ctunU6jYPwQdsyt8w0i3hJLIT0CfVgM6hd9xnyn7c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173" y="116632"/>
            <a:ext cx="4305300" cy="419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2.gstatic.com/images?q=tbn:ANd9GcR3Hd_c0j4ItCYF6feKXOUaLWUWttb_LQKfbE6i3g7CMD8J91BFp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073" y="4869160"/>
            <a:ext cx="285750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7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3" y="1952501"/>
            <a:ext cx="2667530" cy="303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5468" y="1412776"/>
            <a:ext cx="1648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myoglobin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7163" y="5229200"/>
            <a:ext cx="2458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75% </a:t>
            </a:r>
            <a:r>
              <a:rPr lang="el-GR" sz="2400" dirty="0" smtClean="0"/>
              <a:t>α</a:t>
            </a:r>
            <a:r>
              <a:rPr lang="bg-BG" sz="2400" dirty="0" smtClean="0"/>
              <a:t> – </a:t>
            </a:r>
            <a:r>
              <a:rPr lang="en-US" sz="2400" dirty="0" smtClean="0"/>
              <a:t>helix. </a:t>
            </a:r>
          </a:p>
          <a:p>
            <a:r>
              <a:rPr lang="en-US" sz="2400" dirty="0" smtClean="0"/>
              <a:t>No </a:t>
            </a:r>
            <a:r>
              <a:rPr lang="el-GR" sz="2400" dirty="0" smtClean="0"/>
              <a:t>β</a:t>
            </a:r>
            <a:r>
              <a:rPr lang="bg-BG" sz="2400" dirty="0" smtClean="0"/>
              <a:t> – </a:t>
            </a:r>
            <a:r>
              <a:rPr lang="en-US" sz="2400" dirty="0"/>
              <a:t>sheets.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04" y="1952501"/>
            <a:ext cx="3311396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48833" y="1291201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lysozyme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523280" y="4984130"/>
            <a:ext cx="2416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40% </a:t>
            </a:r>
            <a:r>
              <a:rPr lang="el-GR" sz="2400" dirty="0" smtClean="0"/>
              <a:t>α</a:t>
            </a:r>
            <a:r>
              <a:rPr lang="bg-BG" sz="2400" dirty="0" smtClean="0"/>
              <a:t> – </a:t>
            </a:r>
            <a:r>
              <a:rPr lang="en-US" sz="2400" dirty="0" smtClean="0"/>
              <a:t>helix</a:t>
            </a:r>
            <a:r>
              <a:rPr lang="bg-BG" sz="2400" dirty="0" smtClean="0"/>
              <a:t>. </a:t>
            </a:r>
            <a:endParaRPr lang="en-US" sz="2400" dirty="0" smtClean="0"/>
          </a:p>
          <a:p>
            <a:r>
              <a:rPr lang="bg-BG" sz="2400" dirty="0" smtClean="0"/>
              <a:t>12% </a:t>
            </a:r>
            <a:r>
              <a:rPr lang="el-GR" sz="2400" dirty="0" smtClean="0"/>
              <a:t>β</a:t>
            </a:r>
            <a:r>
              <a:rPr lang="bg-BG" sz="2400" dirty="0" smtClean="0"/>
              <a:t> – </a:t>
            </a:r>
            <a:r>
              <a:rPr lang="en-US" sz="2400" dirty="0"/>
              <a:t>sheets</a:t>
            </a:r>
            <a:r>
              <a:rPr lang="bg-BG" sz="2400" dirty="0" smtClean="0"/>
              <a:t>.</a:t>
            </a:r>
            <a:endParaRPr lang="en-US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95" y="1291201"/>
            <a:ext cx="18764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400" y="990600"/>
            <a:ext cx="3288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α</a:t>
            </a:r>
            <a:r>
              <a:rPr lang="bg-BG" sz="2400" dirty="0" smtClean="0"/>
              <a:t> – </a:t>
            </a:r>
            <a:r>
              <a:rPr lang="en-US" sz="2400" dirty="0" smtClean="0"/>
              <a:t>amylase inhibitor</a:t>
            </a:r>
            <a:r>
              <a:rPr lang="bg-BG" sz="2400" dirty="0" smtClean="0"/>
              <a:t>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165525" y="3782485"/>
            <a:ext cx="2819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 </a:t>
            </a:r>
            <a:r>
              <a:rPr lang="en-US" sz="2400" dirty="0" smtClean="0"/>
              <a:t>Only</a:t>
            </a:r>
            <a:r>
              <a:rPr lang="bg-BG" sz="2400" dirty="0" smtClean="0"/>
              <a:t> </a:t>
            </a:r>
            <a:r>
              <a:rPr lang="el-GR" sz="2400" dirty="0" smtClean="0"/>
              <a:t>β</a:t>
            </a:r>
            <a:r>
              <a:rPr lang="bg-BG" sz="2400" dirty="0" smtClean="0"/>
              <a:t> </a:t>
            </a:r>
            <a:r>
              <a:rPr lang="bg-BG" sz="2400" dirty="0"/>
              <a:t>– </a:t>
            </a:r>
            <a:r>
              <a:rPr lang="en-US" sz="2400" dirty="0" smtClean="0"/>
              <a:t>sheets</a:t>
            </a:r>
            <a:r>
              <a:rPr lang="bg-BG" sz="2400" dirty="0" smtClean="0"/>
              <a:t>. </a:t>
            </a:r>
            <a:endParaRPr lang="en-US" sz="2400" dirty="0" smtClean="0"/>
          </a:p>
          <a:p>
            <a:r>
              <a:rPr lang="en-US" sz="2400" dirty="0" smtClean="0"/>
              <a:t>No </a:t>
            </a:r>
            <a:r>
              <a:rPr lang="el-GR" sz="2400" dirty="0" smtClean="0"/>
              <a:t>α</a:t>
            </a:r>
            <a:r>
              <a:rPr lang="bg-BG" sz="2400" dirty="0" smtClean="0"/>
              <a:t> </a:t>
            </a:r>
            <a:r>
              <a:rPr lang="bg-BG" sz="2400" dirty="0"/>
              <a:t>– </a:t>
            </a:r>
            <a:r>
              <a:rPr lang="en-US" sz="2400" dirty="0" smtClean="0"/>
              <a:t>spirals</a:t>
            </a:r>
            <a:r>
              <a:rPr lang="bg-BG" sz="2400" dirty="0" smtClean="0"/>
              <a:t>.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11560" y="287196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Spatial </a:t>
            </a:r>
            <a:r>
              <a:rPr lang="en-US" sz="2400" dirty="0">
                <a:solidFill>
                  <a:schemeClr val="accent1"/>
                </a:solidFill>
              </a:rPr>
              <a:t>relationship of the different secondary structures </a:t>
            </a:r>
          </a:p>
        </p:txBody>
      </p:sp>
    </p:spTree>
    <p:extLst>
      <p:ext uri="{BB962C8B-B14F-4D97-AF65-F5344CB8AC3E}">
        <p14:creationId xmlns:p14="http://schemas.microsoft.com/office/powerpoint/2010/main" val="6441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872" y="1412776"/>
            <a:ext cx="48311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Complete three-dimensional shape of a given protein.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Conformation</a:t>
            </a:r>
            <a:r>
              <a:rPr lang="en-US" sz="2400" dirty="0" smtClean="0"/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Represent the </a:t>
            </a:r>
            <a:r>
              <a:rPr lang="en-US" sz="2400" dirty="0"/>
              <a:t>spatial relationship of </a:t>
            </a:r>
            <a:r>
              <a:rPr lang="en-US" sz="2400" dirty="0" smtClean="0"/>
              <a:t>the different </a:t>
            </a:r>
            <a:r>
              <a:rPr lang="en-US" sz="2400" dirty="0"/>
              <a:t>secondary structures to one another within a polypeptide chain and how these secondary structures themselves fold into the three-dimensional form of the protein. </a:t>
            </a:r>
            <a:endParaRPr lang="en-US" sz="2400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Clr>
                <a:srgbClr val="FF0000"/>
              </a:buClr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275856" y="382012"/>
            <a:ext cx="3305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Tertiary structure </a:t>
            </a:r>
          </a:p>
        </p:txBody>
      </p:sp>
      <p:pic>
        <p:nvPicPr>
          <p:cNvPr id="4" name="Picture 2" descr="http://images.flatworldknowledge.com/ballgob/ballgob-fig18_0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38437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0" y="4572000"/>
            <a:ext cx="3563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spiral regions represent sections of the polypeptide chain that have an α-helical structure, while the broad arrows represent β-pleated sheet structures.</a:t>
            </a:r>
          </a:p>
        </p:txBody>
      </p:sp>
    </p:spTree>
    <p:extLst>
      <p:ext uri="{BB962C8B-B14F-4D97-AF65-F5344CB8AC3E}">
        <p14:creationId xmlns:p14="http://schemas.microsoft.com/office/powerpoint/2010/main" val="208727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667" y="1772816"/>
            <a:ext cx="555876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altLang="en-US" sz="2000" dirty="0"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domain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is a basic structural unit 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within a protein molecule.</a:t>
            </a: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Part 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of protein that can fold into a stable structure 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independently.</a:t>
            </a: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Arial" pitchFamily="34" charset="0"/>
                <a:cs typeface="Arial" pitchFamily="34" charset="0"/>
              </a:rPr>
              <a:t>Different domains can 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possess different functions.</a:t>
            </a: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Arial" pitchFamily="34" charset="0"/>
                <a:cs typeface="Arial" pitchFamily="34" charset="0"/>
              </a:rPr>
              <a:t>Proteins can have one to many domains depending on protein 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size.</a:t>
            </a: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A polypeptide with 200 amino acids consists of two or more domains.</a:t>
            </a: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Domains are usually connected with relatively flexible areas of protein.</a:t>
            </a:r>
            <a:endParaRPr lang="en-US" alt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upload.wikimedia.org/wikipedia/commons/thumb/7/7a/Pyruvate_kinase_protein_domains.png/250px-Pyruvate_kinase_protein_domain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267" y="1700807"/>
            <a:ext cx="324036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10272" y="1047660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Protein domain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5531131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Pyruvate kinase (a monomeric protein):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three domains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3" y="108941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Tertiary </a:t>
            </a:r>
            <a:r>
              <a:rPr lang="en-US" sz="2400" dirty="0" smtClean="0">
                <a:solidFill>
                  <a:schemeClr val="accent1"/>
                </a:solidFill>
              </a:rPr>
              <a:t>structure: </a:t>
            </a:r>
            <a:r>
              <a:rPr lang="en-US" sz="2400" dirty="0"/>
              <a:t>Describes the relationship of different domains to one another within a protein. 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 20-09.jpg                                                      000329EDPlatinum_IPL                   BA1A60C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5915025" cy="446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5005" y="33265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Tertiary structure is based on various types of interactions between the side-chains of the peptide </a:t>
            </a:r>
            <a:r>
              <a:rPr lang="en-US" altLang="en-US" sz="2400" dirty="0" smtClean="0"/>
              <a:t>chain.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3829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&#10;20-t05.jpg                                                     000329EDPlatinum_IPL                   BA1A60C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4525"/>
            <a:ext cx="7632700" cy="61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457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u="sng" smtClean="0"/>
              <a:t>Stabilizing Interactions of Tertiary Structures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124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404664"/>
            <a:ext cx="3526160" cy="3810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>
                <a:solidFill>
                  <a:schemeClr val="accent1"/>
                </a:solidFill>
              </a:rPr>
              <a:t>Globular Proteins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280920" cy="46999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/>
              <a:t>Globular proteins</a:t>
            </a:r>
            <a:r>
              <a:rPr lang="en-US" altLang="en-US" sz="2800" dirty="0"/>
              <a:t> fold up into compact, spherical </a:t>
            </a:r>
            <a:r>
              <a:rPr lang="en-US" altLang="en-US" sz="2800" dirty="0" smtClean="0"/>
              <a:t>shapes.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800" dirty="0"/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/>
              <a:t>Their functions </a:t>
            </a:r>
            <a:r>
              <a:rPr lang="en-US" altLang="en-US" sz="2800" dirty="0" smtClean="0"/>
              <a:t>are related to cell metabolism: biosynthesis and biodegradation, transport, catalytic function.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800" dirty="0" smtClean="0"/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Hydrophobic R-groups are oriented into inner part of the protein molecule, while hydrophilic R-groups are pointed towards molecule edges.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800" dirty="0" smtClean="0"/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Globular proteins are </a:t>
            </a:r>
            <a:r>
              <a:rPr lang="en-US" altLang="en-US" sz="2800" dirty="0" smtClean="0">
                <a:solidFill>
                  <a:srgbClr val="FF0000"/>
                </a:solidFill>
              </a:rPr>
              <a:t>water soluble</a:t>
            </a:r>
            <a:r>
              <a:rPr lang="en-US" altLang="en-US" sz="2800" dirty="0" smtClean="0"/>
              <a:t>. </a:t>
            </a:r>
            <a:endParaRPr lang="en-US" altLang="en-US" sz="2800" dirty="0"/>
          </a:p>
          <a:p>
            <a:pPr>
              <a:lnSpc>
                <a:spcPct val="80000"/>
              </a:lnSpc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4174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59834"/>
            <a:ext cx="4896544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chemeClr val="accent1"/>
                </a:solidFill>
              </a:rPr>
              <a:t>Example: myoglobin </a:t>
            </a:r>
            <a:endParaRPr lang="en-US" altLang="en-US" sz="2800" dirty="0" smtClean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 marL="285750" indent="-28575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/>
              <a:t>G</a:t>
            </a:r>
            <a:r>
              <a:rPr lang="en-US" altLang="en-US" sz="2800" dirty="0" smtClean="0"/>
              <a:t>lobular </a:t>
            </a:r>
            <a:r>
              <a:rPr lang="en-US" altLang="en-US" sz="2800" dirty="0"/>
              <a:t>protein that stores oxygen in </a:t>
            </a:r>
            <a:r>
              <a:rPr lang="en-US" altLang="en-US" sz="2800" dirty="0" smtClean="0"/>
              <a:t>muscles</a:t>
            </a:r>
          </a:p>
          <a:p>
            <a:pPr marL="285750" indent="-28575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800" dirty="0" smtClean="0"/>
          </a:p>
          <a:p>
            <a:pPr marL="285750" indent="-28575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/>
              <a:t>A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single peptide chain that is mostly </a:t>
            </a:r>
            <a:r>
              <a:rPr lang="en-US" altLang="en-US" sz="2800" dirty="0">
                <a:sym typeface="Symbol" pitchFamily="18" charset="2"/>
              </a:rPr>
              <a:t>-</a:t>
            </a:r>
            <a:r>
              <a:rPr lang="en-US" altLang="en-US" sz="2800" dirty="0" smtClean="0">
                <a:sym typeface="Symbol" pitchFamily="18" charset="2"/>
              </a:rPr>
              <a:t>helix</a:t>
            </a:r>
          </a:p>
          <a:p>
            <a:pPr marL="285750" indent="-28575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800" dirty="0" smtClean="0">
              <a:sym typeface="Symbol" pitchFamily="18" charset="2"/>
            </a:endParaRPr>
          </a:p>
          <a:p>
            <a:pPr marL="285750" indent="-28575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O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binding pocket is formed by a </a:t>
            </a:r>
            <a:r>
              <a:rPr lang="en-US" altLang="en-US" sz="2800" dirty="0" err="1"/>
              <a:t>heme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group </a:t>
            </a:r>
            <a:r>
              <a:rPr lang="en-US" altLang="en-US" sz="2800" dirty="0"/>
              <a:t>and specific amino acid side-chains that are brought into position by the tertiary structure</a:t>
            </a:r>
          </a:p>
        </p:txBody>
      </p:sp>
      <p:pic>
        <p:nvPicPr>
          <p:cNvPr id="3" name="Picture 4" descr=" 20-10.jpg                                                      000329EDPlatinum_IPL                   BA1A60C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975"/>
            <a:ext cx="4854575" cy="390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0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990600" y="1295400"/>
            <a:ext cx="7020272" cy="45720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Much or most of the polypeptide chain is parallel to a single axis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Fibrous proteins are often mechanically strong and highly cross-linked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Fibrous proteins are usually insoluble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Usually play a structural role</a:t>
            </a:r>
            <a:endParaRPr lang="en-US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730803" y="404664"/>
            <a:ext cx="2925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Fibrous proteins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6334472" cy="4572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>
                <a:solidFill>
                  <a:schemeClr val="accent1"/>
                </a:solidFill>
              </a:rPr>
              <a:t>Fibrous </a:t>
            </a:r>
            <a:r>
              <a:rPr lang="en-US" altLang="en-US" sz="2800" dirty="0" smtClean="0">
                <a:solidFill>
                  <a:schemeClr val="accent1"/>
                </a:solidFill>
              </a:rPr>
              <a:t>Proteins: Keratins</a:t>
            </a:r>
            <a:endParaRPr lang="en-US" altLang="en-US" sz="2800" dirty="0">
              <a:solidFill>
                <a:schemeClr val="accent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980728"/>
            <a:ext cx="7772400" cy="25202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For </a:t>
            </a:r>
            <a:r>
              <a:rPr lang="en-US" altLang="en-US" sz="2400" dirty="0"/>
              <a:t>example, </a:t>
            </a:r>
            <a:r>
              <a:rPr lang="en-US" altLang="en-US" sz="2400" b="1" dirty="0">
                <a:sym typeface="Symbol" pitchFamily="18" charset="2"/>
              </a:rPr>
              <a:t>-keratins</a:t>
            </a:r>
            <a:r>
              <a:rPr lang="en-US" altLang="en-US" sz="2400" dirty="0">
                <a:sym typeface="Symbol" pitchFamily="18" charset="2"/>
              </a:rPr>
              <a:t> are fibrous proteins that make hair, fur, nails and skin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/>
              <a:t>	- hair is made of twined </a:t>
            </a:r>
            <a:r>
              <a:rPr lang="en-US" altLang="en-US" sz="2400" dirty="0" smtClean="0"/>
              <a:t>fibrils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sym typeface="Symbol" pitchFamily="18" charset="2"/>
              </a:rPr>
              <a:t>	- the -helices are held together by disulfide </a:t>
            </a:r>
            <a:r>
              <a:rPr lang="en-US" altLang="en-US" sz="2400" dirty="0" smtClean="0">
                <a:sym typeface="Symbol" pitchFamily="18" charset="2"/>
              </a:rPr>
              <a:t>bonds</a:t>
            </a:r>
            <a:endParaRPr lang="en-US" altLang="en-US" sz="2400" dirty="0">
              <a:sym typeface="Symbol" pitchFamily="18" charset="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6194425" cy="340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10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4820" y="404664"/>
            <a:ext cx="5685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Typical bonds in protein molecules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760286"/>
            <a:ext cx="2741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Covalent bonds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126" y="4535542"/>
            <a:ext cx="3453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Non-covalent bonds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5345" y="1360736"/>
            <a:ext cx="2355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Peptide bond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5345" y="2420888"/>
            <a:ext cx="260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Disulfide bond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8" name="Straight Arrow Connector 7"/>
          <p:cNvCxnSpPr>
            <a:endCxn id="5" idx="1"/>
          </p:cNvCxnSpPr>
          <p:nvPr/>
        </p:nvCxnSpPr>
        <p:spPr>
          <a:xfrm flipV="1">
            <a:off x="3963257" y="1622346"/>
            <a:ext cx="792088" cy="31445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76239" y="1936800"/>
            <a:ext cx="796032" cy="76566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55345" y="3607904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Hydrogen bond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8963" y="4535542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Ionic bond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2271" y="5589240"/>
            <a:ext cx="432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Hydrophobic interactions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7" name="Straight Arrow Connector 16"/>
          <p:cNvCxnSpPr>
            <a:stCxn id="4" idx="3"/>
          </p:cNvCxnSpPr>
          <p:nvPr/>
        </p:nvCxnSpPr>
        <p:spPr>
          <a:xfrm flipV="1">
            <a:off x="3992315" y="4005064"/>
            <a:ext cx="763030" cy="7920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3"/>
            <a:endCxn id="12" idx="1"/>
          </p:cNvCxnSpPr>
          <p:nvPr/>
        </p:nvCxnSpPr>
        <p:spPr>
          <a:xfrm>
            <a:off x="3992315" y="4797152"/>
            <a:ext cx="986648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3"/>
            <a:endCxn id="15" idx="1"/>
          </p:cNvCxnSpPr>
          <p:nvPr/>
        </p:nvCxnSpPr>
        <p:spPr>
          <a:xfrm>
            <a:off x="3992315" y="4797152"/>
            <a:ext cx="779956" cy="105369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9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0093" y="4807"/>
            <a:ext cx="4349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Fibrous proteins: Fibroin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4102" name="Picture 6" descr="Figure 1">
            <a:hlinkClick r:id="rId2" tooltip="thurj2-1-ebrahim-f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96582"/>
            <a:ext cx="3240360" cy="191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3581" y="611396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Fibroin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57192"/>
            <a:ext cx="38290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23528" y="1223402"/>
            <a:ext cx="8136904" cy="334859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 smtClean="0"/>
              <a:t>Fibroins are the silk proteins. They also form the spider webs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 smtClean="0"/>
              <a:t>Made with a </a:t>
            </a:r>
            <a:r>
              <a:rPr lang="en-US" altLang="he-IL" dirty="0" smtClean="0">
                <a:cs typeface="Times New Roman" pitchFamily="18" charset="0"/>
                <a:sym typeface="Symbol" pitchFamily="18" charset="2"/>
              </a:rPr>
              <a:t>-</a:t>
            </a:r>
            <a:r>
              <a:rPr lang="en-US" altLang="en-US" dirty="0" smtClean="0"/>
              <a:t>sheet structures with </a:t>
            </a:r>
            <a:r>
              <a:rPr lang="en-US" altLang="en-US" dirty="0" err="1" smtClean="0"/>
              <a:t>Gly</a:t>
            </a:r>
            <a:r>
              <a:rPr lang="en-US" altLang="en-US" dirty="0" smtClean="0"/>
              <a:t> on one face and Ala/</a:t>
            </a:r>
            <a:r>
              <a:rPr lang="en-US" altLang="en-US" dirty="0" err="1" smtClean="0"/>
              <a:t>Ser</a:t>
            </a:r>
            <a:r>
              <a:rPr lang="en-US" altLang="en-US" dirty="0" smtClean="0"/>
              <a:t> on the other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 smtClean="0"/>
              <a:t>Fibroins contain repeats of [</a:t>
            </a:r>
            <a:r>
              <a:rPr lang="en-US" altLang="en-US" dirty="0" err="1" smtClean="0"/>
              <a:t>Gly</a:t>
            </a:r>
            <a:r>
              <a:rPr lang="en-US" altLang="en-US" dirty="0" smtClean="0"/>
              <a:t>-Ala-</a:t>
            </a:r>
            <a:r>
              <a:rPr lang="en-US" altLang="en-US" dirty="0" err="1" smtClean="0"/>
              <a:t>Gly</a:t>
            </a:r>
            <a:r>
              <a:rPr lang="en-US" altLang="en-US" dirty="0" smtClean="0"/>
              <a:t>-Ala-</a:t>
            </a:r>
            <a:r>
              <a:rPr lang="en-US" altLang="en-US" dirty="0" err="1" smtClean="0"/>
              <a:t>Gly</a:t>
            </a:r>
            <a:r>
              <a:rPr lang="en-US" altLang="en-US" dirty="0" smtClean="0"/>
              <a:t>-</a:t>
            </a:r>
            <a:r>
              <a:rPr lang="en-US" altLang="en-US" dirty="0" err="1" smtClean="0"/>
              <a:t>Ser</a:t>
            </a:r>
            <a:r>
              <a:rPr lang="en-US" altLang="en-US" dirty="0" smtClean="0"/>
              <a:t>-</a:t>
            </a:r>
            <a:r>
              <a:rPr lang="en-US" altLang="en-US" dirty="0" err="1" smtClean="0"/>
              <a:t>Gly</a:t>
            </a:r>
            <a:r>
              <a:rPr lang="en-US" altLang="en-US" dirty="0" smtClean="0"/>
              <a:t>-Ala-Ala-</a:t>
            </a:r>
            <a:r>
              <a:rPr lang="en-US" altLang="en-US" dirty="0" err="1" smtClean="0"/>
              <a:t>Gly</a:t>
            </a:r>
            <a:r>
              <a:rPr lang="en-US" altLang="en-US" dirty="0" smtClean="0"/>
              <a:t>-(</a:t>
            </a:r>
            <a:r>
              <a:rPr lang="en-US" altLang="en-US" dirty="0" err="1" smtClean="0"/>
              <a:t>Ser</a:t>
            </a:r>
            <a:r>
              <a:rPr lang="en-US" altLang="en-US" dirty="0" smtClean="0"/>
              <a:t>-</a:t>
            </a:r>
            <a:r>
              <a:rPr lang="en-US" altLang="en-US" dirty="0" err="1" smtClean="0"/>
              <a:t>Gly</a:t>
            </a:r>
            <a:r>
              <a:rPr lang="en-US" altLang="en-US" dirty="0" smtClean="0"/>
              <a:t>-Ala-</a:t>
            </a:r>
            <a:r>
              <a:rPr lang="en-US" altLang="en-US" dirty="0" err="1" smtClean="0"/>
              <a:t>Gly</a:t>
            </a:r>
            <a:r>
              <a:rPr lang="en-US" altLang="en-US" dirty="0" smtClean="0"/>
              <a:t>-Ala-</a:t>
            </a:r>
            <a:r>
              <a:rPr lang="en-US" altLang="en-US" dirty="0" err="1" smtClean="0"/>
              <a:t>Gly</a:t>
            </a:r>
            <a:r>
              <a:rPr lang="en-US" altLang="en-US" dirty="0" smtClean="0"/>
              <a:t>)8]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 smtClean="0"/>
              <a:t>The </a:t>
            </a:r>
            <a:r>
              <a:rPr lang="en-US" altLang="he-IL" dirty="0" smtClean="0">
                <a:cs typeface="Times New Roman" pitchFamily="18" charset="0"/>
                <a:sym typeface="Symbol" pitchFamily="18" charset="2"/>
              </a:rPr>
              <a:t>-</a:t>
            </a:r>
            <a:r>
              <a:rPr lang="en-US" altLang="en-US" dirty="0" smtClean="0"/>
              <a:t>sheet structures stack on top of each other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 smtClean="0"/>
              <a:t>Bulky regions with </a:t>
            </a:r>
            <a:r>
              <a:rPr lang="en-US" altLang="en-US" dirty="0" smtClean="0">
                <a:solidFill>
                  <a:srgbClr val="FF0000"/>
                </a:solidFill>
              </a:rPr>
              <a:t>valine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solidFill>
                  <a:srgbClr val="FF0000"/>
                </a:solidFill>
              </a:rPr>
              <a:t>tyrosine</a:t>
            </a:r>
            <a:r>
              <a:rPr lang="en-US" altLang="en-US" dirty="0" smtClean="0"/>
              <a:t> interrupt the </a:t>
            </a:r>
            <a:r>
              <a:rPr lang="en-US" altLang="he-IL" dirty="0" smtClean="0">
                <a:cs typeface="Times New Roman" pitchFamily="18" charset="0"/>
                <a:sym typeface="Symbol" pitchFamily="18" charset="2"/>
              </a:rPr>
              <a:t>-</a:t>
            </a:r>
            <a:r>
              <a:rPr lang="en-US" altLang="en-US" dirty="0" smtClean="0"/>
              <a:t>sheet and allow the stretchiness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altLang="en-US" dirty="0" smtClean="0"/>
          </a:p>
          <a:p>
            <a:pPr>
              <a:lnSpc>
                <a:spcPct val="90000"/>
              </a:lnSpc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10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llagen triple hel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707" y="109339"/>
            <a:ext cx="22479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865257"/>
            <a:ext cx="635543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2000" dirty="0">
                <a:latin typeface="Arial" pitchFamily="34" charset="0"/>
                <a:cs typeface="Arial" pitchFamily="34" charset="0"/>
              </a:rPr>
              <a:t>Collagen is formed from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tropocollagen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subunits. The triple helix in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tropocollagen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is highly extended and strong. 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1883" y="1868031"/>
            <a:ext cx="621560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1AECF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2000" dirty="0">
                <a:latin typeface="Arial" pitchFamily="34" charset="0"/>
                <a:cs typeface="Arial" pitchFamily="34" charset="0"/>
              </a:rPr>
              <a:t>Features: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Three 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separate polypeptide chains arranged as a left-handed helix (note that an a-helix is right-handed).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3.3 residues 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per turn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Each 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chain forms hydrogen bonds with the other two: </a:t>
            </a:r>
            <a:r>
              <a:rPr lang="en-US" altLang="en-US" sz="2000" u="sng" dirty="0">
                <a:latin typeface="Arial" pitchFamily="34" charset="0"/>
                <a:cs typeface="Arial" pitchFamily="34" charset="0"/>
              </a:rPr>
              <a:t>STRENGTH</a:t>
            </a:r>
            <a:r>
              <a:rPr lang="en-US" altLang="en-US" sz="2000" u="sng" dirty="0" smtClean="0"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819400" y="3846441"/>
            <a:ext cx="6089714" cy="2808312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Nearly one residue out of three is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Gly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Proline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content is unusually high 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Many modified amino acids present: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4-hydroxyproline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3-hydroxyproline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5-hydroxylysine 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Pro and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HydroxyPro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together make 30% of amino acids. </a:t>
            </a:r>
            <a:endParaRPr lang="en-US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19600"/>
            <a:ext cx="2626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Collagen amino 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acid composition: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66952"/>
            <a:ext cx="7372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Fibrous proteins: </a:t>
            </a:r>
            <a:r>
              <a:rPr lang="en-US" altLang="en-US" sz="2800" dirty="0"/>
              <a:t>Collagen </a:t>
            </a:r>
            <a:r>
              <a:rPr lang="en-US" altLang="en-US" sz="2800" dirty="0" smtClean="0"/>
              <a:t>is a </a:t>
            </a:r>
            <a:r>
              <a:rPr lang="en-US" altLang="en-US" sz="2800" dirty="0"/>
              <a:t>Triple </a:t>
            </a:r>
            <a:r>
              <a:rPr lang="en-US" altLang="en-US" sz="2800" dirty="0" smtClean="0"/>
              <a:t>Helix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091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3367"/>
            <a:ext cx="7411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Covalent cross-links in collagen: alteration of mechanical properties of collagen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143000"/>
            <a:ext cx="5690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Catalyzed by </a:t>
            </a:r>
            <a:r>
              <a:rPr lang="en-US" sz="2800" dirty="0" err="1" smtClean="0"/>
              <a:t>lysyl</a:t>
            </a:r>
            <a:r>
              <a:rPr lang="en-US" sz="2800" dirty="0" smtClean="0"/>
              <a:t> amino oxidase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10600" cy="447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2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41400" y="1484784"/>
            <a:ext cx="835292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latin typeface="Arial" pitchFamily="34" charset="0"/>
              </a:rPr>
              <a:t>1. </a:t>
            </a: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Compact protein structure		Extended protein structure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b="1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2. Soluble in water (or in lipid 		Insoluble in water (or in lipid bilayers) 					bilayers)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b="1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3. Secondary structure is</a:t>
            </a:r>
            <a:r>
              <a:rPr lang="bg-BG" altLang="en-US" sz="1800" b="1" dirty="0" smtClean="0">
                <a:latin typeface="Arial" pitchFamily="34" charset="0"/>
                <a:cs typeface="Arial" pitchFamily="34" charset="0"/>
              </a:rPr>
              <a:t> а </a:t>
            </a: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complex 	Secondary structure is simple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with a mixture of a-helix, b-sheet 		with predominant one type only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and loop structures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4. Quaternary structure is held 		Quaternary structure is usually together by noncovalent forces		held together by covalent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bridges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b="1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5. Functions in all aspects of 		Structural function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metabolism (enzymes, transport, 	</a:t>
            </a:r>
            <a:r>
              <a:rPr lang="en-GB" altLang="en-US" sz="1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(tendons, bones, muscle, immune protection, hormones, </a:t>
            </a:r>
            <a:r>
              <a:rPr lang="en-GB" altLang="en-US" sz="1800" b="1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). 	ligaments, hair, skin)</a:t>
            </a:r>
            <a:endParaRPr lang="en-US" alt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528" y="620688"/>
            <a:ext cx="84241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altLang="en-US" sz="3200" b="1" dirty="0">
                <a:solidFill>
                  <a:schemeClr val="accent1"/>
                </a:solidFill>
                <a:latin typeface="Arial" pitchFamily="34" charset="0"/>
              </a:rPr>
              <a:t>Globular  </a:t>
            </a:r>
            <a:r>
              <a:rPr lang="en-GB" altLang="en-US" sz="3200" b="1" dirty="0" smtClean="0">
                <a:solidFill>
                  <a:schemeClr val="accent1"/>
                </a:solidFill>
                <a:latin typeface="Arial" pitchFamily="34" charset="0"/>
              </a:rPr>
              <a:t>proteins     vs    Fibrous proteins</a:t>
            </a:r>
            <a:endParaRPr lang="en-US" altLang="en-US" sz="3200" b="1" dirty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9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76672"/>
            <a:ext cx="5634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Quaternary structure of proteins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268760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Monomeric proteins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r>
              <a:rPr lang="en-US" sz="2800" dirty="0" smtClean="0"/>
              <a:t> – built of a single polypeptide chain.</a:t>
            </a:r>
          </a:p>
          <a:p>
            <a:endParaRPr lang="en-US" sz="2800" dirty="0" smtClean="0"/>
          </a:p>
          <a:p>
            <a:r>
              <a:rPr lang="en-US" sz="2800" dirty="0" err="1" smtClean="0">
                <a:solidFill>
                  <a:schemeClr val="accent1"/>
                </a:solidFill>
              </a:rPr>
              <a:t>Oligomeric</a:t>
            </a:r>
            <a:r>
              <a:rPr lang="en-US" sz="2800" dirty="0" smtClean="0">
                <a:solidFill>
                  <a:schemeClr val="accent1"/>
                </a:solidFill>
              </a:rPr>
              <a:t> proteins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r>
              <a:rPr lang="en-US" sz="2800" dirty="0" smtClean="0"/>
              <a:t> – built of more than one polypeptide chains called subunits or monomers.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5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09600" y="533400"/>
            <a:ext cx="7772400" cy="57912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 smtClean="0"/>
              <a:t>Quaternary structure</a:t>
            </a:r>
            <a:r>
              <a:rPr lang="en-US" altLang="en-US" sz="2800" dirty="0" smtClean="0"/>
              <a:t> describes the joining of two or more polypeptide </a:t>
            </a:r>
            <a:r>
              <a:rPr lang="en-US" altLang="en-US" sz="2800" b="1" dirty="0" smtClean="0"/>
              <a:t>subunits.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800" dirty="0" smtClean="0"/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The subunits each have their own tertiary structure.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800" dirty="0" smtClean="0"/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Bonds – non-covalent interactions.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800" dirty="0" smtClean="0"/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Subunits can either function independently or work co-operatively.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800" dirty="0" smtClean="0"/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Dissociation of a subunit results in loss of function.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5442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 20-12.jpg                                                      000329EDPlatinum_IPL                   BA1A60C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8" y="3012375"/>
            <a:ext cx="4506913" cy="36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7673" y="260648"/>
            <a:ext cx="7416824" cy="262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chemeClr val="accent1"/>
                </a:solidFill>
              </a:rPr>
              <a:t>For </a:t>
            </a:r>
            <a:r>
              <a:rPr lang="en-US" altLang="en-US" sz="2800" dirty="0" smtClean="0">
                <a:solidFill>
                  <a:schemeClr val="accent1"/>
                </a:solidFill>
              </a:rPr>
              <a:t>example: </a:t>
            </a:r>
            <a:r>
              <a:rPr lang="en-US" altLang="en-US" sz="2800" dirty="0">
                <a:solidFill>
                  <a:schemeClr val="accent1"/>
                </a:solidFill>
              </a:rPr>
              <a:t>H</a:t>
            </a:r>
            <a:r>
              <a:rPr lang="en-US" altLang="en-US" sz="2800" dirty="0" smtClean="0">
                <a:solidFill>
                  <a:schemeClr val="accent1"/>
                </a:solidFill>
              </a:rPr>
              <a:t>emoglobin 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A globular protein that consists of four subunits (2</a:t>
            </a:r>
            <a:r>
              <a:rPr lang="el-GR" altLang="en-US" sz="2000" dirty="0" smtClean="0"/>
              <a:t>α</a:t>
            </a:r>
            <a:r>
              <a:rPr lang="en-US" altLang="en-US" sz="2000" dirty="0" smtClean="0"/>
              <a:t> and 2</a:t>
            </a:r>
            <a:r>
              <a:rPr lang="el-GR" altLang="en-US" sz="2000" dirty="0" smtClean="0"/>
              <a:t>β</a:t>
            </a:r>
            <a:r>
              <a:rPr lang="en-US" altLang="en-US" sz="2000" dirty="0" smtClean="0"/>
              <a:t>, of two different types (</a:t>
            </a:r>
            <a:r>
              <a:rPr lang="el-GR" altLang="en-US" sz="2000" dirty="0" smtClean="0"/>
              <a:t>α</a:t>
            </a:r>
            <a:r>
              <a:rPr lang="en-US" altLang="en-US" sz="2000" dirty="0" smtClean="0"/>
              <a:t> and </a:t>
            </a:r>
            <a:r>
              <a:rPr lang="el-GR" altLang="en-US" sz="2000" dirty="0" smtClean="0"/>
              <a:t>β</a:t>
            </a:r>
            <a:r>
              <a:rPr lang="en-US" altLang="en-US" sz="2000" dirty="0" smtClean="0"/>
              <a:t>)</a:t>
            </a:r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Each subunit contains a </a:t>
            </a:r>
            <a:r>
              <a:rPr lang="en-US" altLang="en-US" sz="2000" dirty="0" err="1" smtClean="0"/>
              <a:t>heme</a:t>
            </a:r>
            <a:r>
              <a:rPr lang="en-US" altLang="en-US" sz="2000" dirty="0" smtClean="0"/>
              <a:t> group for O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 binding</a:t>
            </a:r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Binding O</a:t>
            </a:r>
            <a:r>
              <a:rPr lang="en-US" altLang="en-US" sz="2000" baseline="-25000" dirty="0" smtClean="0"/>
              <a:t>2 </a:t>
            </a:r>
            <a:r>
              <a:rPr lang="en-US" altLang="en-US" sz="2000" dirty="0" smtClean="0"/>
              <a:t>to one </a:t>
            </a:r>
            <a:r>
              <a:rPr lang="en-US" altLang="en-US" sz="2000" dirty="0" err="1" smtClean="0"/>
              <a:t>heme</a:t>
            </a:r>
            <a:r>
              <a:rPr lang="en-US" altLang="en-US" sz="2000" dirty="0" smtClean="0"/>
              <a:t> facilitates </a:t>
            </a:r>
            <a:r>
              <a:rPr lang="en-US" altLang="en-US" sz="2000" dirty="0"/>
              <a:t>O</a:t>
            </a:r>
            <a:r>
              <a:rPr lang="en-US" altLang="en-US" sz="2000" baseline="-25000" dirty="0"/>
              <a:t>2 </a:t>
            </a:r>
            <a:r>
              <a:rPr lang="en-US" altLang="en-US" sz="2000" dirty="0" smtClean="0"/>
              <a:t>binding by other subunits</a:t>
            </a:r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Replacement of even one amino acid in primary structure with another amino acid is critical for the function of the protein.  </a:t>
            </a:r>
            <a:endParaRPr lang="en-US" altLang="en-US" sz="2000" dirty="0"/>
          </a:p>
        </p:txBody>
      </p:sp>
      <p:sp>
        <p:nvSpPr>
          <p:cNvPr id="4" name="AutoShape 2" descr="Image result for sickle cell anemi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36912"/>
            <a:ext cx="2752081" cy="17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Image result for sickle cell anem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53136"/>
            <a:ext cx="30194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6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tokresource.org/tok_classes/biobiobio/biomenu/carbs_lipids_proteins/figure-09-0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52851"/>
            <a:ext cx="6967099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600" y="188640"/>
            <a:ext cx="780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Structural organization of </a:t>
            </a:r>
            <a:r>
              <a:rPr lang="en-US" sz="2800" dirty="0" smtClean="0">
                <a:solidFill>
                  <a:schemeClr val="accent1"/>
                </a:solidFill>
              </a:rPr>
              <a:t>proteins: Summary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Functions of Protein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194971"/>
            <a:ext cx="7696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00B0F0"/>
                </a:solidFill>
              </a:rPr>
              <a:t>It </a:t>
            </a:r>
            <a:r>
              <a:rPr lang="en-US" sz="2000" dirty="0" smtClean="0">
                <a:solidFill>
                  <a:srgbClr val="00B0F0"/>
                </a:solidFill>
              </a:rPr>
              <a:t>is an integral part of the body. For example, it is present in skin, muscle, hair, blood, eyes, fingernails and bone</a:t>
            </a:r>
            <a:r>
              <a:rPr lang="en-US" sz="2000" dirty="0" smtClean="0">
                <a:solidFill>
                  <a:srgbClr val="00B0F0"/>
                </a:solidFill>
              </a:rPr>
              <a:t>. It is an essential part of each cell membrane (lipoprotein bilayer)</a:t>
            </a:r>
            <a:endParaRPr lang="en-US" sz="2000" dirty="0" smtClean="0">
              <a:solidFill>
                <a:srgbClr val="00B0F0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00B0F0"/>
                </a:solidFill>
              </a:rPr>
              <a:t>Protein act as an essential nutrient. Next </a:t>
            </a:r>
            <a:r>
              <a:rPr lang="en-US" sz="2000" dirty="0" smtClean="0">
                <a:solidFill>
                  <a:srgbClr val="00B0F0"/>
                </a:solidFill>
              </a:rPr>
              <a:t>to carbohydrate and fat, protein is the third source of energy.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00B0F0"/>
                </a:solidFill>
              </a:rPr>
              <a:t>Protein acts as hormone and regulates many body function. For example, Insulin, Oxytocin, Vasopressin etc</a:t>
            </a:r>
            <a:r>
              <a:rPr lang="en-US" sz="2000" dirty="0" smtClean="0">
                <a:solidFill>
                  <a:srgbClr val="00B0F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00B0F0"/>
                </a:solidFill>
              </a:rPr>
              <a:t>Protein act as enzyme or biocatalyst to enhance biochemical reactions. Examples are Amylase, lipase and protease.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00B0F0"/>
                </a:solidFill>
              </a:rPr>
              <a:t>Protein functions as transporters to carry something from one place to another place of the body. Examples are, Hemoglobin, myoglobin.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00B0F0"/>
                </a:solidFill>
              </a:rPr>
              <a:t>Protein take part in defense system of the body.  Examples are immunoglobulins (IGE, IGM, IGG etc.).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00B0F0"/>
                </a:solidFill>
              </a:rPr>
              <a:t>Protein plays a role as receptor or gate keeper on the cell membrane. Examples are rhodopsin and prostaglandin E2 receptor.</a:t>
            </a:r>
            <a:endParaRPr lang="en-US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41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7620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CFF66"/>
              </a:buClr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0245" name="Picture 3" descr="04_02_polypeptide b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066800"/>
            <a:ext cx="9091612" cy="574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Each AA’ contributes three atoms to the polypeptide backbone. The side groups of adjacent AA’s protrude in an alternating manner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73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04_04_noncovalent.jpg</a:t>
            </a:r>
          </a:p>
        </p:txBody>
      </p:sp>
      <p:pic>
        <p:nvPicPr>
          <p:cNvPr id="12293" name="Picture 3" descr="04_04_noncoval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49213"/>
            <a:ext cx="9091612" cy="675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28600" y="152400"/>
            <a:ext cx="838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Non-covalent bonds within and between P’ chains are as important in their overall conformation and function</a:t>
            </a:r>
          </a:p>
        </p:txBody>
      </p:sp>
      <p:sp>
        <p:nvSpPr>
          <p:cNvPr id="12295" name="Rectangle 5"/>
          <p:cNvSpPr>
            <a:spLocks noChangeArrowheads="1"/>
          </p:cNvSpPr>
          <p:nvPr/>
        </p:nvSpPr>
        <p:spPr bwMode="auto">
          <a:xfrm>
            <a:off x="5334000" y="5029200"/>
            <a:ext cx="36401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Ionic bonds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Hydrogen bonds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Van der Waals  forces</a:t>
            </a:r>
          </a:p>
        </p:txBody>
      </p:sp>
    </p:spTree>
    <p:extLst>
      <p:ext uri="{BB962C8B-B14F-4D97-AF65-F5344CB8AC3E}">
        <p14:creationId xmlns:p14="http://schemas.microsoft.com/office/powerpoint/2010/main" val="81604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04_05_Hydrophobic.jpg</a:t>
            </a:r>
          </a:p>
        </p:txBody>
      </p:sp>
      <p:pic>
        <p:nvPicPr>
          <p:cNvPr id="14341" name="Picture 3" descr="04_05_Hydrophob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49213"/>
            <a:ext cx="9091612" cy="675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52400" y="152400"/>
            <a:ext cx="8686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The side groups of the linear unfolded polypeptide are intermingled. Only when correctly folded do we see the wonder of Nature!</a:t>
            </a:r>
          </a:p>
        </p:txBody>
      </p:sp>
    </p:spTree>
    <p:extLst>
      <p:ext uri="{BB962C8B-B14F-4D97-AF65-F5344CB8AC3E}">
        <p14:creationId xmlns:p14="http://schemas.microsoft.com/office/powerpoint/2010/main" val="208315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04_07_Denatured prot.jpg</a:t>
            </a:r>
          </a:p>
        </p:txBody>
      </p:sp>
      <p:pic>
        <p:nvPicPr>
          <p:cNvPr id="18437" name="Picture 3" descr="04_07_Denatured pr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49213"/>
            <a:ext cx="9091612" cy="675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2400" y="152400"/>
            <a:ext cx="8839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3D folding of a P’ is governed solely by the sequence of the AA’s. Under some physiological conditions &amp; in vitro many P’s can reversibly unfold and refold</a:t>
            </a:r>
          </a:p>
        </p:txBody>
      </p:sp>
    </p:spTree>
    <p:extLst>
      <p:ext uri="{BB962C8B-B14F-4D97-AF65-F5344CB8AC3E}">
        <p14:creationId xmlns:p14="http://schemas.microsoft.com/office/powerpoint/2010/main" val="4119324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Shapes &amp; Sizes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There are more varieties of P’s in a cell than any other macromolecule</a:t>
            </a:r>
          </a:p>
          <a:p>
            <a:pPr eaLnBrk="1" hangingPunct="1">
              <a:defRPr/>
            </a:pPr>
            <a:r>
              <a:rPr lang="en-US" altLang="en-US" smtClean="0"/>
              <a:t>Filamentous &amp; Globular</a:t>
            </a:r>
          </a:p>
          <a:p>
            <a:pPr eaLnBrk="1" hangingPunct="1">
              <a:defRPr/>
            </a:pPr>
            <a:r>
              <a:rPr lang="en-US" altLang="en-US" smtClean="0"/>
              <a:t>Large &amp; Small</a:t>
            </a:r>
          </a:p>
        </p:txBody>
      </p:sp>
    </p:spTree>
    <p:extLst>
      <p:ext uri="{BB962C8B-B14F-4D97-AF65-F5344CB8AC3E}">
        <p14:creationId xmlns:p14="http://schemas.microsoft.com/office/powerpoint/2010/main" val="3833796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04_09_Proteins.jpg</a:t>
            </a:r>
          </a:p>
        </p:txBody>
      </p:sp>
      <p:pic>
        <p:nvPicPr>
          <p:cNvPr id="25605" name="Picture 3" descr="04_09_Prote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49213"/>
            <a:ext cx="9091612" cy="675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01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lumns">
  <a:themeElements>
    <a:clrScheme name="Columns 1">
      <a:dk1>
        <a:srgbClr val="000066"/>
      </a:dk1>
      <a:lt1>
        <a:srgbClr val="FFFFFF"/>
      </a:lt1>
      <a:dk2>
        <a:srgbClr val="5E6DA4"/>
      </a:dk2>
      <a:lt2>
        <a:srgbClr val="FFFFFF"/>
      </a:lt2>
      <a:accent1>
        <a:srgbClr val="6666FF"/>
      </a:accent1>
      <a:accent2>
        <a:srgbClr val="9999FF"/>
      </a:accent2>
      <a:accent3>
        <a:srgbClr val="B6BAC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Columns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Columns 1">
        <a:dk1>
          <a:srgbClr val="000066"/>
        </a:dk1>
        <a:lt1>
          <a:srgbClr val="FFFFFF"/>
        </a:lt1>
        <a:dk2>
          <a:srgbClr val="5E6DA4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BAC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2">
        <a:dk1>
          <a:srgbClr val="003366"/>
        </a:dk1>
        <a:lt1>
          <a:srgbClr val="FFFFFF"/>
        </a:lt1>
        <a:dk2>
          <a:srgbClr val="5E6DA4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6BACF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3">
        <a:dk1>
          <a:srgbClr val="000000"/>
        </a:dk1>
        <a:lt1>
          <a:srgbClr val="FFFFFF"/>
        </a:lt1>
        <a:dk2>
          <a:srgbClr val="5E6DA4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6BACF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1939</TotalTime>
  <Words>1606</Words>
  <Application>Microsoft Office PowerPoint</Application>
  <PresentationFormat>On-screen Show (4:3)</PresentationFormat>
  <Paragraphs>229</Paragraphs>
  <Slides>39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ＭＳ Ｐゴシック</vt:lpstr>
      <vt:lpstr>Arial</vt:lpstr>
      <vt:lpstr>Calibri</vt:lpstr>
      <vt:lpstr>Century Schoolbook</vt:lpstr>
      <vt:lpstr>Symbol</vt:lpstr>
      <vt:lpstr>Times New Roman</vt:lpstr>
      <vt:lpstr>Verdana</vt:lpstr>
      <vt:lpstr>Wingdings</vt:lpstr>
      <vt:lpstr>Wingdings 2</vt:lpstr>
      <vt:lpstr>Oriel</vt:lpstr>
      <vt:lpstr>Columns</vt:lpstr>
      <vt:lpstr>Protein : structure &amp; function</vt:lpstr>
      <vt:lpstr>WOW!!! Facts</vt:lpstr>
      <vt:lpstr>PowerPoint Presentation</vt:lpstr>
      <vt:lpstr>PowerPoint Presentation</vt:lpstr>
      <vt:lpstr>04_04_noncovalent.jpg</vt:lpstr>
      <vt:lpstr>04_05_Hydrophobic.jpg</vt:lpstr>
      <vt:lpstr>04_07_Denatured prot.jpg</vt:lpstr>
      <vt:lpstr>Shapes &amp; Sizes</vt:lpstr>
      <vt:lpstr>04_09_Proteins.jpg</vt:lpstr>
      <vt:lpstr>PowerPoint Presentation</vt:lpstr>
      <vt:lpstr>PowerPoint Presentation</vt:lpstr>
      <vt:lpstr>2O Structure</vt:lpstr>
      <vt:lpstr>04_10_1_alpha h. beta s.jpg</vt:lpstr>
      <vt:lpstr>04_10_2_alpha h. beta s.jpg</vt:lpstr>
      <vt:lpstr>04_15_ahelix_lip_bilayer.jpg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Globular Proteins</vt:lpstr>
      <vt:lpstr>PowerPoint Presentation</vt:lpstr>
      <vt:lpstr>PowerPoint Presentation</vt:lpstr>
      <vt:lpstr>Fibrous Proteins: Keratins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</cp:lastModifiedBy>
  <cp:revision>91</cp:revision>
  <dcterms:created xsi:type="dcterms:W3CDTF">2015-06-26T11:13:13Z</dcterms:created>
  <dcterms:modified xsi:type="dcterms:W3CDTF">2022-07-18T17:13:51Z</dcterms:modified>
</cp:coreProperties>
</file>