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sldIdLst>
    <p:sldId id="301" r:id="rId3"/>
    <p:sldId id="258" r:id="rId4"/>
    <p:sldId id="266" r:id="rId5"/>
    <p:sldId id="269" r:id="rId6"/>
    <p:sldId id="267" r:id="rId7"/>
    <p:sldId id="268" r:id="rId8"/>
    <p:sldId id="263" r:id="rId9"/>
    <p:sldId id="270" r:id="rId10"/>
    <p:sldId id="271" r:id="rId11"/>
    <p:sldId id="264" r:id="rId12"/>
    <p:sldId id="259" r:id="rId13"/>
    <p:sldId id="275" r:id="rId14"/>
    <p:sldId id="280" r:id="rId15"/>
    <p:sldId id="281" r:id="rId16"/>
    <p:sldId id="278" r:id="rId17"/>
    <p:sldId id="282" r:id="rId18"/>
    <p:sldId id="283" r:id="rId19"/>
    <p:sldId id="284" r:id="rId20"/>
    <p:sldId id="290" r:id="rId21"/>
    <p:sldId id="287" r:id="rId22"/>
    <p:sldId id="286" r:id="rId23"/>
    <p:sldId id="288" r:id="rId24"/>
    <p:sldId id="289" r:id="rId25"/>
    <p:sldId id="285" r:id="rId26"/>
    <p:sldId id="277" r:id="rId27"/>
    <p:sldId id="272" r:id="rId28"/>
    <p:sldId id="291" r:id="rId29"/>
    <p:sldId id="292" r:id="rId30"/>
    <p:sldId id="300" r:id="rId31"/>
    <p:sldId id="293" r:id="rId32"/>
    <p:sldId id="294" r:id="rId33"/>
    <p:sldId id="295" r:id="rId34"/>
    <p:sldId id="297" r:id="rId35"/>
    <p:sldId id="296" r:id="rId36"/>
    <p:sldId id="298" r:id="rId37"/>
    <p:sldId id="29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3" autoAdjust="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DE99C1B-95F3-471C-AE09-4F50409557C7}" type="datetimeFigureOut">
              <a:rPr lang="en-US" smtClean="0"/>
              <a:pPr/>
              <a:t>7/19/2022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4844F94-8440-4E8A-BC64-6E3F6D1F0AB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solidFill>
                  <a:schemeClr val="bg2">
                    <a:shade val="50000"/>
                    <a:satMod val="200000"/>
                  </a:schemeClr>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7801FDE-65B7-446A-80B4-045A056B5620}"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solidFill>
                  <a:schemeClr val="bg2">
                    <a:shade val="50000"/>
                    <a:satMod val="200000"/>
                  </a:schemeClr>
                </a:solidFill>
              </a:defRPr>
            </a:lvl1pPr>
          </a:lstStyle>
          <a:p>
            <a:pPr>
              <a:defRPr/>
            </a:pPr>
            <a:endParaRPr lang="en-US"/>
          </a:p>
        </p:txBody>
      </p:sp>
    </p:spTree>
    <p:extLst>
      <p:ext uri="{BB962C8B-B14F-4D97-AF65-F5344CB8AC3E}">
        <p14:creationId xmlns:p14="http://schemas.microsoft.com/office/powerpoint/2010/main" val="2044457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115715" name="Rectangle 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EEAA55-3C39-4AED-BAB5-1FE3A4D875D6}" type="slidenum">
              <a:rPr lang="en-US" altLang="en-US"/>
              <a:pPr>
                <a:defRPr/>
              </a:pPr>
              <a:t>‹#›</a:t>
            </a:fld>
            <a:endParaRPr lang="en-US" altLang="en-US"/>
          </a:p>
        </p:txBody>
      </p:sp>
    </p:spTree>
    <p:extLst>
      <p:ext uri="{BB962C8B-B14F-4D97-AF65-F5344CB8AC3E}">
        <p14:creationId xmlns:p14="http://schemas.microsoft.com/office/powerpoint/2010/main" val="3454690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05E91B2-C738-4F0F-A46E-8F80044DB161}" type="slidenum">
              <a:rPr lang="en-US" altLang="en-US"/>
              <a:pPr>
                <a:defRPr/>
              </a:pPr>
              <a:t>‹#›</a:t>
            </a:fld>
            <a:endParaRPr lang="en-US" altLang="en-US"/>
          </a:p>
        </p:txBody>
      </p:sp>
    </p:spTree>
    <p:extLst>
      <p:ext uri="{BB962C8B-B14F-4D97-AF65-F5344CB8AC3E}">
        <p14:creationId xmlns:p14="http://schemas.microsoft.com/office/powerpoint/2010/main" val="429013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8B01EB-FEE8-485F-A2E3-A8A20F3172D0}" type="slidenum">
              <a:rPr lang="en-US" altLang="en-US"/>
              <a:pPr>
                <a:defRPr/>
              </a:pPr>
              <a:t>‹#›</a:t>
            </a:fld>
            <a:endParaRPr lang="en-US" altLang="en-US"/>
          </a:p>
        </p:txBody>
      </p:sp>
    </p:spTree>
    <p:extLst>
      <p:ext uri="{BB962C8B-B14F-4D97-AF65-F5344CB8AC3E}">
        <p14:creationId xmlns:p14="http://schemas.microsoft.com/office/powerpoint/2010/main" val="115499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DC8396-3F57-4F7F-9A49-9D7A8AE830F8}" type="slidenum">
              <a:rPr lang="en-US" altLang="en-US"/>
              <a:pPr>
                <a:defRPr/>
              </a:pPr>
              <a:t>‹#›</a:t>
            </a:fld>
            <a:endParaRPr lang="en-US" altLang="en-US"/>
          </a:p>
        </p:txBody>
      </p:sp>
    </p:spTree>
    <p:extLst>
      <p:ext uri="{BB962C8B-B14F-4D97-AF65-F5344CB8AC3E}">
        <p14:creationId xmlns:p14="http://schemas.microsoft.com/office/powerpoint/2010/main" val="286044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84680DD-89E2-4026-95C8-88D06EC49400}" type="slidenum">
              <a:rPr lang="en-US" altLang="en-US"/>
              <a:pPr>
                <a:defRPr/>
              </a:pPr>
              <a:t>‹#›</a:t>
            </a:fld>
            <a:endParaRPr lang="en-US" altLang="en-US"/>
          </a:p>
        </p:txBody>
      </p:sp>
    </p:spTree>
    <p:extLst>
      <p:ext uri="{BB962C8B-B14F-4D97-AF65-F5344CB8AC3E}">
        <p14:creationId xmlns:p14="http://schemas.microsoft.com/office/powerpoint/2010/main" val="3673638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EFDBECC-CBE7-4501-8413-13F523FA94C4}" type="slidenum">
              <a:rPr lang="en-US" altLang="en-US"/>
              <a:pPr>
                <a:defRPr/>
              </a:pPr>
              <a:t>‹#›</a:t>
            </a:fld>
            <a:endParaRPr lang="en-US" altLang="en-US"/>
          </a:p>
        </p:txBody>
      </p:sp>
    </p:spTree>
    <p:extLst>
      <p:ext uri="{BB962C8B-B14F-4D97-AF65-F5344CB8AC3E}">
        <p14:creationId xmlns:p14="http://schemas.microsoft.com/office/powerpoint/2010/main" val="558400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9B1CCA2-FDFB-4D1B-BD7B-3CBB881A329F}" type="slidenum">
              <a:rPr lang="en-US" altLang="en-US"/>
              <a:pPr>
                <a:defRPr/>
              </a:pPr>
              <a:t>‹#›</a:t>
            </a:fld>
            <a:endParaRPr lang="en-US" altLang="en-US"/>
          </a:p>
        </p:txBody>
      </p:sp>
    </p:spTree>
    <p:extLst>
      <p:ext uri="{BB962C8B-B14F-4D97-AF65-F5344CB8AC3E}">
        <p14:creationId xmlns:p14="http://schemas.microsoft.com/office/powerpoint/2010/main" val="372884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CF41B6C-DEE3-4EE7-931A-21BB5EA36ACE}" type="slidenum">
              <a:rPr lang="en-US" altLang="en-US"/>
              <a:pPr>
                <a:defRPr/>
              </a:pPr>
              <a:t>‹#›</a:t>
            </a:fld>
            <a:endParaRPr lang="en-US" altLang="en-US"/>
          </a:p>
        </p:txBody>
      </p:sp>
    </p:spTree>
    <p:extLst>
      <p:ext uri="{BB962C8B-B14F-4D97-AF65-F5344CB8AC3E}">
        <p14:creationId xmlns:p14="http://schemas.microsoft.com/office/powerpoint/2010/main" val="1302350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BEE90C-187D-42A1-955C-83E7A45F98EF}" type="slidenum">
              <a:rPr lang="en-US" altLang="en-US"/>
              <a:pPr>
                <a:defRPr/>
              </a:pPr>
              <a:t>‹#›</a:t>
            </a:fld>
            <a:endParaRPr lang="en-US" altLang="en-US"/>
          </a:p>
        </p:txBody>
      </p:sp>
    </p:spTree>
    <p:extLst>
      <p:ext uri="{BB962C8B-B14F-4D97-AF65-F5344CB8AC3E}">
        <p14:creationId xmlns:p14="http://schemas.microsoft.com/office/powerpoint/2010/main" val="243386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0DDB75-1063-405E-A239-75D7609C9D53}" type="slidenum">
              <a:rPr lang="en-US" altLang="en-US"/>
              <a:pPr>
                <a:defRPr/>
              </a:pPr>
              <a:t>‹#›</a:t>
            </a:fld>
            <a:endParaRPr lang="en-US" altLang="en-US"/>
          </a:p>
        </p:txBody>
      </p:sp>
    </p:spTree>
    <p:extLst>
      <p:ext uri="{BB962C8B-B14F-4D97-AF65-F5344CB8AC3E}">
        <p14:creationId xmlns:p14="http://schemas.microsoft.com/office/powerpoint/2010/main" val="978623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134100" cy="6019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1C0F66-676A-49A8-8D70-D511640D771F}" type="slidenum">
              <a:rPr lang="en-US" altLang="en-US"/>
              <a:pPr>
                <a:defRPr/>
              </a:pPr>
              <a:t>‹#›</a:t>
            </a:fld>
            <a:endParaRPr lang="en-US" altLang="en-US"/>
          </a:p>
        </p:txBody>
      </p:sp>
    </p:spTree>
    <p:extLst>
      <p:ext uri="{BB962C8B-B14F-4D97-AF65-F5344CB8AC3E}">
        <p14:creationId xmlns:p14="http://schemas.microsoft.com/office/powerpoint/2010/main" val="3296349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382000" cy="4648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645D41-F448-43C2-8F86-358D130334B1}" type="slidenum">
              <a:rPr lang="en-US" altLang="en-US"/>
              <a:pPr>
                <a:defRPr/>
              </a:pPr>
              <a:t>‹#›</a:t>
            </a:fld>
            <a:endParaRPr lang="en-US" altLang="en-US"/>
          </a:p>
        </p:txBody>
      </p:sp>
    </p:spTree>
    <p:extLst>
      <p:ext uri="{BB962C8B-B14F-4D97-AF65-F5344CB8AC3E}">
        <p14:creationId xmlns:p14="http://schemas.microsoft.com/office/powerpoint/2010/main" val="31331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E99C1B-95F3-471C-AE09-4F50409557C7}" type="datetimeFigureOut">
              <a:rPr lang="en-US" smtClean="0"/>
              <a:pPr/>
              <a:t>7/19/2022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E99C1B-95F3-471C-AE09-4F50409557C7}" type="datetimeFigureOut">
              <a:rPr lang="en-US" smtClean="0"/>
              <a:pPr/>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DE99C1B-95F3-471C-AE09-4F50409557C7}" type="datetimeFigureOut">
              <a:rPr lang="en-US" smtClean="0"/>
              <a:pPr/>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E99C1B-95F3-471C-AE09-4F50409557C7}" type="datetimeFigureOut">
              <a:rPr lang="en-US" smtClean="0"/>
              <a:pPr/>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99C1B-95F3-471C-AE09-4F50409557C7}" type="datetimeFigureOut">
              <a:rPr lang="en-US" smtClean="0"/>
              <a:pPr/>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7/19/2022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E99C1B-95F3-471C-AE09-4F50409557C7}" type="datetimeFigureOut">
              <a:rPr lang="en-US" smtClean="0"/>
              <a:pPr/>
              <a:t>7/19/2022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844F94-8440-4E8A-BC64-6E3F6D1F0A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xfrm>
            <a:off x="685800" y="228600"/>
            <a:ext cx="7772400" cy="11430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4691" name="Rectangle 3"/>
          <p:cNvSpPr>
            <a:spLocks noGrp="1" noChangeArrowheads="1"/>
          </p:cNvSpPr>
          <p:nvPr>
            <p:ph type="body" idx="1"/>
          </p:nvPr>
        </p:nvSpPr>
        <p:spPr bwMode="auto">
          <a:xfrm>
            <a:off x="457200" y="1600200"/>
            <a:ext cx="8382000" cy="46482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4692" name="Rectangle 4"/>
          <p:cNvSpPr>
            <a:spLocks noGrp="1" noChangeArrowheads="1"/>
          </p:cNvSpPr>
          <p:nvPr>
            <p:ph type="dt" sz="half" idx="2"/>
          </p:nvPr>
        </p:nvSpPr>
        <p:spPr bwMode="auto">
          <a:xfrm>
            <a:off x="685800" y="6248400"/>
            <a:ext cx="1905000" cy="4572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14693" name="Rectangle 5"/>
          <p:cNvSpPr>
            <a:spLocks noGrp="1" noChangeArrowheads="1"/>
          </p:cNvSpPr>
          <p:nvPr>
            <p:ph type="ftr" sz="quarter" idx="3"/>
          </p:nvPr>
        </p:nvSpPr>
        <p:spPr bwMode="auto">
          <a:xfrm>
            <a:off x="3124200" y="6248400"/>
            <a:ext cx="2895600" cy="4572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14694" name="Rectangle 6"/>
          <p:cNvSpPr>
            <a:spLocks noGrp="1" noChangeArrowheads="1"/>
          </p:cNvSpPr>
          <p:nvPr>
            <p:ph type="sldNum" sz="quarter" idx="4"/>
          </p:nvPr>
        </p:nvSpPr>
        <p:spPr bwMode="auto">
          <a:xfrm>
            <a:off x="6553200" y="6248400"/>
            <a:ext cx="1905000" cy="4572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8330A06-D67D-4AB8-8D94-392FD7CB3187}" type="slidenum">
              <a:rPr lang="en-US" altLang="en-US"/>
              <a:pPr>
                <a:defRPr/>
              </a:pPr>
              <a:t>‹#›</a:t>
            </a:fld>
            <a:endParaRPr lang="en-US" altLang="en-US"/>
          </a:p>
        </p:txBody>
      </p:sp>
    </p:spTree>
    <p:extLst>
      <p:ext uri="{BB962C8B-B14F-4D97-AF65-F5344CB8AC3E}">
        <p14:creationId xmlns:p14="http://schemas.microsoft.com/office/powerpoint/2010/main" val="1303423400"/>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sldNum="0" hdr="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lr>
          <a:srgbClr val="FFFF66"/>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CCFF66"/>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FFFF66"/>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rgbClr val="CCFF66"/>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rgbClr val="FFFF66"/>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bg/url?sa=i&amp;rct=j&amp;q=&amp;esrc=s&amp;source=images&amp;cd=&amp;cad=rja&amp;uact=8&amp;ved=0CAcQjRw&amp;url=http://amoozesh-peri.mihanblog.com/extrapage/35&amp;ei=YWltVdf9KILMygOS0IGQCw&amp;bvm=bv.94455598,d.bGg&amp;psig=AFQjCNHMcujhHGkl-s0fA2Jf2KfyHAC-YQ&amp;ust=1433319987940158"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researchgate.net/profile/Vadim_Mozhaev/publication/227836660_High_pressure_effects_on_protein_structure_and_function/links/0f31752e01a8a03a30000000.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bg/url?sa=i&amp;rct=j&amp;q=&amp;esrc=s&amp;source=images&amp;cd=&amp;cad=rja&amp;uact=8&amp;ved=0CAcQjRw&amp;url=http://chemistry.elmhurst.edu/vchembook/568denaturation.html&amp;ei=DpiTVbX2CaeQ7AbThquIAg&amp;bvm=bv.96952980,d.bGg&amp;psig=AFQjCNE-ymrj4LDhX7AitJaEgV7QodOjUQ&amp;ust=1435822221033132"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oogle.bg/url?sa=i&amp;source=imgres&amp;cd=&amp;cad=rja&amp;uact=8&amp;ved=0CAgQjRwwAA&amp;url=https://en.wikipedia.org/wiki/Guanidinium_chloride&amp;ei=daeTVbmILYe8swHi34-gDA&amp;psig=AFQjCNF8DITroVMzFGdsU_QuSQq54dL-Jw&amp;ust=1435826421820385"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s://en.wikipedia.org/wiki/File:Harnstoff.sv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File:Brioche.jpg" TargetMode="Externa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oogle.bg/url?sa=i&amp;rct=j&amp;q=&amp;esrc=s&amp;source=images&amp;cd=&amp;cad=rja&amp;uact=8&amp;ved=0CAcQjRw&amp;url=http://www.lookfordiagnosis.com/mesh_info.php?term=Lysinoalanine&amp;lang=1&amp;ei=V86TVfb6D8GTsgGGsLLoDw&amp;bvm=bv.96952980,d.d24&amp;psig=AFQjCNEdVBQX31r-FUdTpaQJnkILRkav2g&amp;ust=143583633093860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6.wmf"/></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gif"/><Relationship Id="rId5" Type="http://schemas.openxmlformats.org/officeDocument/2006/relationships/hyperlink" Target="http://www.google.bg/url?sa=i&amp;rct=j&amp;q=&amp;esrc=s&amp;source=images&amp;cd=&amp;cad=rja&amp;uact=8&amp;ved=0CAcQjRw&amp;url=http://ethesis.inp-toulouse.fr/archive/00000751/01/eadmusik.pdf&amp;ei=64WSVdOqOMShsAGzoY_gCA&amp;bvm=bv.96783405,d.bGg&amp;psig=AFQjCNFkZAYmPy8Gw0Hz3UF6CbXGBhU3xg&amp;ust=1435752208643803"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762000"/>
            <a:ext cx="7772400" cy="1143000"/>
          </a:xfrm>
        </p:spPr>
        <p:txBody>
          <a:bodyPr/>
          <a:lstStyle/>
          <a:p>
            <a:pPr eaLnBrk="1" hangingPunct="1">
              <a:defRPr/>
            </a:pPr>
            <a:r>
              <a:rPr lang="en-US" altLang="en-US" dirty="0" smtClean="0">
                <a:solidFill>
                  <a:srgbClr val="FF0000"/>
                </a:solidFill>
                <a:latin typeface="Times New Roman" panose="02020603050405020304" pitchFamily="18" charset="0"/>
              </a:rPr>
              <a:t>Physicochemical </a:t>
            </a:r>
            <a:r>
              <a:rPr lang="en-US" altLang="en-US" dirty="0">
                <a:solidFill>
                  <a:srgbClr val="FF0000"/>
                </a:solidFill>
                <a:latin typeface="Times New Roman" panose="02020603050405020304" pitchFamily="18" charset="0"/>
              </a:rPr>
              <a:t>properties of proteins. Denaturation.</a:t>
            </a:r>
          </a:p>
        </p:txBody>
      </p:sp>
      <p:sp>
        <p:nvSpPr>
          <p:cNvPr id="2051" name="Rectangle 3"/>
          <p:cNvSpPr>
            <a:spLocks noGrp="1" noChangeArrowheads="1"/>
          </p:cNvSpPr>
          <p:nvPr>
            <p:ph type="subTitle" idx="1"/>
          </p:nvPr>
        </p:nvSpPr>
        <p:spPr>
          <a:xfrm>
            <a:off x="762000" y="2057400"/>
            <a:ext cx="7467600" cy="1752600"/>
          </a:xfrm>
        </p:spPr>
        <p:txBody>
          <a:bodyPr/>
          <a:lstStyle/>
          <a:p>
            <a:pPr eaLnBrk="1" hangingPunct="1">
              <a:defRPr/>
            </a:pPr>
            <a:r>
              <a:rPr lang="en-US" altLang="en-US" dirty="0" smtClean="0"/>
              <a:t>Lecture </a:t>
            </a:r>
            <a:r>
              <a:rPr lang="en-US" altLang="en-US" dirty="0" smtClean="0"/>
              <a:t>5</a:t>
            </a:r>
            <a:endParaRPr lang="en-US" altLang="en-US" dirty="0" smtClean="0"/>
          </a:p>
          <a:p>
            <a:pPr eaLnBrk="1" hangingPunct="1">
              <a:defRPr/>
            </a:pPr>
            <a:r>
              <a:rPr lang="en-US" altLang="en-US" sz="2800" dirty="0" err="1" smtClean="0"/>
              <a:t>Dr</a:t>
            </a:r>
            <a:r>
              <a:rPr lang="en-US" altLang="en-US" sz="2800" dirty="0" smtClean="0"/>
              <a:t> Md. </a:t>
            </a:r>
            <a:r>
              <a:rPr lang="en-US" altLang="en-US" sz="2800" dirty="0" err="1" smtClean="0"/>
              <a:t>Rezaul</a:t>
            </a:r>
            <a:r>
              <a:rPr lang="en-US" altLang="en-US" sz="2800" dirty="0" smtClean="0"/>
              <a:t> Karim</a:t>
            </a:r>
          </a:p>
          <a:p>
            <a:pPr eaLnBrk="1" hangingPunct="1">
              <a:defRPr/>
            </a:pPr>
            <a:r>
              <a:rPr lang="en-US" altLang="en-US" sz="2000" dirty="0" smtClean="0"/>
              <a:t>Professor, </a:t>
            </a:r>
            <a:r>
              <a:rPr lang="en-US" altLang="en-US" sz="2000" dirty="0" err="1" smtClean="0"/>
              <a:t>Dept</a:t>
            </a:r>
            <a:r>
              <a:rPr lang="en-US" altLang="en-US" sz="2000" dirty="0" smtClean="0"/>
              <a:t> of Biochemistry and Molecular Biology, University of </a:t>
            </a:r>
            <a:r>
              <a:rPr lang="en-US" altLang="en-US" sz="2000" dirty="0" err="1" smtClean="0"/>
              <a:t>Rajshahi</a:t>
            </a:r>
            <a:endParaRPr lang="en-US" altLang="en-US" sz="2000" dirty="0" smtClean="0"/>
          </a:p>
        </p:txBody>
      </p:sp>
    </p:spTree>
    <p:extLst>
      <p:ext uri="{BB962C8B-B14F-4D97-AF65-F5344CB8AC3E}">
        <p14:creationId xmlns:p14="http://schemas.microsoft.com/office/powerpoint/2010/main" val="384873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body" idx="4294967295"/>
          </p:nvPr>
        </p:nvSpPr>
        <p:spPr>
          <a:xfrm>
            <a:off x="-228600" y="1143000"/>
            <a:ext cx="5255964" cy="5181600"/>
          </a:xfrm>
        </p:spPr>
        <p:txBody>
          <a:bodyPr>
            <a:noAutofit/>
          </a:bodyPr>
          <a:lstStyle/>
          <a:p>
            <a:pPr lvl="1" eaLnBrk="1" hangingPunct="1">
              <a:lnSpc>
                <a:spcPct val="90000"/>
              </a:lnSpc>
              <a:defRPr/>
            </a:pPr>
            <a:r>
              <a:rPr lang="en-US" sz="2800" dirty="0" smtClean="0">
                <a:latin typeface="Arial" panose="020B0604020202020204" pitchFamily="34" charset="0"/>
                <a:cs typeface="Arial" panose="020B0604020202020204" pitchFamily="34" charset="0"/>
              </a:rPr>
              <a:t>At low salt concentrations protein solubility increases (</a:t>
            </a:r>
            <a:r>
              <a:rPr lang="en-US" sz="2800" i="1" dirty="0" smtClean="0">
                <a:latin typeface="Arial" panose="020B0604020202020204" pitchFamily="34" charset="0"/>
                <a:cs typeface="Arial" panose="020B0604020202020204" pitchFamily="34" charset="0"/>
              </a:rPr>
              <a:t>salting-in</a:t>
            </a:r>
            <a:r>
              <a:rPr lang="en-US" sz="2800" dirty="0" smtClean="0">
                <a:latin typeface="Arial" panose="020B0604020202020204" pitchFamily="34" charset="0"/>
                <a:cs typeface="Arial" panose="020B0604020202020204" pitchFamily="34" charset="0"/>
              </a:rPr>
              <a:t>): interactions between side groups at the </a:t>
            </a:r>
            <a:r>
              <a:rPr lang="en-US" sz="2800" dirty="0" err="1" smtClean="0">
                <a:latin typeface="Arial" panose="020B0604020202020204" pitchFamily="34" charset="0"/>
                <a:cs typeface="Arial" panose="020B0604020202020204" pitchFamily="34" charset="0"/>
              </a:rPr>
              <a:t>pI</a:t>
            </a:r>
            <a:r>
              <a:rPr lang="en-US" sz="2800" dirty="0" smtClean="0">
                <a:latin typeface="Arial" panose="020B0604020202020204" pitchFamily="34" charset="0"/>
                <a:cs typeface="Arial" panose="020B0604020202020204" pitchFamily="34" charset="0"/>
              </a:rPr>
              <a:t> are screened which prevent aggregation.</a:t>
            </a:r>
          </a:p>
          <a:p>
            <a:pPr lvl="1" eaLnBrk="1" hangingPunct="1">
              <a:lnSpc>
                <a:spcPct val="90000"/>
              </a:lnSpc>
              <a:defRPr/>
            </a:pPr>
            <a:endParaRPr lang="en-US" sz="2800" dirty="0" smtClean="0">
              <a:latin typeface="Arial" panose="020B0604020202020204" pitchFamily="34" charset="0"/>
              <a:cs typeface="Arial" panose="020B0604020202020204" pitchFamily="34" charset="0"/>
            </a:endParaRPr>
          </a:p>
          <a:p>
            <a:pPr lvl="1" eaLnBrk="1" hangingPunct="1">
              <a:lnSpc>
                <a:spcPct val="90000"/>
              </a:lnSpc>
              <a:defRPr/>
            </a:pPr>
            <a:r>
              <a:rPr lang="en-US" sz="2800" dirty="0" smtClean="0">
                <a:latin typeface="Arial" panose="020B0604020202020204" pitchFamily="34" charset="0"/>
                <a:cs typeface="Arial" panose="020B0604020202020204" pitchFamily="34" charset="0"/>
              </a:rPr>
              <a:t>At high salt concentrations protein solubility decreases (</a:t>
            </a:r>
            <a:r>
              <a:rPr lang="en-US" sz="2800" i="1" dirty="0" smtClean="0">
                <a:latin typeface="Arial" panose="020B0604020202020204" pitchFamily="34" charset="0"/>
                <a:cs typeface="Arial" panose="020B0604020202020204" pitchFamily="34" charset="0"/>
              </a:rPr>
              <a:t>salting-out</a:t>
            </a:r>
            <a:r>
              <a:rPr lang="en-US" sz="2800" dirty="0" smtClean="0">
                <a:latin typeface="Arial" panose="020B0604020202020204" pitchFamily="34" charset="0"/>
                <a:cs typeface="Arial" panose="020B0604020202020204" pitchFamily="34" charset="0"/>
              </a:rPr>
              <a:t>): salt ions bound to water molecules and disrupt hydrolytic layer of proteins.</a:t>
            </a:r>
          </a:p>
          <a:p>
            <a:pPr lvl="1" eaLnBrk="1" hangingPunct="1">
              <a:lnSpc>
                <a:spcPct val="90000"/>
              </a:lnSpc>
              <a:defRPr/>
            </a:pPr>
            <a:endParaRPr lang="en-US" sz="28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2AB017A8-5AAA-47AB-AFCC-8411DAD45AB1}" type="slidenum">
              <a:rPr lang="en-US"/>
              <a:pPr>
                <a:defRPr/>
              </a:pPr>
              <a:t>10</a:t>
            </a:fld>
            <a:endParaRPr lang="en-US"/>
          </a:p>
        </p:txBody>
      </p:sp>
      <p:sp>
        <p:nvSpPr>
          <p:cNvPr id="14" name="TextBox 13"/>
          <p:cNvSpPr txBox="1"/>
          <p:nvPr/>
        </p:nvSpPr>
        <p:spPr>
          <a:xfrm>
            <a:off x="666419" y="260648"/>
            <a:ext cx="8242962"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salt concentration on protein solubility </a:t>
            </a:r>
            <a:endParaRPr lang="en-US" sz="2800" dirty="0">
              <a:solidFill>
                <a:schemeClr val="accent1"/>
              </a:solidFill>
              <a:latin typeface="Arial" panose="020B0604020202020204" pitchFamily="34" charset="0"/>
              <a:cs typeface="Arial" panose="020B0604020202020204" pitchFamily="34" charset="0"/>
            </a:endParaRPr>
          </a:p>
        </p:txBody>
      </p:sp>
      <p:sp>
        <p:nvSpPr>
          <p:cNvPr id="5" name="AutoShape 7" descr="Image result for protein solubility salt concent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Image result for protein solubility salt concentrati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14400"/>
            <a:ext cx="245726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28" y="3305080"/>
            <a:ext cx="4248472" cy="355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338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body" sz="half" idx="1"/>
          </p:nvPr>
        </p:nvSpPr>
        <p:spPr>
          <a:xfrm>
            <a:off x="4114800" y="1052736"/>
            <a:ext cx="4676453" cy="2718048"/>
          </a:xfrm>
        </p:spPr>
        <p:txBody>
          <a:bodyPr>
            <a:noAutofit/>
          </a:bodyPr>
          <a:lstStyle/>
          <a:p>
            <a:pPr eaLnBrk="1" hangingPunct="1">
              <a:lnSpc>
                <a:spcPct val="90000"/>
              </a:lnSpc>
              <a:buFont typeface="Wingdings" pitchFamily="2" charset="2"/>
              <a:buNone/>
            </a:pPr>
            <a:r>
              <a:rPr lang="en-US" altLang="en-US" sz="1800" dirty="0" smtClean="0">
                <a:latin typeface="Arial" panose="020B0604020202020204" pitchFamily="34" charset="0"/>
                <a:cs typeface="Arial" panose="020B0604020202020204" pitchFamily="34" charset="0"/>
              </a:rPr>
              <a:t>DENATURED STATE</a:t>
            </a:r>
          </a:p>
          <a:p>
            <a:pPr eaLnBrk="1" hangingPunct="1">
              <a:lnSpc>
                <a:spcPct val="90000"/>
              </a:lnSpc>
            </a:pPr>
            <a:r>
              <a:rPr lang="en-US" altLang="en-US" sz="2000" dirty="0" smtClean="0">
                <a:latin typeface="Arial" panose="020B0604020202020204" pitchFamily="34" charset="0"/>
                <a:cs typeface="Arial" panose="020B0604020202020204" pitchFamily="34" charset="0"/>
              </a:rPr>
              <a:t>Loss of native conformation</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Altered secondary, tertiary or quaternary structure</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Disruption of disulfide bonds (covalent) and non-covalent bonds (H-bond, ionic bond, hydrophobic  interaction</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Peptide bonds are not affected</a:t>
            </a:r>
          </a:p>
          <a:p>
            <a:pPr lvl="1" eaLnBrk="1" hangingPunct="1">
              <a:lnSpc>
                <a:spcPct val="90000"/>
              </a:lnSpc>
            </a:pPr>
            <a:endParaRPr lang="en-US" altLang="en-US" sz="1800" dirty="0" smtClean="0">
              <a:latin typeface="Arial" panose="020B0604020202020204" pitchFamily="34" charset="0"/>
              <a:cs typeface="Arial" panose="020B0604020202020204" pitchFamily="34" charset="0"/>
            </a:endParaRPr>
          </a:p>
          <a:p>
            <a:pPr marL="320040" lvl="1" indent="0" eaLnBrk="1" hangingPunct="1">
              <a:lnSpc>
                <a:spcPct val="90000"/>
              </a:lnSpc>
              <a:buNone/>
            </a:pPr>
            <a:endParaRPr lang="en-US" altLang="en-US" sz="1800" dirty="0" smtClean="0">
              <a:latin typeface="Arial" panose="020B0604020202020204" pitchFamily="34" charset="0"/>
              <a:cs typeface="Arial" panose="020B0604020202020204" pitchFamily="34" charset="0"/>
            </a:endParaRPr>
          </a:p>
        </p:txBody>
      </p:sp>
      <p:sp>
        <p:nvSpPr>
          <p:cNvPr id="45059" name="Rectangle 3"/>
          <p:cNvSpPr>
            <a:spLocks noGrp="1" noChangeArrowheads="1"/>
          </p:cNvSpPr>
          <p:nvPr>
            <p:ph sz="half" idx="2"/>
          </p:nvPr>
        </p:nvSpPr>
        <p:spPr>
          <a:xfrm>
            <a:off x="381000" y="1371600"/>
            <a:ext cx="3384376" cy="2096616"/>
          </a:xfrm>
        </p:spPr>
        <p:txBody>
          <a:bodyPr>
            <a:noAutofit/>
          </a:bodyPr>
          <a:lstStyle/>
          <a:p>
            <a:pPr eaLnBrk="1" hangingPunct="1">
              <a:lnSpc>
                <a:spcPct val="80000"/>
              </a:lnSpc>
              <a:buFont typeface="Wingdings" pitchFamily="2" charset="2"/>
              <a:buNone/>
            </a:pPr>
            <a:r>
              <a:rPr lang="en-US" altLang="en-US" sz="2000" dirty="0" smtClean="0">
                <a:latin typeface="Arial" panose="020B0604020202020204" pitchFamily="34" charset="0"/>
                <a:cs typeface="Arial" panose="020B0604020202020204" pitchFamily="34" charset="0"/>
              </a:rPr>
              <a:t> NATIVE STATE</a:t>
            </a:r>
          </a:p>
          <a:p>
            <a:pPr eaLnBrk="1" hangingPunct="1">
              <a:lnSpc>
                <a:spcPct val="80000"/>
              </a:lnSpc>
            </a:pPr>
            <a:r>
              <a:rPr lang="en-US" altLang="en-US" sz="2000" dirty="0" smtClean="0">
                <a:latin typeface="Arial" panose="020B0604020202020204" pitchFamily="34" charset="0"/>
                <a:cs typeface="Arial" panose="020B0604020202020204" pitchFamily="34" charset="0"/>
              </a:rPr>
              <a:t>Usually most stable</a:t>
            </a:r>
          </a:p>
          <a:p>
            <a:pPr eaLnBrk="1" hangingPunct="1">
              <a:lnSpc>
                <a:spcPct val="80000"/>
              </a:lnSpc>
            </a:pPr>
            <a:r>
              <a:rPr lang="en-US" altLang="en-US" sz="2000" dirty="0" smtClean="0">
                <a:latin typeface="Arial" panose="020B0604020202020204" pitchFamily="34" charset="0"/>
                <a:cs typeface="Arial" panose="020B0604020202020204" pitchFamily="34" charset="0"/>
              </a:rPr>
              <a:t>Usually most soluble</a:t>
            </a:r>
          </a:p>
          <a:p>
            <a:pPr eaLnBrk="1" hangingPunct="1">
              <a:lnSpc>
                <a:spcPct val="80000"/>
              </a:lnSpc>
            </a:pPr>
            <a:r>
              <a:rPr lang="en-US" altLang="en-US" sz="2000" dirty="0" smtClean="0">
                <a:latin typeface="Arial" panose="020B0604020202020204" pitchFamily="34" charset="0"/>
                <a:cs typeface="Arial" panose="020B0604020202020204" pitchFamily="34" charset="0"/>
              </a:rPr>
              <a:t>Polar groups usually on the outside</a:t>
            </a:r>
          </a:p>
          <a:p>
            <a:pPr eaLnBrk="1" hangingPunct="1">
              <a:lnSpc>
                <a:spcPct val="80000"/>
              </a:lnSpc>
            </a:pPr>
            <a:r>
              <a:rPr lang="en-US" altLang="en-US" sz="2000" dirty="0" smtClean="0">
                <a:latin typeface="Arial" panose="020B0604020202020204" pitchFamily="34" charset="0"/>
                <a:cs typeface="Arial" panose="020B0604020202020204" pitchFamily="34" charset="0"/>
              </a:rPr>
              <a:t>Hydrophobic groups inside</a:t>
            </a:r>
          </a:p>
          <a:p>
            <a:pPr eaLnBrk="1" hangingPunct="1">
              <a:lnSpc>
                <a:spcPct val="80000"/>
              </a:lnSpc>
            </a:pPr>
            <a:endParaRPr lang="en-US" alt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3B0E89FB-5BEC-4FC2-9FA8-971EFCE34D22}" type="slidenum">
              <a:rPr lang="en-US"/>
              <a:pPr>
                <a:defRPr/>
              </a:pPr>
              <a:t>11</a:t>
            </a:fld>
            <a:endParaRPr lang="en-US"/>
          </a:p>
        </p:txBody>
      </p:sp>
      <p:sp>
        <p:nvSpPr>
          <p:cNvPr id="45061" name="Rectangle 5"/>
          <p:cNvSpPr>
            <a:spLocks noChangeArrowheads="1"/>
          </p:cNvSpPr>
          <p:nvPr/>
        </p:nvSpPr>
        <p:spPr bwMode="auto">
          <a:xfrm>
            <a:off x="1091307" y="450816"/>
            <a:ext cx="7208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latin typeface="Arial" pitchFamily="34" charset="0"/>
              </a:rPr>
              <a:t>Proteins exist in two main states</a:t>
            </a:r>
          </a:p>
        </p:txBody>
      </p:sp>
      <p:sp>
        <p:nvSpPr>
          <p:cNvPr id="5" name="TextBox 4"/>
          <p:cNvSpPr txBox="1"/>
          <p:nvPr/>
        </p:nvSpPr>
        <p:spPr>
          <a:xfrm>
            <a:off x="2339752" y="0"/>
            <a:ext cx="3873176"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Protein denaturation</a:t>
            </a:r>
            <a:endParaRPr lang="en-US" sz="3200" dirty="0">
              <a:solidFill>
                <a:srgbClr val="00B0F0"/>
              </a:solidFill>
              <a:latin typeface="Arial" panose="020B0604020202020204" pitchFamily="34" charset="0"/>
              <a:cs typeface="Arial" panose="020B0604020202020204" pitchFamily="34" charset="0"/>
            </a:endParaRPr>
          </a:p>
        </p:txBody>
      </p:sp>
      <p:pic>
        <p:nvPicPr>
          <p:cNvPr id="11" name="Picture 2" descr="http://greatneck.k12.ny.us/GNPS/SHS/dept/science/krauz/bio_h/images/ProteinDenatur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 y="4038601"/>
            <a:ext cx="6603693"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57226" y="5977936"/>
            <a:ext cx="6477000" cy="646331"/>
          </a:xfrm>
          <a:prstGeom prst="rect">
            <a:avLst/>
          </a:prstGeom>
        </p:spPr>
        <p:txBody>
          <a:bodyPr wrap="square">
            <a:spAutoFit/>
          </a:bodyPr>
          <a:lstStyle/>
          <a:p>
            <a:pPr marL="548640" lvl="1" indent="-228600">
              <a:lnSpc>
                <a:spcPct val="90000"/>
              </a:lnSpc>
              <a:spcBef>
                <a:spcPts val="370"/>
              </a:spcBef>
              <a:buClr>
                <a:srgbClr val="9B2D1F"/>
              </a:buClr>
              <a:buSzPct val="85000"/>
              <a:buFont typeface="Wingdings 2"/>
              <a:buChar char=""/>
            </a:pP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The proteins can regain their native state when the denaturing influence is </a:t>
            </a:r>
            <a:r>
              <a:rPr kumimoji="1" lang="en-US" altLang="zh-CN" sz="2000" dirty="0" smtClean="0">
                <a:solidFill>
                  <a:prstClr val="black"/>
                </a:solidFill>
                <a:latin typeface="Arial" panose="020B0604020202020204" pitchFamily="34" charset="0"/>
                <a:ea typeface="楷体_GB2312" pitchFamily="49" charset="-122"/>
                <a:cs typeface="Arial" panose="020B0604020202020204" pitchFamily="34" charset="0"/>
              </a:rPr>
              <a:t>removed - </a:t>
            </a:r>
            <a:r>
              <a:rPr kumimoji="1" lang="en-US" altLang="zh-CN" sz="2000" dirty="0" err="1" smtClean="0">
                <a:solidFill>
                  <a:prstClr val="black"/>
                </a:solidFill>
                <a:latin typeface="Arial" panose="020B0604020202020204" pitchFamily="34" charset="0"/>
                <a:ea typeface="楷体_GB2312" pitchFamily="49" charset="-122"/>
                <a:cs typeface="Arial" panose="020B0604020202020204" pitchFamily="34" charset="0"/>
              </a:rPr>
              <a:t>Renaturation</a:t>
            </a:r>
            <a:r>
              <a:rPr kumimoji="1" lang="en-US" altLang="zh-CN" sz="2000" dirty="0" smtClean="0">
                <a:solidFill>
                  <a:prstClr val="black"/>
                </a:solidFill>
                <a:latin typeface="Arial" panose="020B0604020202020204" pitchFamily="34" charset="0"/>
                <a:ea typeface="楷体_GB2312" pitchFamily="49" charset="-122"/>
                <a:cs typeface="Arial" panose="020B0604020202020204" pitchFamily="34" charset="0"/>
              </a:rPr>
              <a:t>. </a:t>
            </a:r>
            <a:endParaRPr lang="en-US" altLang="zh-CN"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338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42" name="Freeform 10"/>
          <p:cNvSpPr>
            <a:spLocks noChangeArrowheads="1"/>
          </p:cNvSpPr>
          <p:nvPr/>
        </p:nvSpPr>
        <p:spPr bwMode="auto">
          <a:xfrm>
            <a:off x="400050" y="280988"/>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41" name="Line 9"/>
          <p:cNvSpPr>
            <a:spLocks noChangeShapeType="1"/>
          </p:cNvSpPr>
          <p:nvPr/>
        </p:nvSpPr>
        <p:spPr bwMode="auto">
          <a:xfrm>
            <a:off x="476250" y="6224588"/>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3639" name="Rectangle 7"/>
          <p:cNvSpPr>
            <a:spLocks noChangeArrowheads="1"/>
          </p:cNvSpPr>
          <p:nvPr/>
        </p:nvSpPr>
        <p:spPr bwMode="auto">
          <a:xfrm>
            <a:off x="476250" y="330200"/>
            <a:ext cx="8229600" cy="113982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algn="ctr">
              <a:defRPr sz="4400">
                <a:solidFill>
                  <a:schemeClr val="tx2"/>
                </a:solidFill>
                <a:latin typeface="Arial" pitchFamily="34" charset="0"/>
                <a:ea typeface="SimSun" pitchFamily="2" charset="-122"/>
              </a:defRPr>
            </a:lvl1pPr>
            <a:lvl2pPr algn="ctr">
              <a:defRPr sz="4400">
                <a:solidFill>
                  <a:schemeClr val="tx2"/>
                </a:solidFill>
                <a:latin typeface="Arial" pitchFamily="34" charset="0"/>
                <a:ea typeface="SimSun" pitchFamily="2" charset="-122"/>
              </a:defRPr>
            </a:lvl2pPr>
            <a:lvl3pPr algn="ctr">
              <a:defRPr sz="4400">
                <a:solidFill>
                  <a:schemeClr val="tx2"/>
                </a:solidFill>
                <a:latin typeface="Arial" pitchFamily="34" charset="0"/>
                <a:ea typeface="SimSun" pitchFamily="2" charset="-122"/>
              </a:defRPr>
            </a:lvl3pPr>
            <a:lvl4pPr algn="ctr">
              <a:defRPr sz="4400">
                <a:solidFill>
                  <a:schemeClr val="tx2"/>
                </a:solidFill>
                <a:latin typeface="Arial" pitchFamily="34" charset="0"/>
                <a:ea typeface="SimSun" pitchFamily="2" charset="-122"/>
              </a:defRPr>
            </a:lvl4pPr>
            <a:lvl5pPr algn="ctr">
              <a:defRPr sz="4400">
                <a:solidFill>
                  <a:schemeClr val="tx2"/>
                </a:solidFill>
                <a:latin typeface="Arial" pitchFamily="34" charset="0"/>
                <a:ea typeface="SimSun" pitchFamily="2" charset="-122"/>
              </a:defRPr>
            </a:lvl5pPr>
            <a:lvl6pPr marL="457200" algn="ctr" fontAlgn="base">
              <a:spcBef>
                <a:spcPct val="0"/>
              </a:spcBef>
              <a:spcAft>
                <a:spcPct val="0"/>
              </a:spcAft>
              <a:defRPr sz="4400">
                <a:solidFill>
                  <a:schemeClr val="tx2"/>
                </a:solidFill>
                <a:latin typeface="Arial" pitchFamily="34" charset="0"/>
                <a:ea typeface="SimSun" pitchFamily="2" charset="-122"/>
              </a:defRPr>
            </a:lvl6pPr>
            <a:lvl7pPr marL="914400" algn="ctr" fontAlgn="base">
              <a:spcBef>
                <a:spcPct val="0"/>
              </a:spcBef>
              <a:spcAft>
                <a:spcPct val="0"/>
              </a:spcAft>
              <a:defRPr sz="4400">
                <a:solidFill>
                  <a:schemeClr val="tx2"/>
                </a:solidFill>
                <a:latin typeface="Arial" pitchFamily="34" charset="0"/>
                <a:ea typeface="SimSun" pitchFamily="2" charset="-122"/>
              </a:defRPr>
            </a:lvl7pPr>
            <a:lvl8pPr marL="1371600" algn="ctr" fontAlgn="base">
              <a:spcBef>
                <a:spcPct val="0"/>
              </a:spcBef>
              <a:spcAft>
                <a:spcPct val="0"/>
              </a:spcAft>
              <a:defRPr sz="4400">
                <a:solidFill>
                  <a:schemeClr val="tx2"/>
                </a:solidFill>
                <a:latin typeface="Arial" pitchFamily="34" charset="0"/>
                <a:ea typeface="SimSun" pitchFamily="2" charset="-122"/>
              </a:defRPr>
            </a:lvl8pPr>
            <a:lvl9pPr marL="1828800" algn="ctr" fontAlgn="base">
              <a:spcBef>
                <a:spcPct val="0"/>
              </a:spcBef>
              <a:spcAft>
                <a:spcPct val="0"/>
              </a:spcAft>
              <a:defRPr sz="4400">
                <a:solidFill>
                  <a:schemeClr val="tx2"/>
                </a:solidFill>
                <a:latin typeface="Arial" pitchFamily="34" charset="0"/>
                <a:ea typeface="SimSun" pitchFamily="2" charset="-122"/>
              </a:defRPr>
            </a:lvl9pPr>
          </a:lstStyle>
          <a:p>
            <a:pPr algn="l"/>
            <a:r>
              <a:rPr lang="en-US" altLang="zh-CN" sz="4200" dirty="0">
                <a:solidFill>
                  <a:srgbClr val="0000FF"/>
                </a:solidFill>
              </a:rPr>
              <a:t>	</a:t>
            </a:r>
            <a:r>
              <a:rPr lang="en-US" altLang="zh-CN" sz="2800" dirty="0" smtClean="0">
                <a:solidFill>
                  <a:schemeClr val="accent1"/>
                </a:solidFill>
                <a:ea typeface="ˎ̥"/>
                <a:cs typeface="ˎ̥"/>
              </a:rPr>
              <a:t>Denaturing </a:t>
            </a:r>
            <a:r>
              <a:rPr lang="en-US" altLang="zh-CN" sz="2800" dirty="0">
                <a:solidFill>
                  <a:schemeClr val="accent1"/>
                </a:solidFill>
                <a:ea typeface="ˎ̥"/>
                <a:cs typeface="ˎ̥"/>
              </a:rPr>
              <a:t>agents</a:t>
            </a:r>
            <a:endParaRPr lang="en-US" altLang="zh-CN" sz="2800" dirty="0">
              <a:solidFill>
                <a:schemeClr val="accent1"/>
              </a:solidFill>
            </a:endParaRPr>
          </a:p>
        </p:txBody>
      </p:sp>
      <p:sp>
        <p:nvSpPr>
          <p:cNvPr id="7" name="Text Box 3"/>
          <p:cNvSpPr>
            <a:spLocks noGrp="1" noChangeArrowheads="1"/>
          </p:cNvSpPr>
          <p:nvPr>
            <p:ph idx="1"/>
          </p:nvPr>
        </p:nvSpPr>
        <p:spPr>
          <a:xfrm>
            <a:off x="323528" y="1470025"/>
            <a:ext cx="5328592" cy="4551263"/>
          </a:xfrm>
        </p:spPr>
        <p:txBody>
          <a:bodyPr>
            <a:noAutofit/>
          </a:bodyPr>
          <a:lstStyle/>
          <a:p>
            <a:pPr>
              <a:lnSpc>
                <a:spcPct val="120000"/>
              </a:lnSpc>
              <a:buClr>
                <a:schemeClr val="accent1"/>
              </a:buClr>
              <a:buSzPct val="65000"/>
              <a:buFont typeface="Wingdings" pitchFamily="2" charset="2"/>
              <a:buChar char="n"/>
            </a:pPr>
            <a:r>
              <a:rPr lang="en-US" altLang="zh-CN" sz="2400" b="1" dirty="0">
                <a:latin typeface="Arial" panose="020B0604020202020204" pitchFamily="34" charset="0"/>
                <a:ea typeface="ˎ̥"/>
                <a:cs typeface="Arial" panose="020B0604020202020204" pitchFamily="34" charset="0"/>
              </a:rPr>
              <a:t>Physical agents </a:t>
            </a:r>
            <a:endParaRPr lang="en-US" altLang="zh-CN" sz="2400" dirty="0">
              <a:latin typeface="Arial" panose="020B0604020202020204" pitchFamily="34" charset="0"/>
              <a:cs typeface="Arial" panose="020B0604020202020204" pitchFamily="34" charset="0"/>
            </a:endParaRPr>
          </a:p>
          <a:p>
            <a:pPr lvl="1">
              <a:lnSpc>
                <a:spcPct val="120000"/>
              </a:lnSpc>
              <a:buClr>
                <a:schemeClr val="accent2"/>
              </a:buClr>
              <a:buSzPct val="60000"/>
              <a:buFont typeface="Wingdings" pitchFamily="2" charset="2"/>
              <a:buChar char="q"/>
            </a:pPr>
            <a:r>
              <a:rPr lang="en-US" altLang="zh-CN" dirty="0">
                <a:solidFill>
                  <a:schemeClr val="accent1"/>
                </a:solidFill>
                <a:latin typeface="Arial" panose="020B0604020202020204" pitchFamily="34" charset="0"/>
                <a:ea typeface="ˎ̥"/>
                <a:cs typeface="Arial" panose="020B0604020202020204" pitchFamily="34" charset="0"/>
              </a:rPr>
              <a:t>Thermal treatment</a:t>
            </a:r>
          </a:p>
          <a:p>
            <a:pPr lvl="1" eaLnBrk="1" hangingPunct="1">
              <a:lnSpc>
                <a:spcPct val="90000"/>
              </a:lnSpc>
            </a:pPr>
            <a:r>
              <a:rPr lang="en-US" altLang="en-US" dirty="0" smtClean="0">
                <a:latin typeface="Arial" panose="020B0604020202020204" pitchFamily="34" charset="0"/>
                <a:cs typeface="Arial" panose="020B0604020202020204" pitchFamily="34" charset="0"/>
              </a:rPr>
              <a:t>High temperature destabilizes the non-covalent interactions holding the protein together causing it to eventually unfold. Increase molecular energy and motion.</a:t>
            </a:r>
          </a:p>
          <a:p>
            <a:pPr lvl="1" eaLnBrk="1" hangingPunct="1">
              <a:lnSpc>
                <a:spcPct val="90000"/>
              </a:lnSpc>
            </a:pPr>
            <a:r>
              <a:rPr lang="en-US" altLang="en-US" dirty="0" smtClean="0">
                <a:latin typeface="Arial" panose="020B0604020202020204" pitchFamily="34" charset="0"/>
                <a:cs typeface="Arial" panose="020B0604020202020204" pitchFamily="34" charset="0"/>
              </a:rPr>
              <a:t>Hydrogen bonds are affected the most.</a:t>
            </a:r>
          </a:p>
          <a:p>
            <a:pPr lvl="1" eaLnBrk="1" hangingPunct="1">
              <a:lnSpc>
                <a:spcPct val="90000"/>
              </a:lnSpc>
            </a:pPr>
            <a:r>
              <a:rPr lang="en-US" altLang="en-US" dirty="0" smtClean="0">
                <a:solidFill>
                  <a:schemeClr val="accent2">
                    <a:lumMod val="60000"/>
                    <a:lumOff val="40000"/>
                  </a:schemeClr>
                </a:solidFill>
                <a:latin typeface="Arial" panose="020B0604020202020204" pitchFamily="34" charset="0"/>
                <a:cs typeface="Arial" panose="020B0604020202020204" pitchFamily="34" charset="0"/>
              </a:rPr>
              <a:t>Freezing</a:t>
            </a:r>
            <a:r>
              <a:rPr lang="en-US" altLang="en-US" dirty="0" smtClean="0">
                <a:latin typeface="Arial" panose="020B0604020202020204" pitchFamily="34" charset="0"/>
                <a:cs typeface="Arial" panose="020B0604020202020204" pitchFamily="34" charset="0"/>
              </a:rPr>
              <a:t> can also denature due to ice crystals and weakening of hydrophobic interactions.</a:t>
            </a:r>
          </a:p>
        </p:txBody>
      </p:sp>
      <p:grpSp>
        <p:nvGrpSpPr>
          <p:cNvPr id="8" name="Group 25"/>
          <p:cNvGrpSpPr>
            <a:grpSpLocks/>
          </p:cNvGrpSpPr>
          <p:nvPr/>
        </p:nvGrpSpPr>
        <p:grpSpPr bwMode="auto">
          <a:xfrm>
            <a:off x="5868144" y="980728"/>
            <a:ext cx="3003550" cy="2424112"/>
            <a:chOff x="6205538" y="4181475"/>
            <a:chExt cx="3003550" cy="2424113"/>
          </a:xfrm>
        </p:grpSpPr>
        <p:sp>
          <p:nvSpPr>
            <p:cNvPr id="9" name="Line 11"/>
            <p:cNvSpPr>
              <a:spLocks noChangeShapeType="1"/>
            </p:cNvSpPr>
            <p:nvPr/>
          </p:nvSpPr>
          <p:spPr bwMode="auto">
            <a:xfrm>
              <a:off x="6662738" y="4346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a:off x="6662738" y="6251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p:cNvSpPr>
              <a:spLocks noChangeShapeType="1"/>
            </p:cNvSpPr>
            <p:nvPr/>
          </p:nvSpPr>
          <p:spPr bwMode="auto">
            <a:xfrm flipV="1">
              <a:off x="8872538" y="4270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4"/>
            <p:cNvSpPr txBox="1">
              <a:spLocks noChangeArrowheads="1"/>
            </p:cNvSpPr>
            <p:nvPr/>
          </p:nvSpPr>
          <p:spPr bwMode="auto">
            <a:xfrm rot="-5400000">
              <a:off x="5695157" y="5042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dirty="0">
                  <a:latin typeface="Arial" pitchFamily="34" charset="0"/>
                </a:rPr>
                <a:t>%Denatured</a:t>
              </a:r>
            </a:p>
          </p:txBody>
        </p:sp>
        <p:sp>
          <p:nvSpPr>
            <p:cNvPr id="13" name="Text Box 15"/>
            <p:cNvSpPr txBox="1">
              <a:spLocks noChangeArrowheads="1"/>
            </p:cNvSpPr>
            <p:nvPr/>
          </p:nvSpPr>
          <p:spPr bwMode="auto">
            <a:xfrm>
              <a:off x="6357938" y="6086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4" name="Text Box 16"/>
            <p:cNvSpPr txBox="1">
              <a:spLocks noChangeArrowheads="1"/>
            </p:cNvSpPr>
            <p:nvPr/>
          </p:nvSpPr>
          <p:spPr bwMode="auto">
            <a:xfrm>
              <a:off x="6205538" y="4181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5" name="Text Box 20"/>
            <p:cNvSpPr txBox="1">
              <a:spLocks noChangeArrowheads="1"/>
            </p:cNvSpPr>
            <p:nvPr/>
          </p:nvSpPr>
          <p:spPr bwMode="auto">
            <a:xfrm>
              <a:off x="6586538" y="61626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latin typeface="Arial" pitchFamily="34" charset="0"/>
                </a:rPr>
                <a:t>0</a:t>
              </a:r>
            </a:p>
          </p:txBody>
        </p:sp>
        <p:sp>
          <p:nvSpPr>
            <p:cNvPr id="16" name="Text Box 21"/>
            <p:cNvSpPr txBox="1">
              <a:spLocks noChangeArrowheads="1"/>
            </p:cNvSpPr>
            <p:nvPr/>
          </p:nvSpPr>
          <p:spPr bwMode="auto">
            <a:xfrm>
              <a:off x="8643938" y="61626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7" name="Text Box 22"/>
            <p:cNvSpPr txBox="1">
              <a:spLocks noChangeArrowheads="1"/>
            </p:cNvSpPr>
            <p:nvPr/>
          </p:nvSpPr>
          <p:spPr bwMode="auto">
            <a:xfrm>
              <a:off x="7500938" y="623887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T (C)</a:t>
              </a:r>
            </a:p>
          </p:txBody>
        </p:sp>
        <p:sp>
          <p:nvSpPr>
            <p:cNvPr id="18" name="Freeform 23"/>
            <p:cNvSpPr>
              <a:spLocks/>
            </p:cNvSpPr>
            <p:nvPr/>
          </p:nvSpPr>
          <p:spPr bwMode="auto">
            <a:xfrm>
              <a:off x="6708776" y="4316413"/>
              <a:ext cx="2133600" cy="1922462"/>
            </a:xfrm>
            <a:custGeom>
              <a:avLst/>
              <a:gdLst>
                <a:gd name="T0" fmla="*/ 0 w 1344"/>
                <a:gd name="T1" fmla="*/ 2147483647 h 1211"/>
                <a:gd name="T2" fmla="*/ 2147483647 w 1344"/>
                <a:gd name="T3" fmla="*/ 2147483647 h 1211"/>
                <a:gd name="T4" fmla="*/ 2147483647 w 1344"/>
                <a:gd name="T5" fmla="*/ 2147483647 h 1211"/>
                <a:gd name="T6" fmla="*/ 2147483647 w 1344"/>
                <a:gd name="T7" fmla="*/ 2147483647 h 1211"/>
                <a:gd name="T8" fmla="*/ 2147483647 w 1344"/>
                <a:gd name="T9" fmla="*/ 2147483647 h 1211"/>
                <a:gd name="T10" fmla="*/ 2147483647 w 1344"/>
                <a:gd name="T11" fmla="*/ 2147483647 h 1211"/>
                <a:gd name="T12" fmla="*/ 2147483647 w 1344"/>
                <a:gd name="T13" fmla="*/ 2147483647 h 1211"/>
                <a:gd name="T14" fmla="*/ 2147483647 w 1344"/>
                <a:gd name="T15" fmla="*/ 2147483647 h 1211"/>
                <a:gd name="T16" fmla="*/ 2147483647 w 1344"/>
                <a:gd name="T17" fmla="*/ 2147483647 h 1211"/>
                <a:gd name="T18" fmla="*/ 2147483647 w 1344"/>
                <a:gd name="T19" fmla="*/ 2147483647 h 1211"/>
                <a:gd name="T20" fmla="*/ 2147483647 w 1344"/>
                <a:gd name="T21" fmla="*/ 2147483647 h 1211"/>
                <a:gd name="T22" fmla="*/ 2147483647 w 1344"/>
                <a:gd name="T23" fmla="*/ 2147483647 h 1211"/>
                <a:gd name="T24" fmla="*/ 2147483647 w 1344"/>
                <a:gd name="T25" fmla="*/ 0 h 1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1211"/>
                <a:gd name="T41" fmla="*/ 1344 w 1344"/>
                <a:gd name="T42" fmla="*/ 1211 h 1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1211">
                  <a:moveTo>
                    <a:pt x="0" y="1190"/>
                  </a:moveTo>
                  <a:cubicBezTo>
                    <a:pt x="314" y="1183"/>
                    <a:pt x="328" y="1211"/>
                    <a:pt x="518" y="1152"/>
                  </a:cubicBezTo>
                  <a:cubicBezTo>
                    <a:pt x="535" y="1141"/>
                    <a:pt x="548" y="1124"/>
                    <a:pt x="566" y="1113"/>
                  </a:cubicBezTo>
                  <a:cubicBezTo>
                    <a:pt x="583" y="1102"/>
                    <a:pt x="605" y="1101"/>
                    <a:pt x="624" y="1094"/>
                  </a:cubicBezTo>
                  <a:cubicBezTo>
                    <a:pt x="667" y="1051"/>
                    <a:pt x="641" y="1069"/>
                    <a:pt x="710" y="1046"/>
                  </a:cubicBezTo>
                  <a:cubicBezTo>
                    <a:pt x="720" y="1043"/>
                    <a:pt x="739" y="1037"/>
                    <a:pt x="739" y="1037"/>
                  </a:cubicBezTo>
                  <a:cubicBezTo>
                    <a:pt x="821" y="951"/>
                    <a:pt x="688" y="1084"/>
                    <a:pt x="787" y="1008"/>
                  </a:cubicBezTo>
                  <a:cubicBezTo>
                    <a:pt x="838" y="969"/>
                    <a:pt x="849" y="943"/>
                    <a:pt x="883" y="893"/>
                  </a:cubicBezTo>
                  <a:cubicBezTo>
                    <a:pt x="901" y="866"/>
                    <a:pt x="941" y="816"/>
                    <a:pt x="941" y="816"/>
                  </a:cubicBezTo>
                  <a:cubicBezTo>
                    <a:pt x="965" y="744"/>
                    <a:pt x="993" y="670"/>
                    <a:pt x="1008" y="595"/>
                  </a:cubicBezTo>
                  <a:cubicBezTo>
                    <a:pt x="1031" y="481"/>
                    <a:pt x="1038" y="340"/>
                    <a:pt x="1104" y="240"/>
                  </a:cubicBezTo>
                  <a:cubicBezTo>
                    <a:pt x="1127" y="170"/>
                    <a:pt x="1156" y="100"/>
                    <a:pt x="1219" y="57"/>
                  </a:cubicBezTo>
                  <a:cubicBezTo>
                    <a:pt x="1247" y="16"/>
                    <a:pt x="1295" y="0"/>
                    <a:pt x="1344"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974227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24744"/>
            <a:ext cx="47525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67744" y="387997"/>
            <a:ext cx="3778599" cy="609398"/>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800" dirty="0">
                <a:solidFill>
                  <a:schemeClr val="accent1"/>
                </a:solidFill>
                <a:latin typeface="Arial" panose="020B0604020202020204" pitchFamily="34" charset="0"/>
                <a:ea typeface="ˎ̥"/>
                <a:cs typeface="Arial" panose="020B0604020202020204" pitchFamily="34" charset="0"/>
              </a:rPr>
              <a:t>Thermal treatment</a:t>
            </a:r>
          </a:p>
        </p:txBody>
      </p:sp>
      <p:sp>
        <p:nvSpPr>
          <p:cNvPr id="3" name="TextBox 2"/>
          <p:cNvSpPr txBox="1"/>
          <p:nvPr/>
        </p:nvSpPr>
        <p:spPr>
          <a:xfrm>
            <a:off x="220469" y="1976352"/>
            <a:ext cx="4526598" cy="3416320"/>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At a slow increasing temperature, protein conformation remains intact in a relatively broad temperature range.</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Abrupt loss of structure (and function) occurs in a narrow temperature range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90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thermal irreversible denatu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61" y="1700808"/>
            <a:ext cx="5472608" cy="394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27237" y="620688"/>
            <a:ext cx="5089855" cy="535531"/>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400" dirty="0">
                <a:solidFill>
                  <a:schemeClr val="accent1"/>
                </a:solidFill>
                <a:latin typeface="Arial" panose="020B0604020202020204" pitchFamily="34" charset="0"/>
                <a:ea typeface="ˎ̥"/>
                <a:cs typeface="Arial" panose="020B0604020202020204" pitchFamily="34" charset="0"/>
              </a:rPr>
              <a:t>Thermal </a:t>
            </a:r>
            <a:r>
              <a:rPr lang="en-US" altLang="zh-CN" sz="2400" dirty="0" smtClean="0">
                <a:solidFill>
                  <a:schemeClr val="accent1"/>
                </a:solidFill>
                <a:latin typeface="Arial" panose="020B0604020202020204" pitchFamily="34" charset="0"/>
                <a:ea typeface="ˎ̥"/>
                <a:cs typeface="Arial" panose="020B0604020202020204" pitchFamily="34" charset="0"/>
              </a:rPr>
              <a:t>treatment: an example</a:t>
            </a:r>
            <a:endParaRPr lang="en-US" altLang="zh-CN" sz="2400" dirty="0">
              <a:solidFill>
                <a:schemeClr val="accent1"/>
              </a:solidFill>
              <a:latin typeface="Arial" panose="020B0604020202020204" pitchFamily="34" charset="0"/>
              <a:ea typeface="ˎ̥"/>
              <a:cs typeface="Arial" panose="020B0604020202020204" pitchFamily="34" charset="0"/>
            </a:endParaRPr>
          </a:p>
        </p:txBody>
      </p:sp>
    </p:spTree>
    <p:extLst>
      <p:ext uri="{BB962C8B-B14F-4D97-AF65-F5344CB8AC3E}">
        <p14:creationId xmlns:p14="http://schemas.microsoft.com/office/powerpoint/2010/main" val="2676392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22" y="1700808"/>
            <a:ext cx="8064896" cy="3748719"/>
          </a:xfrm>
          <a:prstGeom prst="rect">
            <a:avLst/>
          </a:prstGeom>
        </p:spPr>
        <p:txBody>
          <a:bodyPr wrap="square">
            <a:spAutoFit/>
          </a:bodyPr>
          <a:lstStyle/>
          <a:p>
            <a:pPr lvl="1">
              <a:lnSpc>
                <a:spcPct val="120000"/>
              </a:lnSpc>
              <a:buClr>
                <a:schemeClr val="accent2"/>
              </a:buClr>
              <a:buSzPct val="60000"/>
              <a:buFont typeface="Wingdings" pitchFamily="2" charset="2"/>
              <a:buChar char="q"/>
            </a:pPr>
            <a:r>
              <a:rPr lang="en-US" altLang="zh-CN" sz="2600" dirty="0" smtClean="0">
                <a:solidFill>
                  <a:srgbClr val="FF0000"/>
                </a:solidFill>
                <a:latin typeface="Arial" panose="020B0604020202020204" pitchFamily="34" charset="0"/>
                <a:ea typeface="ˎ̥"/>
                <a:cs typeface="Arial" panose="020B0604020202020204" pitchFamily="34" charset="0"/>
              </a:rPr>
              <a:t>Hydrostatic pressure </a:t>
            </a:r>
            <a:r>
              <a:rPr lang="en-US" altLang="zh-CN" sz="2600" dirty="0" smtClean="0">
                <a:latin typeface="Arial" panose="020B0604020202020204" pitchFamily="34" charset="0"/>
                <a:ea typeface="ˎ̥"/>
                <a:cs typeface="Arial" panose="020B0604020202020204" pitchFamily="34" charset="0"/>
              </a:rPr>
              <a:t>(5 000 to 10 000 </a:t>
            </a:r>
            <a:r>
              <a:rPr lang="en-US" altLang="zh-CN" sz="2600" dirty="0" err="1" smtClean="0">
                <a:latin typeface="Arial" panose="020B0604020202020204" pitchFamily="34" charset="0"/>
                <a:ea typeface="ˎ̥"/>
                <a:cs typeface="Arial" panose="020B0604020202020204" pitchFamily="34" charset="0"/>
              </a:rPr>
              <a:t>atm</a:t>
            </a:r>
            <a:r>
              <a:rPr lang="en-US" altLang="zh-CN" sz="2600" dirty="0" smtClean="0">
                <a:latin typeface="Arial" panose="020B0604020202020204" pitchFamily="34" charset="0"/>
                <a:ea typeface="ˎ̥"/>
                <a:cs typeface="Arial" panose="020B0604020202020204" pitchFamily="34" charset="0"/>
              </a:rPr>
              <a:t>): Destabilize hydrophobic interactions; Water molecules can penetrate hydrophobic protein core.</a:t>
            </a:r>
          </a:p>
          <a:p>
            <a:pPr lvl="1">
              <a:lnSpc>
                <a:spcPct val="120000"/>
              </a:lnSpc>
              <a:buClr>
                <a:schemeClr val="accent2"/>
              </a:buClr>
              <a:buSzPct val="60000"/>
            </a:pPr>
            <a:r>
              <a:rPr lang="en-US" altLang="zh-CN" sz="1400" dirty="0">
                <a:ea typeface="ˎ̥"/>
                <a:cs typeface="ˎ̥"/>
                <a:hlinkClick r:id="rId2"/>
              </a:rPr>
              <a:t>http://</a:t>
            </a:r>
            <a:r>
              <a:rPr lang="en-US" altLang="zh-CN" sz="1400" dirty="0" smtClean="0">
                <a:ea typeface="ˎ̥"/>
                <a:cs typeface="ˎ̥"/>
                <a:hlinkClick r:id="rId2"/>
              </a:rPr>
              <a:t>www.researchgate.net/profile/Vadim_Mozhaev/publication/227836660_High_pressure_effects_on_protein_structure_and_function/links/0f31752e01a8a03a30000000.pdf</a:t>
            </a:r>
            <a:endParaRPr lang="en-US" altLang="zh-CN" sz="1400" dirty="0" smtClean="0">
              <a:ea typeface="ˎ̥"/>
              <a:cs typeface="ˎ̥"/>
            </a:endParaRPr>
          </a:p>
          <a:p>
            <a:pPr lvl="1">
              <a:lnSpc>
                <a:spcPct val="120000"/>
              </a:lnSpc>
              <a:buClr>
                <a:schemeClr val="accent2"/>
              </a:buClr>
              <a:buSzPct val="60000"/>
            </a:pPr>
            <a:endParaRPr lang="en-US" altLang="zh-CN" sz="1400" dirty="0" smtClean="0">
              <a:ea typeface="ˎ̥"/>
              <a:cs typeface="ˎ̥"/>
            </a:endParaRPr>
          </a:p>
          <a:p>
            <a:pPr lvl="1">
              <a:lnSpc>
                <a:spcPct val="120000"/>
              </a:lnSpc>
              <a:buClr>
                <a:schemeClr val="accent2"/>
              </a:buClr>
              <a:buSzPct val="60000"/>
              <a:buFont typeface="Wingdings" pitchFamily="2" charset="2"/>
              <a:buChar char="q"/>
            </a:pPr>
            <a:r>
              <a:rPr lang="en-US" altLang="zh-CN" sz="2600" dirty="0" smtClean="0">
                <a:solidFill>
                  <a:srgbClr val="FF0000"/>
                </a:solidFill>
                <a:latin typeface="Arial" panose="020B0604020202020204" pitchFamily="34" charset="0"/>
                <a:cs typeface="Arial" panose="020B0604020202020204" pitchFamily="34" charset="0"/>
              </a:rPr>
              <a:t>UV radiation</a:t>
            </a:r>
            <a:r>
              <a:rPr lang="en-US" altLang="zh-CN" sz="2600" dirty="0" smtClean="0">
                <a:latin typeface="Arial" panose="020B0604020202020204" pitchFamily="34" charset="0"/>
                <a:cs typeface="Arial" panose="020B0604020202020204" pitchFamily="34" charset="0"/>
              </a:rPr>
              <a:t>: similar to high temperature treatment effect: higher kinetic energy increases the vibration of molecules thus disrupting H-bonds.</a:t>
            </a:r>
            <a:endParaRPr lang="en-US" altLang="zh-CN" sz="2100" dirty="0" smtClean="0">
              <a:latin typeface="Arial" panose="020B0604020202020204" pitchFamily="34" charset="0"/>
              <a:cs typeface="Arial" panose="020B0604020202020204" pitchFamily="34" charset="0"/>
            </a:endParaRPr>
          </a:p>
        </p:txBody>
      </p:sp>
      <p:sp>
        <p:nvSpPr>
          <p:cNvPr id="3" name="Rectangle 2"/>
          <p:cNvSpPr/>
          <p:nvPr/>
        </p:nvSpPr>
        <p:spPr>
          <a:xfrm>
            <a:off x="1475656" y="620688"/>
            <a:ext cx="6143028" cy="609398"/>
          </a:xfrm>
          <a:prstGeom prst="rect">
            <a:avLst/>
          </a:prstGeom>
        </p:spPr>
        <p:txBody>
          <a:bodyPr wrap="none">
            <a:spAutoFit/>
          </a:bodyPr>
          <a:lstStyle/>
          <a:p>
            <a:pPr>
              <a:lnSpc>
                <a:spcPct val="120000"/>
              </a:lnSpc>
              <a:buClr>
                <a:schemeClr val="accent1"/>
              </a:buClr>
              <a:buSzPct val="65000"/>
            </a:pPr>
            <a:r>
              <a:rPr lang="en-US" altLang="zh-CN" sz="2800" dirty="0" smtClean="0">
                <a:solidFill>
                  <a:schemeClr val="accent1"/>
                </a:solidFill>
                <a:latin typeface="Arial" panose="020B0604020202020204" pitchFamily="34" charset="0"/>
                <a:ea typeface="ˎ̥"/>
                <a:cs typeface="Arial" panose="020B0604020202020204" pitchFamily="34" charset="0"/>
              </a:rPr>
              <a:t>Denaturing agents</a:t>
            </a:r>
            <a:r>
              <a:rPr lang="en-US" altLang="zh-CN" sz="2800" dirty="0" smtClean="0">
                <a:solidFill>
                  <a:schemeClr val="accent1"/>
                </a:solidFill>
                <a:latin typeface="Arial" panose="020B0604020202020204" pitchFamily="34" charset="0"/>
                <a:cs typeface="Arial" panose="020B0604020202020204" pitchFamily="34" charset="0"/>
              </a:rPr>
              <a:t>: </a:t>
            </a:r>
            <a:r>
              <a:rPr lang="en-US" altLang="zh-CN" sz="2800" b="1" dirty="0" smtClean="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476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476672"/>
            <a:ext cx="6143028" cy="609398"/>
          </a:xfrm>
          <a:prstGeom prst="rect">
            <a:avLst/>
          </a:prstGeom>
        </p:spPr>
        <p:txBody>
          <a:bodyPr wrap="none">
            <a:spAutoFit/>
          </a:bodyPr>
          <a:lstStyle/>
          <a:p>
            <a:pPr>
              <a:lnSpc>
                <a:spcPct val="120000"/>
              </a:lnSpc>
              <a:buClr>
                <a:schemeClr val="accent1"/>
              </a:buClr>
              <a:buSzPct val="65000"/>
            </a:pPr>
            <a:r>
              <a:rPr lang="en-US" altLang="zh-CN" sz="2800" dirty="0" smtClean="0">
                <a:solidFill>
                  <a:schemeClr val="accent1"/>
                </a:solidFill>
                <a:latin typeface="Arial" panose="020B0604020202020204" pitchFamily="34" charset="0"/>
                <a:ea typeface="ˎ̥"/>
                <a:cs typeface="Arial" panose="020B0604020202020204" pitchFamily="34" charset="0"/>
              </a:rPr>
              <a:t>Denaturing agents</a:t>
            </a:r>
            <a:r>
              <a:rPr lang="en-US" altLang="zh-CN" sz="2800" dirty="0" smtClean="0">
                <a:solidFill>
                  <a:schemeClr val="accent1"/>
                </a:solidFill>
                <a:latin typeface="Arial" panose="020B0604020202020204" pitchFamily="34" charset="0"/>
                <a:cs typeface="Arial" panose="020B0604020202020204" pitchFamily="34" charset="0"/>
              </a:rPr>
              <a:t>: </a:t>
            </a:r>
            <a:r>
              <a:rPr lang="en-US" altLang="zh-CN" sz="2800" b="1" dirty="0" smtClean="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
        <p:nvSpPr>
          <p:cNvPr id="3" name="Rectangle 2"/>
          <p:cNvSpPr/>
          <p:nvPr/>
        </p:nvSpPr>
        <p:spPr>
          <a:xfrm>
            <a:off x="2483768" y="1988840"/>
            <a:ext cx="5573192" cy="2492990"/>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600" dirty="0" smtClean="0"/>
              <a:t>X-rays</a:t>
            </a:r>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endParaRPr lang="en-US" altLang="zh-CN" sz="2600" dirty="0" smtClean="0"/>
          </a:p>
          <a:p>
            <a:pPr lvl="1">
              <a:lnSpc>
                <a:spcPct val="120000"/>
              </a:lnSpc>
              <a:buClr>
                <a:schemeClr val="accent2"/>
              </a:buClr>
              <a:buSzPct val="60000"/>
              <a:buFont typeface="Wingdings" pitchFamily="2" charset="2"/>
              <a:buChar char="q"/>
            </a:pPr>
            <a:r>
              <a:rPr lang="en-US" altLang="zh-CN" sz="2600" dirty="0"/>
              <a:t>Violent shaking (H-bond </a:t>
            </a:r>
            <a:r>
              <a:rPr lang="en-US" altLang="zh-CN" sz="2600" dirty="0">
                <a:latin typeface="Arial" pitchFamily="34" charset="0"/>
                <a:cs typeface="Arial" pitchFamily="34" charset="0"/>
              </a:rPr>
              <a:t>disruption</a:t>
            </a:r>
            <a:r>
              <a:rPr lang="en-US" altLang="zh-CN" sz="2600" dirty="0"/>
              <a:t>). </a:t>
            </a:r>
            <a:endParaRPr lang="en-US" altLang="zh-CN" sz="2800" dirty="0"/>
          </a:p>
          <a:p>
            <a:pPr lvl="1">
              <a:lnSpc>
                <a:spcPct val="120000"/>
              </a:lnSpc>
              <a:buClr>
                <a:schemeClr val="accent2"/>
              </a:buClr>
              <a:buSzPct val="60000"/>
            </a:pPr>
            <a:endParaRPr lang="en-US" altLang="zh-CN" sz="2600" dirty="0"/>
          </a:p>
        </p:txBody>
      </p:sp>
      <p:pic>
        <p:nvPicPr>
          <p:cNvPr id="4" name="Picture 2" descr="Image result for whipping eggs denat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27336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36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502366"/>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t>
            </a:r>
            <a:r>
              <a:rPr lang="en-US" altLang="zh-CN" sz="2800" dirty="0" smtClean="0">
                <a:solidFill>
                  <a:schemeClr val="accent1"/>
                </a:solidFill>
                <a:latin typeface="Arial" panose="020B0604020202020204" pitchFamily="34" charset="0"/>
                <a:ea typeface="ˎ̥"/>
                <a:cs typeface="Arial" panose="020B0604020202020204" pitchFamily="34" charset="0"/>
              </a:rPr>
              <a:t>agents: </a:t>
            </a:r>
            <a:r>
              <a:rPr lang="en-US" altLang="zh-CN" sz="2800" b="1" dirty="0" smtClean="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
        <p:nvSpPr>
          <p:cNvPr id="3" name="TextBox 2"/>
          <p:cNvSpPr txBox="1"/>
          <p:nvPr/>
        </p:nvSpPr>
        <p:spPr>
          <a:xfrm>
            <a:off x="1835696" y="1988840"/>
            <a:ext cx="5805820" cy="2677656"/>
          </a:xfrm>
          <a:prstGeom prst="rect">
            <a:avLst/>
          </a:prstGeom>
          <a:noFill/>
        </p:spPr>
        <p:txBody>
          <a:bodyPr wrap="none" rtlCol="0">
            <a:spAutoFit/>
          </a:bodyPr>
          <a:lstStyle/>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Acids and alkalis; </a:t>
            </a:r>
            <a:r>
              <a:rPr lang="en-US" sz="2800" dirty="0">
                <a:latin typeface="Arial" panose="020B0604020202020204" pitchFamily="34" charset="0"/>
                <a:cs typeface="Arial" panose="020B0604020202020204" pitchFamily="34" charset="0"/>
              </a:rPr>
              <a:t>Altered </a:t>
            </a:r>
            <a:r>
              <a:rPr lang="en-US" sz="2800" dirty="0" smtClean="0">
                <a:latin typeface="Arial" panose="020B0604020202020204" pitchFamily="34" charset="0"/>
                <a:cs typeface="Arial" panose="020B0604020202020204" pitchFamily="34" charset="0"/>
              </a:rPr>
              <a:t>pH</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Organic solvents (ether, alcohol)</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Salts of heavy metals (</a:t>
            </a:r>
            <a:r>
              <a:rPr lang="en-US" sz="2800" dirty="0" err="1" smtClean="0">
                <a:latin typeface="Arial" panose="020B0604020202020204" pitchFamily="34" charset="0"/>
                <a:cs typeface="Arial" panose="020B0604020202020204" pitchFamily="34" charset="0"/>
              </a:rPr>
              <a:t>Pb</a:t>
            </a:r>
            <a:r>
              <a:rPr lang="en-US" sz="2800" dirty="0" smtClean="0">
                <a:latin typeface="Arial" panose="020B0604020202020204" pitchFamily="34" charset="0"/>
                <a:cs typeface="Arial" panose="020B0604020202020204" pitchFamily="34" charset="0"/>
              </a:rPr>
              <a:t>, Hg)</a:t>
            </a:r>
          </a:p>
          <a:p>
            <a:pPr marL="457200" indent="-45720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Chaotropic</a:t>
            </a:r>
            <a:r>
              <a:rPr lang="en-US" sz="2800" dirty="0" smtClean="0">
                <a:latin typeface="Arial" panose="020B0604020202020204" pitchFamily="34" charset="0"/>
                <a:cs typeface="Arial" panose="020B0604020202020204" pitchFamily="34" charset="0"/>
              </a:rPr>
              <a:t> agents</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Detergents</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Reducing/oxidizing agents</a:t>
            </a:r>
          </a:p>
        </p:txBody>
      </p:sp>
    </p:spTree>
    <p:extLst>
      <p:ext uri="{BB962C8B-B14F-4D97-AF65-F5344CB8AC3E}">
        <p14:creationId xmlns:p14="http://schemas.microsoft.com/office/powerpoint/2010/main" val="3548980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
            <a:ext cx="4267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descr="http://chemistry.elmhurst.edu/vchembook/images/568denatsal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29608"/>
            <a:ext cx="5688632"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7624" y="503094"/>
            <a:ext cx="3324949"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Acids and alkalis</a:t>
            </a:r>
          </a:p>
        </p:txBody>
      </p:sp>
      <p:sp>
        <p:nvSpPr>
          <p:cNvPr id="3" name="TextBox 2"/>
          <p:cNvSpPr txBox="1"/>
          <p:nvPr/>
        </p:nvSpPr>
        <p:spPr>
          <a:xfrm>
            <a:off x="683568" y="1412776"/>
            <a:ext cx="7843814" cy="1384995"/>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Disrupt ionic bonds</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Example: protein denaturation by gastric juices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788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5" name="Freeform 9"/>
          <p:cNvSpPr>
            <a:spLocks noChangeArrowheads="1"/>
          </p:cNvSpPr>
          <p:nvPr/>
        </p:nvSpPr>
        <p:spPr bwMode="auto">
          <a:xfrm>
            <a:off x="315913" y="42545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664" name="Line 8"/>
          <p:cNvSpPr>
            <a:spLocks noChangeShapeType="1"/>
          </p:cNvSpPr>
          <p:nvPr/>
        </p:nvSpPr>
        <p:spPr bwMode="auto">
          <a:xfrm>
            <a:off x="392113" y="6369050"/>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4660" name="Rectangle 4"/>
          <p:cNvSpPr>
            <a:spLocks noChangeArrowheads="1"/>
          </p:cNvSpPr>
          <p:nvPr/>
        </p:nvSpPr>
        <p:spPr bwMode="auto">
          <a:xfrm>
            <a:off x="533401" y="1239912"/>
            <a:ext cx="5334743" cy="4666456"/>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lvl="1">
              <a:lnSpc>
                <a:spcPct val="120000"/>
              </a:lnSpc>
              <a:buClr>
                <a:schemeClr val="accent2"/>
              </a:buClr>
              <a:buSzPct val="60000"/>
              <a:buFont typeface="Wingdings" pitchFamily="2" charset="2"/>
              <a:buChar char="q"/>
            </a:pPr>
            <a:r>
              <a:rPr lang="en-US" altLang="zh-CN" sz="2400" dirty="0" smtClean="0">
                <a:solidFill>
                  <a:schemeClr val="accent1"/>
                </a:solidFill>
                <a:ea typeface="ˎ̥"/>
                <a:cs typeface="ˎ̥"/>
              </a:rPr>
              <a:t>pH </a:t>
            </a:r>
            <a:r>
              <a:rPr lang="en-US" altLang="zh-CN" sz="2400" dirty="0">
                <a:solidFill>
                  <a:schemeClr val="accent1"/>
                </a:solidFill>
                <a:ea typeface="ˎ̥"/>
                <a:cs typeface="ˎ̥"/>
              </a:rPr>
              <a:t>and denaturation </a:t>
            </a:r>
            <a:endParaRPr lang="en-US" altLang="zh-CN" sz="2400" dirty="0">
              <a:solidFill>
                <a:schemeClr val="accent1"/>
              </a:solidFill>
            </a:endParaRPr>
          </a:p>
          <a:p>
            <a:pPr>
              <a:lnSpc>
                <a:spcPct val="120000"/>
              </a:lnSpc>
              <a:buClr>
                <a:schemeClr val="accent1"/>
              </a:buClr>
              <a:buSzPct val="65000"/>
              <a:buFont typeface="Wingdings" pitchFamily="2" charset="2"/>
              <a:buChar char="n"/>
            </a:pPr>
            <a:r>
              <a:rPr lang="en-US" altLang="zh-CN" sz="2400" dirty="0">
                <a:ea typeface="ˎ̥"/>
                <a:cs typeface="ˎ̥"/>
              </a:rPr>
              <a:t>Proteins are more stable against denaturation at their isoelectric point than at any other </a:t>
            </a:r>
            <a:r>
              <a:rPr lang="en-US" altLang="zh-CN" sz="2400" dirty="0" err="1">
                <a:ea typeface="ˎ̥"/>
                <a:cs typeface="ˎ̥"/>
              </a:rPr>
              <a:t>pH.</a:t>
            </a:r>
            <a:r>
              <a:rPr lang="en-US" altLang="zh-CN" sz="2400" dirty="0">
                <a:ea typeface="ˎ̥"/>
                <a:cs typeface="ˎ̥"/>
              </a:rPr>
              <a:t> </a:t>
            </a:r>
            <a:endParaRPr lang="en-US" altLang="zh-CN" sz="2400" dirty="0"/>
          </a:p>
          <a:p>
            <a:pPr>
              <a:buClr>
                <a:schemeClr val="accent1"/>
              </a:buClr>
              <a:buSzPct val="65000"/>
              <a:buFont typeface="Wingdings" pitchFamily="2" charset="2"/>
              <a:buChar char="n"/>
            </a:pPr>
            <a:r>
              <a:rPr lang="en-US" altLang="zh-CN" sz="2400" dirty="0">
                <a:ea typeface="ˎ̥"/>
                <a:cs typeface="ˎ̥"/>
              </a:rPr>
              <a:t>At extreme pH values, strong intramolecular electrostatic repulsion caused by high net charge results in swelling and unfolding of the protein molecule. </a:t>
            </a:r>
            <a:endParaRPr lang="en-US" altLang="zh-CN" sz="2400" dirty="0"/>
          </a:p>
        </p:txBody>
      </p:sp>
      <p:grpSp>
        <p:nvGrpSpPr>
          <p:cNvPr id="5" name="Group 4"/>
          <p:cNvGrpSpPr>
            <a:grpSpLocks/>
          </p:cNvGrpSpPr>
          <p:nvPr/>
        </p:nvGrpSpPr>
        <p:grpSpPr bwMode="auto">
          <a:xfrm>
            <a:off x="6076951" y="1484784"/>
            <a:ext cx="2876550" cy="2424113"/>
            <a:chOff x="6205538" y="1895475"/>
            <a:chExt cx="2876550" cy="2424113"/>
          </a:xfrm>
        </p:grpSpPr>
        <p:sp>
          <p:nvSpPr>
            <p:cNvPr id="6" name="Line 4"/>
            <p:cNvSpPr>
              <a:spLocks noChangeShapeType="1"/>
            </p:cNvSpPr>
            <p:nvPr/>
          </p:nvSpPr>
          <p:spPr bwMode="auto">
            <a:xfrm>
              <a:off x="6662738" y="2060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a:off x="6662738" y="3965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V="1">
              <a:off x="8872538" y="1984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6815138" y="2060575"/>
              <a:ext cx="2041525" cy="1858963"/>
            </a:xfrm>
            <a:custGeom>
              <a:avLst/>
              <a:gdLst>
                <a:gd name="T0" fmla="*/ 0 w 1286"/>
                <a:gd name="T1" fmla="*/ 2147483647 h 1171"/>
                <a:gd name="T2" fmla="*/ 2147483647 w 1286"/>
                <a:gd name="T3" fmla="*/ 2147483647 h 1171"/>
                <a:gd name="T4" fmla="*/ 2147483647 w 1286"/>
                <a:gd name="T5" fmla="*/ 2147483647 h 1171"/>
                <a:gd name="T6" fmla="*/ 2147483647 w 1286"/>
                <a:gd name="T7" fmla="*/ 2147483647 h 1171"/>
                <a:gd name="T8" fmla="*/ 2147483647 w 1286"/>
                <a:gd name="T9" fmla="*/ 2147483647 h 1171"/>
                <a:gd name="T10" fmla="*/ 2147483647 w 1286"/>
                <a:gd name="T11" fmla="*/ 2147483647 h 1171"/>
                <a:gd name="T12" fmla="*/ 2147483647 w 1286"/>
                <a:gd name="T13" fmla="*/ 2147483647 h 1171"/>
                <a:gd name="T14" fmla="*/ 2147483647 w 1286"/>
                <a:gd name="T15" fmla="*/ 2147483647 h 1171"/>
                <a:gd name="T16" fmla="*/ 2147483647 w 1286"/>
                <a:gd name="T17" fmla="*/ 2147483647 h 1171"/>
                <a:gd name="T18" fmla="*/ 2147483647 w 1286"/>
                <a:gd name="T19" fmla="*/ 2147483647 h 1171"/>
                <a:gd name="T20" fmla="*/ 2147483647 w 1286"/>
                <a:gd name="T21" fmla="*/ 2147483647 h 1171"/>
                <a:gd name="T22" fmla="*/ 2147483647 w 1286"/>
                <a:gd name="T23" fmla="*/ 2147483647 h 1171"/>
                <a:gd name="T24" fmla="*/ 2147483647 w 1286"/>
                <a:gd name="T25" fmla="*/ 2147483647 h 1171"/>
                <a:gd name="T26" fmla="*/ 2147483647 w 1286"/>
                <a:gd name="T27" fmla="*/ 2147483647 h 1171"/>
                <a:gd name="T28" fmla="*/ 2147483647 w 1286"/>
                <a:gd name="T29" fmla="*/ 2147483647 h 1171"/>
                <a:gd name="T30" fmla="*/ 2147483647 w 1286"/>
                <a:gd name="T31" fmla="*/ 2147483647 h 1171"/>
                <a:gd name="T32" fmla="*/ 2147483647 w 1286"/>
                <a:gd name="T33" fmla="*/ 2147483647 h 1171"/>
                <a:gd name="T34" fmla="*/ 2147483647 w 1286"/>
                <a:gd name="T35" fmla="*/ 2147483647 h 1171"/>
                <a:gd name="T36" fmla="*/ 2147483647 w 1286"/>
                <a:gd name="T37" fmla="*/ 2147483647 h 1171"/>
                <a:gd name="T38" fmla="*/ 2147483647 w 1286"/>
                <a:gd name="T39" fmla="*/ 2147483647 h 1171"/>
                <a:gd name="T40" fmla="*/ 2147483647 w 1286"/>
                <a:gd name="T41" fmla="*/ 0 h 1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6"/>
                <a:gd name="T64" fmla="*/ 0 h 1171"/>
                <a:gd name="T65" fmla="*/ 1286 w 1286"/>
                <a:gd name="T66" fmla="*/ 1171 h 1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6" h="1171">
                  <a:moveTo>
                    <a:pt x="0" y="87"/>
                  </a:moveTo>
                  <a:cubicBezTo>
                    <a:pt x="53" y="73"/>
                    <a:pt x="77" y="62"/>
                    <a:pt x="144" y="87"/>
                  </a:cubicBezTo>
                  <a:cubicBezTo>
                    <a:pt x="165" y="95"/>
                    <a:pt x="192" y="135"/>
                    <a:pt x="192" y="135"/>
                  </a:cubicBezTo>
                  <a:cubicBezTo>
                    <a:pt x="224" y="231"/>
                    <a:pt x="255" y="327"/>
                    <a:pt x="288" y="423"/>
                  </a:cubicBezTo>
                  <a:cubicBezTo>
                    <a:pt x="312" y="491"/>
                    <a:pt x="314" y="562"/>
                    <a:pt x="355" y="624"/>
                  </a:cubicBezTo>
                  <a:cubicBezTo>
                    <a:pt x="358" y="634"/>
                    <a:pt x="359" y="644"/>
                    <a:pt x="364" y="653"/>
                  </a:cubicBezTo>
                  <a:cubicBezTo>
                    <a:pt x="369" y="661"/>
                    <a:pt x="380" y="664"/>
                    <a:pt x="384" y="672"/>
                  </a:cubicBezTo>
                  <a:cubicBezTo>
                    <a:pt x="390" y="684"/>
                    <a:pt x="405" y="738"/>
                    <a:pt x="412" y="759"/>
                  </a:cubicBezTo>
                  <a:cubicBezTo>
                    <a:pt x="429" y="810"/>
                    <a:pt x="446" y="856"/>
                    <a:pt x="470" y="903"/>
                  </a:cubicBezTo>
                  <a:cubicBezTo>
                    <a:pt x="484" y="930"/>
                    <a:pt x="490" y="960"/>
                    <a:pt x="499" y="989"/>
                  </a:cubicBezTo>
                  <a:cubicBezTo>
                    <a:pt x="506" y="1010"/>
                    <a:pt x="534" y="1056"/>
                    <a:pt x="547" y="1075"/>
                  </a:cubicBezTo>
                  <a:cubicBezTo>
                    <a:pt x="550" y="1085"/>
                    <a:pt x="548" y="1098"/>
                    <a:pt x="556" y="1104"/>
                  </a:cubicBezTo>
                  <a:cubicBezTo>
                    <a:pt x="573" y="1116"/>
                    <a:pt x="614" y="1123"/>
                    <a:pt x="614" y="1123"/>
                  </a:cubicBezTo>
                  <a:cubicBezTo>
                    <a:pt x="638" y="1148"/>
                    <a:pt x="658" y="1161"/>
                    <a:pt x="691" y="1171"/>
                  </a:cubicBezTo>
                  <a:cubicBezTo>
                    <a:pt x="747" y="1163"/>
                    <a:pt x="771" y="1162"/>
                    <a:pt x="816" y="1133"/>
                  </a:cubicBezTo>
                  <a:cubicBezTo>
                    <a:pt x="819" y="1114"/>
                    <a:pt x="819" y="1094"/>
                    <a:pt x="825" y="1075"/>
                  </a:cubicBezTo>
                  <a:cubicBezTo>
                    <a:pt x="838" y="1035"/>
                    <a:pt x="872" y="1002"/>
                    <a:pt x="883" y="960"/>
                  </a:cubicBezTo>
                  <a:cubicBezTo>
                    <a:pt x="937" y="762"/>
                    <a:pt x="994" y="564"/>
                    <a:pt x="1046" y="365"/>
                  </a:cubicBezTo>
                  <a:cubicBezTo>
                    <a:pt x="1061" y="307"/>
                    <a:pt x="1080" y="251"/>
                    <a:pt x="1094" y="192"/>
                  </a:cubicBezTo>
                  <a:cubicBezTo>
                    <a:pt x="1104" y="150"/>
                    <a:pt x="1109" y="91"/>
                    <a:pt x="1142" y="58"/>
                  </a:cubicBezTo>
                  <a:cubicBezTo>
                    <a:pt x="1184" y="16"/>
                    <a:pt x="1239" y="25"/>
                    <a:pt x="1286"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8"/>
            <p:cNvSpPr txBox="1">
              <a:spLocks noChangeArrowheads="1"/>
            </p:cNvSpPr>
            <p:nvPr/>
          </p:nvSpPr>
          <p:spPr bwMode="auto">
            <a:xfrm rot="-5400000">
              <a:off x="5695157" y="2756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pitchFamily="34" charset="0"/>
                </a:rPr>
                <a:t>%Denatured</a:t>
              </a:r>
            </a:p>
          </p:txBody>
        </p:sp>
        <p:sp>
          <p:nvSpPr>
            <p:cNvPr id="11" name="Text Box 9"/>
            <p:cNvSpPr txBox="1">
              <a:spLocks noChangeArrowheads="1"/>
            </p:cNvSpPr>
            <p:nvPr/>
          </p:nvSpPr>
          <p:spPr bwMode="auto">
            <a:xfrm>
              <a:off x="6357938" y="3800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2" name="Text Box 10"/>
            <p:cNvSpPr txBox="1">
              <a:spLocks noChangeArrowheads="1"/>
            </p:cNvSpPr>
            <p:nvPr/>
          </p:nvSpPr>
          <p:spPr bwMode="auto">
            <a:xfrm>
              <a:off x="6205538" y="1895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3" name="Text Box 17"/>
            <p:cNvSpPr txBox="1">
              <a:spLocks noChangeArrowheads="1"/>
            </p:cNvSpPr>
            <p:nvPr/>
          </p:nvSpPr>
          <p:spPr bwMode="auto">
            <a:xfrm>
              <a:off x="7577138" y="39528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pH</a:t>
              </a:r>
            </a:p>
          </p:txBody>
        </p:sp>
        <p:sp>
          <p:nvSpPr>
            <p:cNvPr id="14" name="Text Box 18"/>
            <p:cNvSpPr txBox="1">
              <a:spLocks noChangeArrowheads="1"/>
            </p:cNvSpPr>
            <p:nvPr/>
          </p:nvSpPr>
          <p:spPr bwMode="auto">
            <a:xfrm>
              <a:off x="6510338" y="3952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5" name="Text Box 19"/>
            <p:cNvSpPr txBox="1">
              <a:spLocks noChangeArrowheads="1"/>
            </p:cNvSpPr>
            <p:nvPr/>
          </p:nvSpPr>
          <p:spPr bwMode="auto">
            <a:xfrm>
              <a:off x="8643938" y="39528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12</a:t>
              </a:r>
            </a:p>
          </p:txBody>
        </p:sp>
      </p:grpSp>
      <p:sp>
        <p:nvSpPr>
          <p:cNvPr id="2" name="Rectangle 1"/>
          <p:cNvSpPr/>
          <p:nvPr/>
        </p:nvSpPr>
        <p:spPr>
          <a:xfrm>
            <a:off x="1835696" y="517883"/>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t>
            </a:r>
            <a:r>
              <a:rPr lang="en-US" altLang="zh-CN" sz="2800" dirty="0" smtClean="0">
                <a:solidFill>
                  <a:schemeClr val="accent1"/>
                </a:solidFill>
                <a:latin typeface="Arial" panose="020B0604020202020204" pitchFamily="34" charset="0"/>
                <a:ea typeface="ˎ̥"/>
                <a:cs typeface="Arial" panose="020B0604020202020204" pitchFamily="34" charset="0"/>
              </a:rPr>
              <a:t>agents: </a:t>
            </a:r>
            <a:r>
              <a:rPr lang="en-US" altLang="zh-CN" sz="2800" b="1" dirty="0" smtClean="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890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699792" y="2420888"/>
            <a:ext cx="3744416" cy="3108543"/>
          </a:xfrm>
          <a:prstGeom prst="rect">
            <a:avLst/>
          </a:prstGeom>
          <a:solidFill>
            <a:schemeClr val="bg1"/>
          </a:solidFill>
          <a:ln>
            <a:noFill/>
          </a:ln>
          <a:effectLst/>
        </p:spPr>
        <p:txBody>
          <a:bodyPr wrap="square">
            <a:spAutoFit/>
          </a:bodyPr>
          <a:lstStyle/>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Size</a:t>
            </a: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Colloidal solutions</a:t>
            </a:r>
            <a:endParaRPr lang="en-US" altLang="en-US" sz="2800" dirty="0">
              <a:latin typeface="Arial" panose="020B0604020202020204" pitchFamily="34" charset="0"/>
              <a:cs typeface="Arial" panose="020B0604020202020204" pitchFamily="34" charset="0"/>
            </a:endParaRP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Charge</a:t>
            </a: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UV absorption</a:t>
            </a:r>
            <a:endParaRPr lang="en-US" altLang="en-US" sz="2800" dirty="0">
              <a:latin typeface="Arial" panose="020B0604020202020204" pitchFamily="34" charset="0"/>
              <a:cs typeface="Arial" panose="020B0604020202020204" pitchFamily="34" charset="0"/>
            </a:endParaRP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Solubility</a:t>
            </a:r>
            <a:endParaRPr lang="en-US" altLang="en-US" sz="2800" dirty="0">
              <a:latin typeface="Arial" panose="020B0604020202020204" pitchFamily="34" charset="0"/>
              <a:cs typeface="Arial" panose="020B0604020202020204" pitchFamily="34" charset="0"/>
            </a:endParaRPr>
          </a:p>
        </p:txBody>
      </p:sp>
      <p:sp>
        <p:nvSpPr>
          <p:cNvPr id="3" name="TextBox 2"/>
          <p:cNvSpPr txBox="1"/>
          <p:nvPr/>
        </p:nvSpPr>
        <p:spPr>
          <a:xfrm>
            <a:off x="2627784" y="764704"/>
            <a:ext cx="3647152"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Physical properties</a:t>
            </a:r>
            <a:endParaRPr lang="en-US" sz="3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3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5805820"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Organic solvents (ether, alcohol)</a:t>
            </a:r>
          </a:p>
        </p:txBody>
      </p:sp>
      <p:sp>
        <p:nvSpPr>
          <p:cNvPr id="3" name="Rectangle 2"/>
          <p:cNvSpPr/>
          <p:nvPr/>
        </p:nvSpPr>
        <p:spPr>
          <a:xfrm>
            <a:off x="838200" y="838200"/>
            <a:ext cx="7632848" cy="1938992"/>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Organic solvents denature </a:t>
            </a:r>
            <a:r>
              <a:rPr lang="en-US" sz="2400" dirty="0">
                <a:latin typeface="Arial" panose="020B0604020202020204" pitchFamily="34" charset="0"/>
                <a:cs typeface="Arial" panose="020B0604020202020204" pitchFamily="34" charset="0"/>
              </a:rPr>
              <a:t>proteins by disrupting the side chain intramolecular hydrogen bonding. </a:t>
            </a:r>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New </a:t>
            </a:r>
            <a:r>
              <a:rPr lang="en-US" sz="2400" dirty="0">
                <a:latin typeface="Arial" panose="020B0604020202020204" pitchFamily="34" charset="0"/>
                <a:cs typeface="Arial" panose="020B0604020202020204" pitchFamily="34" charset="0"/>
              </a:rPr>
              <a:t>hydrogen bonds are formed instead between the new </a:t>
            </a:r>
            <a:r>
              <a:rPr lang="en-US" sz="2400" dirty="0" smtClean="0">
                <a:latin typeface="Arial" panose="020B0604020202020204" pitchFamily="34" charset="0"/>
                <a:cs typeface="Arial" panose="020B0604020202020204" pitchFamily="34" charset="0"/>
              </a:rPr>
              <a:t>organic solvent </a:t>
            </a:r>
            <a:r>
              <a:rPr lang="en-US" sz="2400" dirty="0">
                <a:latin typeface="Arial" panose="020B0604020202020204" pitchFamily="34" charset="0"/>
                <a:cs typeface="Arial" panose="020B0604020202020204" pitchFamily="34" charset="0"/>
              </a:rPr>
              <a:t>molecule and the protein side chains.</a:t>
            </a:r>
          </a:p>
        </p:txBody>
      </p:sp>
      <p:pic>
        <p:nvPicPr>
          <p:cNvPr id="21506" name="Picture 2" descr="http://chemistry.elmhurst.edu/vchembook/images/568denathb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858000" cy="384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1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denaturation by strong acids and alkali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355051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548680"/>
            <a:ext cx="7236276"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itchFamily="34" charset="0"/>
                <a:cs typeface="Arial" pitchFamily="34" charset="0"/>
              </a:rPr>
              <a:t>Salts of heavy metals (</a:t>
            </a:r>
            <a:r>
              <a:rPr lang="en-US" sz="2800" dirty="0" smtClean="0">
                <a:solidFill>
                  <a:srgbClr val="C00000"/>
                </a:solidFill>
                <a:latin typeface="Arial" pitchFamily="34" charset="0"/>
                <a:cs typeface="Arial" pitchFamily="34" charset="0"/>
              </a:rPr>
              <a:t>Pb</a:t>
            </a:r>
            <a:r>
              <a:rPr lang="en-US" sz="2800" baseline="30000" dirty="0">
                <a:latin typeface="Arial" pitchFamily="34" charset="0"/>
                <a:cs typeface="Arial" pitchFamily="34" charset="0"/>
              </a:rPr>
              <a:t>+2</a:t>
            </a:r>
            <a:r>
              <a:rPr lang="en-US" sz="2800" dirty="0" smtClean="0">
                <a:solidFill>
                  <a:srgbClr val="C00000"/>
                </a:solidFill>
                <a:latin typeface="Arial" pitchFamily="34" charset="0"/>
                <a:cs typeface="Arial" pitchFamily="34" charset="0"/>
              </a:rPr>
              <a:t>,</a:t>
            </a:r>
            <a:r>
              <a:rPr lang="en-US" sz="2800" dirty="0">
                <a:latin typeface="Arial" pitchFamily="34" charset="0"/>
                <a:cs typeface="Arial" pitchFamily="34" charset="0"/>
              </a:rPr>
              <a:t> </a:t>
            </a:r>
            <a:r>
              <a:rPr lang="en-US" sz="2800" dirty="0">
                <a:solidFill>
                  <a:srgbClr val="C00000"/>
                </a:solidFill>
                <a:latin typeface="Arial" pitchFamily="34" charset="0"/>
                <a:cs typeface="Arial" pitchFamily="34" charset="0"/>
              </a:rPr>
              <a:t>Cd</a:t>
            </a:r>
            <a:r>
              <a:rPr lang="en-US" sz="2800" baseline="30000" dirty="0">
                <a:solidFill>
                  <a:srgbClr val="C00000"/>
                </a:solidFill>
                <a:latin typeface="Arial" pitchFamily="34" charset="0"/>
                <a:cs typeface="Arial" pitchFamily="34" charset="0"/>
              </a:rPr>
              <a:t>+2</a:t>
            </a:r>
            <a:r>
              <a:rPr lang="en-US" sz="2800" dirty="0" smtClean="0">
                <a:solidFill>
                  <a:srgbClr val="C00000"/>
                </a:solidFill>
                <a:latin typeface="Arial" pitchFamily="34" charset="0"/>
                <a:cs typeface="Arial" pitchFamily="34" charset="0"/>
              </a:rPr>
              <a:t> Hg</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a:t>
            </a:r>
            <a:r>
              <a:rPr lang="en-US" sz="2800" dirty="0" smtClean="0">
                <a:solidFill>
                  <a:srgbClr val="C00000"/>
                </a:solidFill>
                <a:latin typeface="Arial" pitchFamily="34" charset="0"/>
                <a:cs typeface="Arial" pitchFamily="34" charset="0"/>
              </a:rPr>
              <a:t>)</a:t>
            </a:r>
            <a:endParaRPr lang="en-US" sz="2800" dirty="0">
              <a:solidFill>
                <a:srgbClr val="C00000"/>
              </a:solidFill>
              <a:latin typeface="Arial" pitchFamily="34" charset="0"/>
              <a:cs typeface="Arial" pitchFamily="34" charset="0"/>
            </a:endParaRPr>
          </a:p>
        </p:txBody>
      </p:sp>
      <p:sp>
        <p:nvSpPr>
          <p:cNvPr id="5" name="Rectangle 4"/>
          <p:cNvSpPr/>
          <p:nvPr/>
        </p:nvSpPr>
        <p:spPr>
          <a:xfrm>
            <a:off x="827584" y="1556792"/>
            <a:ext cx="7128792"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Disrupt ionic </a:t>
            </a:r>
            <a:r>
              <a:rPr lang="en-US" sz="2400" dirty="0" smtClean="0">
                <a:latin typeface="Arial" panose="020B0604020202020204" pitchFamily="34" charset="0"/>
                <a:cs typeface="Arial" panose="020B0604020202020204" pitchFamily="34" charset="0"/>
              </a:rPr>
              <a:t>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reaction of a heavy metal salt with a protein usually leads to an insoluble metal protein salt.</a:t>
            </a:r>
          </a:p>
          <a:p>
            <a:endParaRPr lang="en-US" sz="2400" dirty="0">
              <a:latin typeface="Arial" panose="020B0604020202020204" pitchFamily="34" charset="0"/>
              <a:cs typeface="Arial" panose="020B0604020202020204" pitchFamily="34" charset="0"/>
            </a:endParaRPr>
          </a:p>
        </p:txBody>
      </p:sp>
      <p:pic>
        <p:nvPicPr>
          <p:cNvPr id="19461" name="Picture 5" descr="http://people.uwplatt.edu/~sundin/351/image/heavymt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49720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66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188640"/>
            <a:ext cx="3567002"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err="1">
                <a:solidFill>
                  <a:srgbClr val="C00000"/>
                </a:solidFill>
                <a:latin typeface="Arial" panose="020B0604020202020204" pitchFamily="34" charset="0"/>
                <a:cs typeface="Arial" panose="020B0604020202020204" pitchFamily="34" charset="0"/>
              </a:rPr>
              <a:t>Chaotropic</a:t>
            </a:r>
            <a:r>
              <a:rPr lang="en-US" sz="2800" dirty="0">
                <a:solidFill>
                  <a:srgbClr val="C00000"/>
                </a:solidFill>
                <a:latin typeface="Arial" panose="020B0604020202020204" pitchFamily="34" charset="0"/>
                <a:cs typeface="Arial" panose="020B0604020202020204" pitchFamily="34" charset="0"/>
              </a:rPr>
              <a:t> agents</a:t>
            </a:r>
          </a:p>
        </p:txBody>
      </p:sp>
      <p:sp>
        <p:nvSpPr>
          <p:cNvPr id="3" name="Rectangle 2"/>
          <p:cNvSpPr/>
          <p:nvPr/>
        </p:nvSpPr>
        <p:spPr>
          <a:xfrm>
            <a:off x="827584" y="1052736"/>
            <a:ext cx="7776864"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 </a:t>
            </a:r>
            <a:r>
              <a:rPr lang="en-US" sz="2400" b="1" dirty="0" err="1">
                <a:latin typeface="Arial" panose="020B0604020202020204" pitchFamily="34" charset="0"/>
                <a:cs typeface="Arial" panose="020B0604020202020204" pitchFamily="34" charset="0"/>
              </a:rPr>
              <a:t>chaotropic</a:t>
            </a:r>
            <a:r>
              <a:rPr lang="en-US" sz="2400" b="1" dirty="0">
                <a:latin typeface="Arial" panose="020B0604020202020204" pitchFamily="34" charset="0"/>
                <a:cs typeface="Arial" panose="020B0604020202020204" pitchFamily="34" charset="0"/>
              </a:rPr>
              <a:t> agent</a:t>
            </a:r>
            <a:r>
              <a:rPr lang="en-US" sz="2400" dirty="0">
                <a:latin typeface="Arial" panose="020B0604020202020204" pitchFamily="34" charset="0"/>
                <a:cs typeface="Arial" panose="020B0604020202020204" pitchFamily="34" charset="0"/>
              </a:rPr>
              <a:t> is a molecule in water solution that can disrupt the hydrogen bonding network between water molecules. This has an effect on the stability of the native state of other molecules in the </a:t>
            </a:r>
            <a:r>
              <a:rPr lang="en-US" sz="2400" dirty="0" smtClean="0">
                <a:latin typeface="Arial" panose="020B0604020202020204" pitchFamily="34" charset="0"/>
                <a:cs typeface="Arial" panose="020B0604020202020204" pitchFamily="34" charset="0"/>
              </a:rPr>
              <a:t>solution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such as proteins. </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971600" y="3183359"/>
            <a:ext cx="4174541" cy="3046988"/>
          </a:xfrm>
          <a:prstGeom prst="rect">
            <a:avLst/>
          </a:prstGeom>
          <a:noFill/>
        </p:spPr>
        <p:txBody>
          <a:bodyPr wrap="none" rtlCol="0">
            <a:spAutoFit/>
          </a:bodyPr>
          <a:lstStyle/>
          <a:p>
            <a:r>
              <a:rPr lang="en-US" sz="2400" dirty="0" smtClean="0">
                <a:solidFill>
                  <a:srgbClr val="C00000"/>
                </a:solidFill>
                <a:latin typeface="Arial" panose="020B0604020202020204" pitchFamily="34" charset="0"/>
                <a:cs typeface="Arial" panose="020B0604020202020204" pitchFamily="34" charset="0"/>
              </a:rPr>
              <a:t>Compete for hydrogen bonds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Examples:</a:t>
            </a:r>
          </a:p>
          <a:p>
            <a:endParaRPr lang="en-US" sz="2400" dirty="0" smtClean="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	urea</a:t>
            </a: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endParaRPr lang="en-US" sz="2400" dirty="0" smtClean="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guanidinium</a:t>
            </a:r>
            <a:r>
              <a:rPr lang="en-US" sz="2400" dirty="0" smtClean="0">
                <a:latin typeface="Arial" panose="020B0604020202020204" pitchFamily="34" charset="0"/>
                <a:cs typeface="Arial" panose="020B0604020202020204" pitchFamily="34" charset="0"/>
              </a:rPr>
              <a:t> chloride</a:t>
            </a:r>
            <a:endParaRPr lang="en-US" sz="2400" dirty="0">
              <a:latin typeface="Arial" panose="020B0604020202020204" pitchFamily="34" charset="0"/>
              <a:cs typeface="Arial" panose="020B0604020202020204" pitchFamily="34" charset="0"/>
            </a:endParaRPr>
          </a:p>
        </p:txBody>
      </p:sp>
      <p:pic>
        <p:nvPicPr>
          <p:cNvPr id="22535" name="Picture 7" descr="https://upload.wikimedia.org/wikipedia/commons/thumb/4/46/Guanidinium_chloride_V.2.svg/120px-Guanidinium_chloride_V.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45224"/>
            <a:ext cx="144244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Structural formula of urea">
            <a:hlinkClick r:id="rId4" tooltip="Structural formula of ure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498" y="4355032"/>
            <a:ext cx="14287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55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etergents: Triton X-100, Tween-20, and More 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322" y="1752600"/>
            <a:ext cx="4281678"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0"/>
            <a:ext cx="2406428"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Detergents</a:t>
            </a:r>
          </a:p>
        </p:txBody>
      </p:sp>
      <p:sp>
        <p:nvSpPr>
          <p:cNvPr id="3" name="TextBox 2"/>
          <p:cNvSpPr txBox="1"/>
          <p:nvPr/>
        </p:nvSpPr>
        <p:spPr>
          <a:xfrm>
            <a:off x="152400" y="1371600"/>
            <a:ext cx="4862322" cy="526297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Detergents are amphiphilic molecules which contain both hydrophobic and hydrophilic parts.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Hydrophobic parts of the detergent associates with the hydrophobic parts of the protein.</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Hydrophilic parts of the detergent interact with water molecules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Thus, hydrophobic parts of the protein do not need to interact with each other.</a:t>
            </a:r>
          </a:p>
        </p:txBody>
      </p:sp>
      <p:sp>
        <p:nvSpPr>
          <p:cNvPr id="4" name="Rectangle 3"/>
          <p:cNvSpPr/>
          <p:nvPr/>
        </p:nvSpPr>
        <p:spPr>
          <a:xfrm>
            <a:off x="304800" y="609600"/>
            <a:ext cx="8575269" cy="461665"/>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Disrupt hydrophobic interactions in protein </a:t>
            </a:r>
            <a:r>
              <a:rPr lang="en-US" sz="2400" dirty="0" smtClean="0">
                <a:solidFill>
                  <a:srgbClr val="FF0000"/>
                </a:solidFill>
                <a:latin typeface="Arial" panose="020B0604020202020204" pitchFamily="34" charset="0"/>
                <a:cs typeface="Arial" panose="020B0604020202020204" pitchFamily="34" charset="0"/>
              </a:rPr>
              <a:t>molecules.</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34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3446777"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smtClean="0">
                <a:solidFill>
                  <a:srgbClr val="FF0000"/>
                </a:solidFill>
                <a:latin typeface="Arial" panose="020B0604020202020204" pitchFamily="34" charset="0"/>
                <a:cs typeface="Arial" panose="020B0604020202020204" pitchFamily="34" charset="0"/>
              </a:rPr>
              <a:t>Reducing </a:t>
            </a:r>
            <a:r>
              <a:rPr lang="en-US" sz="2800" dirty="0">
                <a:solidFill>
                  <a:srgbClr val="FF0000"/>
                </a:solidFill>
                <a:latin typeface="Arial" panose="020B0604020202020204" pitchFamily="34" charset="0"/>
                <a:cs typeface="Arial" panose="020B0604020202020204" pitchFamily="34" charset="0"/>
              </a:rPr>
              <a:t>agents</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934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Image result for protein denaturation reducing agent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mercaptoethanol"/>
          <p:cNvSpPr>
            <a:spLocks noChangeAspect="1" noChangeArrowheads="1"/>
          </p:cNvSpPr>
          <p:nvPr/>
        </p:nvSpPr>
        <p:spPr bwMode="auto">
          <a:xfrm>
            <a:off x="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295400"/>
            <a:ext cx="2965877" cy="523220"/>
          </a:xfrm>
          <a:prstGeom prst="rect">
            <a:avLst/>
          </a:prstGeom>
          <a:noFill/>
        </p:spPr>
        <p:txBody>
          <a:bodyPr wrap="none" rtlCol="0">
            <a:spAutoFit/>
          </a:bodyPr>
          <a:lstStyle/>
          <a:p>
            <a:r>
              <a:rPr lang="en-US" sz="2800" dirty="0" err="1" smtClean="0">
                <a:latin typeface="Arial" panose="020B0604020202020204" pitchFamily="34" charset="0"/>
                <a:cs typeface="Arial" panose="020B0604020202020204" pitchFamily="34" charset="0"/>
              </a:rPr>
              <a:t>Mercaptoethanol</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69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95566"/>
            <a:ext cx="5945858"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Protein denaturation: consequences</a:t>
            </a:r>
            <a:endParaRPr lang="en-US" sz="2800" dirty="0">
              <a:solidFill>
                <a:schemeClr val="accent1"/>
              </a:solidFill>
              <a:latin typeface="Arial" panose="020B0604020202020204" pitchFamily="34" charset="0"/>
              <a:cs typeface="Arial" panose="020B0604020202020204" pitchFamily="34" charset="0"/>
            </a:endParaRPr>
          </a:p>
        </p:txBody>
      </p:sp>
      <p:sp>
        <p:nvSpPr>
          <p:cNvPr id="3" name="Rectangle 2"/>
          <p:cNvSpPr/>
          <p:nvPr/>
        </p:nvSpPr>
        <p:spPr>
          <a:xfrm>
            <a:off x="1187624" y="2510777"/>
            <a:ext cx="6624736" cy="2806922"/>
          </a:xfrm>
          <a:prstGeom prst="rect">
            <a:avLst/>
          </a:prstGeom>
        </p:spPr>
        <p:txBody>
          <a:bodyPr wrap="square">
            <a:spAutoFit/>
          </a:bodyPr>
          <a:lstStyle/>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Increased viscosity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Altered functional </a:t>
            </a:r>
            <a:r>
              <a:rPr lang="en-US" altLang="en-US" sz="2800" dirty="0" smtClean="0">
                <a:latin typeface="Arial" panose="020B0604020202020204" pitchFamily="34" charset="0"/>
                <a:cs typeface="Arial" panose="020B0604020202020204" pitchFamily="34" charset="0"/>
              </a:rPr>
              <a:t>properties</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Loss of enzymatic </a:t>
            </a:r>
            <a:r>
              <a:rPr lang="en-US" altLang="en-US" sz="2800" dirty="0" smtClean="0">
                <a:latin typeface="Arial" panose="020B0604020202020204" pitchFamily="34" charset="0"/>
                <a:cs typeface="Arial" panose="020B0604020202020204" pitchFamily="34" charset="0"/>
              </a:rPr>
              <a:t>activity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p:txBody>
      </p:sp>
      <p:sp>
        <p:nvSpPr>
          <p:cNvPr id="4" name="TextBox 3"/>
          <p:cNvSpPr txBox="1"/>
          <p:nvPr/>
        </p:nvSpPr>
        <p:spPr>
          <a:xfrm>
            <a:off x="1403648" y="1268760"/>
            <a:ext cx="7416824" cy="830997"/>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Change in physical, chemical and biological properties of proteins.</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68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644509" y="1131748"/>
            <a:ext cx="7772400" cy="4572000"/>
          </a:xfrm>
        </p:spPr>
        <p:txBody>
          <a:bodyPr>
            <a:normAutofit lnSpcReduction="10000"/>
          </a:bodyPr>
          <a:lstStyle/>
          <a:p>
            <a:pPr eaLnBrk="1" hangingPunct="1">
              <a:lnSpc>
                <a:spcPct val="90000"/>
              </a:lnSpc>
            </a:pPr>
            <a:r>
              <a:rPr lang="en-US" altLang="en-US" sz="2400" dirty="0" smtClean="0">
                <a:latin typeface="Arial" panose="020B0604020202020204" pitchFamily="34" charset="0"/>
                <a:cs typeface="Arial" panose="020B0604020202020204" pitchFamily="34" charset="0"/>
              </a:rPr>
              <a:t>Denaturation of the protein can both increase or decrease solubility of proteins.</a:t>
            </a:r>
          </a:p>
          <a:p>
            <a:pPr eaLnBrk="1" hangingPunct="1">
              <a:lnSpc>
                <a:spcPct val="90000"/>
              </a:lnSpc>
            </a:pPr>
            <a:r>
              <a:rPr lang="en-US" altLang="en-US" sz="2400" dirty="0" smtClean="0">
                <a:latin typeface="Arial" panose="020B0604020202020204" pitchFamily="34" charset="0"/>
                <a:cs typeface="Arial" panose="020B0604020202020204" pitchFamily="34" charset="0"/>
              </a:rPr>
              <a:t>E.g. very high and low pH denature but the protein is soluble since there is much repulsion</a:t>
            </a: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smtClean="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smtClean="0">
              <a:latin typeface="Arial" panose="020B0604020202020204" pitchFamily="34" charset="0"/>
              <a:cs typeface="Arial" panose="020B0604020202020204" pitchFamily="34" charset="0"/>
            </a:endParaRPr>
          </a:p>
          <a:p>
            <a:pPr eaLnBrk="1" hangingPunct="1">
              <a:lnSpc>
                <a:spcPct val="90000"/>
              </a:lnSpc>
            </a:pPr>
            <a:endParaRPr lang="en-US" altLang="en-US" sz="2400" dirty="0" smtClean="0">
              <a:latin typeface="Arial" panose="020B0604020202020204" pitchFamily="34" charset="0"/>
              <a:cs typeface="Arial" panose="020B0604020202020204" pitchFamily="34" charset="0"/>
            </a:endParaRPr>
          </a:p>
          <a:p>
            <a:pPr eaLnBrk="1" hangingPunct="1">
              <a:lnSpc>
                <a:spcPct val="90000"/>
              </a:lnSpc>
            </a:pPr>
            <a:r>
              <a:rPr lang="en-US" altLang="en-US" sz="2400" dirty="0" smtClean="0">
                <a:latin typeface="Arial" panose="020B0604020202020204" pitchFamily="34" charset="0"/>
                <a:cs typeface="Arial" panose="020B0604020202020204" pitchFamily="34" charset="0"/>
              </a:rPr>
              <a:t>Very high or very low temperature on the other hand will lead to loss in solubility since exposed hydrophobic groups of the denatured protein lead to aggregation (may be desirable or undesirable in food products)</a:t>
            </a:r>
          </a:p>
        </p:txBody>
      </p:sp>
      <p:sp>
        <p:nvSpPr>
          <p:cNvPr id="2" name="Slide Number Placeholder 1"/>
          <p:cNvSpPr>
            <a:spLocks noGrp="1"/>
          </p:cNvSpPr>
          <p:nvPr>
            <p:ph type="sldNum" sz="quarter" idx="12"/>
          </p:nvPr>
        </p:nvSpPr>
        <p:spPr/>
        <p:txBody>
          <a:bodyPr/>
          <a:lstStyle/>
          <a:p>
            <a:pPr>
              <a:defRPr/>
            </a:pPr>
            <a:fld id="{ABCFC761-8C40-42D4-8BC1-255455AB2CDE}" type="slidenum">
              <a:rPr lang="en-US"/>
              <a:pPr>
                <a:defRPr/>
              </a:pPr>
              <a:t>26</a:t>
            </a:fld>
            <a:endParaRPr lang="en-US"/>
          </a:p>
        </p:txBody>
      </p:sp>
      <p:grpSp>
        <p:nvGrpSpPr>
          <p:cNvPr id="63493" name="Group 4"/>
          <p:cNvGrpSpPr>
            <a:grpSpLocks/>
          </p:cNvGrpSpPr>
          <p:nvPr/>
        </p:nvGrpSpPr>
        <p:grpSpPr bwMode="auto">
          <a:xfrm>
            <a:off x="855133" y="2398606"/>
            <a:ext cx="8029575" cy="1265238"/>
            <a:chOff x="566738" y="2759075"/>
            <a:chExt cx="8212137" cy="1371600"/>
          </a:xfrm>
        </p:grpSpPr>
        <p:sp>
          <p:nvSpPr>
            <p:cNvPr id="63503" name="Freeform 4"/>
            <p:cNvSpPr>
              <a:spLocks/>
            </p:cNvSpPr>
            <p:nvPr/>
          </p:nvSpPr>
          <p:spPr bwMode="auto">
            <a:xfrm>
              <a:off x="1771650"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4" name="Freeform 5"/>
            <p:cNvSpPr>
              <a:spLocks/>
            </p:cNvSpPr>
            <p:nvPr/>
          </p:nvSpPr>
          <p:spPr bwMode="auto">
            <a:xfrm>
              <a:off x="566738"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5" name="Freeform 6"/>
            <p:cNvSpPr>
              <a:spLocks/>
            </p:cNvSpPr>
            <p:nvPr/>
          </p:nvSpPr>
          <p:spPr bwMode="auto">
            <a:xfrm>
              <a:off x="2976563" y="346551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6" name="Line 7"/>
            <p:cNvSpPr>
              <a:spLocks noChangeShapeType="1"/>
            </p:cNvSpPr>
            <p:nvPr/>
          </p:nvSpPr>
          <p:spPr bwMode="auto">
            <a:xfrm>
              <a:off x="4114800" y="3657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7" name="Freeform 8"/>
            <p:cNvSpPr>
              <a:spLocks/>
            </p:cNvSpPr>
            <p:nvPr/>
          </p:nvSpPr>
          <p:spPr bwMode="auto">
            <a:xfrm>
              <a:off x="5273675" y="3459163"/>
              <a:ext cx="939800" cy="565150"/>
            </a:xfrm>
            <a:custGeom>
              <a:avLst/>
              <a:gdLst>
                <a:gd name="T0" fmla="*/ 2147483647 w 592"/>
                <a:gd name="T1" fmla="*/ 2147483647 h 356"/>
                <a:gd name="T2" fmla="*/ 0 w 592"/>
                <a:gd name="T3" fmla="*/ 2147483647 h 356"/>
                <a:gd name="T4" fmla="*/ 2147483647 w 592"/>
                <a:gd name="T5" fmla="*/ 2147483647 h 356"/>
                <a:gd name="T6" fmla="*/ 2147483647 w 592"/>
                <a:gd name="T7" fmla="*/ 2147483647 h 356"/>
                <a:gd name="T8" fmla="*/ 2147483647 w 592"/>
                <a:gd name="T9" fmla="*/ 2147483647 h 356"/>
                <a:gd name="T10" fmla="*/ 2147483647 w 592"/>
                <a:gd name="T11" fmla="*/ 2147483647 h 356"/>
                <a:gd name="T12" fmla="*/ 2147483647 w 592"/>
                <a:gd name="T13" fmla="*/ 2147483647 h 356"/>
                <a:gd name="T14" fmla="*/ 2147483647 w 592"/>
                <a:gd name="T15" fmla="*/ 2147483647 h 356"/>
                <a:gd name="T16" fmla="*/ 2147483647 w 592"/>
                <a:gd name="T17" fmla="*/ 2147483647 h 356"/>
                <a:gd name="T18" fmla="*/ 2147483647 w 592"/>
                <a:gd name="T19" fmla="*/ 2147483647 h 356"/>
                <a:gd name="T20" fmla="*/ 2147483647 w 592"/>
                <a:gd name="T21" fmla="*/ 2147483647 h 356"/>
                <a:gd name="T22" fmla="*/ 2147483647 w 592"/>
                <a:gd name="T23" fmla="*/ 2147483647 h 356"/>
                <a:gd name="T24" fmla="*/ 2147483647 w 592"/>
                <a:gd name="T25" fmla="*/ 0 h 356"/>
                <a:gd name="T26" fmla="*/ 2147483647 w 592"/>
                <a:gd name="T27" fmla="*/ 2147483647 h 356"/>
                <a:gd name="T28" fmla="*/ 2147483647 w 592"/>
                <a:gd name="T29" fmla="*/ 2147483647 h 356"/>
                <a:gd name="T30" fmla="*/ 2147483647 w 592"/>
                <a:gd name="T31" fmla="*/ 2147483647 h 356"/>
                <a:gd name="T32" fmla="*/ 2147483647 w 592"/>
                <a:gd name="T33" fmla="*/ 2147483647 h 356"/>
                <a:gd name="T34" fmla="*/ 2147483647 w 592"/>
                <a:gd name="T35" fmla="*/ 2147483647 h 356"/>
                <a:gd name="T36" fmla="*/ 2147483647 w 592"/>
                <a:gd name="T37" fmla="*/ 2147483647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356"/>
                <a:gd name="T59" fmla="*/ 592 w 592"/>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356">
                  <a:moveTo>
                    <a:pt x="48" y="106"/>
                  </a:moveTo>
                  <a:cubicBezTo>
                    <a:pt x="31" y="139"/>
                    <a:pt x="11" y="167"/>
                    <a:pt x="0" y="202"/>
                  </a:cubicBezTo>
                  <a:cubicBezTo>
                    <a:pt x="26" y="268"/>
                    <a:pt x="30" y="262"/>
                    <a:pt x="96" y="279"/>
                  </a:cubicBezTo>
                  <a:cubicBezTo>
                    <a:pt x="93" y="301"/>
                    <a:pt x="81" y="324"/>
                    <a:pt x="86" y="346"/>
                  </a:cubicBezTo>
                  <a:cubicBezTo>
                    <a:pt x="88" y="356"/>
                    <a:pt x="105" y="355"/>
                    <a:pt x="115" y="355"/>
                  </a:cubicBezTo>
                  <a:cubicBezTo>
                    <a:pt x="153" y="355"/>
                    <a:pt x="192" y="349"/>
                    <a:pt x="230" y="346"/>
                  </a:cubicBezTo>
                  <a:cubicBezTo>
                    <a:pt x="274" y="334"/>
                    <a:pt x="284" y="331"/>
                    <a:pt x="297" y="288"/>
                  </a:cubicBezTo>
                  <a:cubicBezTo>
                    <a:pt x="286" y="240"/>
                    <a:pt x="264" y="197"/>
                    <a:pt x="230" y="163"/>
                  </a:cubicBezTo>
                  <a:cubicBezTo>
                    <a:pt x="209" y="225"/>
                    <a:pt x="239" y="211"/>
                    <a:pt x="288" y="202"/>
                  </a:cubicBezTo>
                  <a:cubicBezTo>
                    <a:pt x="301" y="183"/>
                    <a:pt x="313" y="163"/>
                    <a:pt x="326" y="144"/>
                  </a:cubicBezTo>
                  <a:cubicBezTo>
                    <a:pt x="332" y="134"/>
                    <a:pt x="345" y="115"/>
                    <a:pt x="345" y="115"/>
                  </a:cubicBezTo>
                  <a:cubicBezTo>
                    <a:pt x="329" y="91"/>
                    <a:pt x="305" y="47"/>
                    <a:pt x="278" y="29"/>
                  </a:cubicBezTo>
                  <a:cubicBezTo>
                    <a:pt x="260" y="17"/>
                    <a:pt x="238" y="12"/>
                    <a:pt x="220" y="0"/>
                  </a:cubicBezTo>
                  <a:cubicBezTo>
                    <a:pt x="198" y="34"/>
                    <a:pt x="188" y="99"/>
                    <a:pt x="230" y="125"/>
                  </a:cubicBezTo>
                  <a:cubicBezTo>
                    <a:pt x="247" y="136"/>
                    <a:pt x="288" y="144"/>
                    <a:pt x="288" y="144"/>
                  </a:cubicBezTo>
                  <a:cubicBezTo>
                    <a:pt x="394" y="138"/>
                    <a:pt x="427" y="153"/>
                    <a:pt x="499" y="106"/>
                  </a:cubicBezTo>
                  <a:cubicBezTo>
                    <a:pt x="512" y="175"/>
                    <a:pt x="507" y="152"/>
                    <a:pt x="566" y="173"/>
                  </a:cubicBezTo>
                  <a:cubicBezTo>
                    <a:pt x="592" y="97"/>
                    <a:pt x="571" y="44"/>
                    <a:pt x="499" y="19"/>
                  </a:cubicBezTo>
                  <a:cubicBezTo>
                    <a:pt x="467" y="53"/>
                    <a:pt x="480" y="30"/>
                    <a:pt x="48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8" name="Freeform 9"/>
            <p:cNvSpPr>
              <a:spLocks/>
            </p:cNvSpPr>
            <p:nvPr/>
          </p:nvSpPr>
          <p:spPr bwMode="auto">
            <a:xfrm>
              <a:off x="6678613" y="3170238"/>
              <a:ext cx="506412" cy="960437"/>
            </a:xfrm>
            <a:custGeom>
              <a:avLst/>
              <a:gdLst>
                <a:gd name="T0" fmla="*/ 2147483647 w 319"/>
                <a:gd name="T1" fmla="*/ 2147483647 h 605"/>
                <a:gd name="T2" fmla="*/ 2147483647 w 319"/>
                <a:gd name="T3" fmla="*/ 2147483647 h 605"/>
                <a:gd name="T4" fmla="*/ 2147483647 w 319"/>
                <a:gd name="T5" fmla="*/ 2147483647 h 605"/>
                <a:gd name="T6" fmla="*/ 2147483647 w 319"/>
                <a:gd name="T7" fmla="*/ 2147483647 h 605"/>
                <a:gd name="T8" fmla="*/ 2147483647 w 319"/>
                <a:gd name="T9" fmla="*/ 2147483647 h 605"/>
                <a:gd name="T10" fmla="*/ 2147483647 w 319"/>
                <a:gd name="T11" fmla="*/ 2147483647 h 605"/>
                <a:gd name="T12" fmla="*/ 2147483647 w 319"/>
                <a:gd name="T13" fmla="*/ 2147483647 h 605"/>
                <a:gd name="T14" fmla="*/ 2147483647 w 319"/>
                <a:gd name="T15" fmla="*/ 2147483647 h 605"/>
                <a:gd name="T16" fmla="*/ 2147483647 w 319"/>
                <a:gd name="T17" fmla="*/ 2147483647 h 605"/>
                <a:gd name="T18" fmla="*/ 2147483647 w 319"/>
                <a:gd name="T19" fmla="*/ 2147483647 h 605"/>
                <a:gd name="T20" fmla="*/ 2147483647 w 319"/>
                <a:gd name="T21" fmla="*/ 2147483647 h 605"/>
                <a:gd name="T22" fmla="*/ 2147483647 w 319"/>
                <a:gd name="T23" fmla="*/ 2147483647 h 605"/>
                <a:gd name="T24" fmla="*/ 2147483647 w 319"/>
                <a:gd name="T25" fmla="*/ 2147483647 h 605"/>
                <a:gd name="T26" fmla="*/ 2147483647 w 319"/>
                <a:gd name="T27" fmla="*/ 2147483647 h 605"/>
                <a:gd name="T28" fmla="*/ 2147483647 w 319"/>
                <a:gd name="T29" fmla="*/ 2147483647 h 605"/>
                <a:gd name="T30" fmla="*/ 2147483647 w 319"/>
                <a:gd name="T31" fmla="*/ 2147483647 h 605"/>
                <a:gd name="T32" fmla="*/ 2147483647 w 319"/>
                <a:gd name="T33" fmla="*/ 2147483647 h 605"/>
                <a:gd name="T34" fmla="*/ 2147483647 w 319"/>
                <a:gd name="T35" fmla="*/ 2147483647 h 605"/>
                <a:gd name="T36" fmla="*/ 2147483647 w 319"/>
                <a:gd name="T37" fmla="*/ 2147483647 h 605"/>
                <a:gd name="T38" fmla="*/ 2147483647 w 319"/>
                <a:gd name="T39" fmla="*/ 2147483647 h 605"/>
                <a:gd name="T40" fmla="*/ 2147483647 w 319"/>
                <a:gd name="T41" fmla="*/ 2147483647 h 605"/>
                <a:gd name="T42" fmla="*/ 2147483647 w 319"/>
                <a:gd name="T43" fmla="*/ 0 h 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605"/>
                <a:gd name="T68" fmla="*/ 319 w 319"/>
                <a:gd name="T69" fmla="*/ 605 h 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605">
                  <a:moveTo>
                    <a:pt x="142" y="605"/>
                  </a:moveTo>
                  <a:cubicBezTo>
                    <a:pt x="108" y="555"/>
                    <a:pt x="70" y="510"/>
                    <a:pt x="36" y="461"/>
                  </a:cubicBezTo>
                  <a:cubicBezTo>
                    <a:pt x="39" y="445"/>
                    <a:pt x="35" y="425"/>
                    <a:pt x="46" y="413"/>
                  </a:cubicBezTo>
                  <a:cubicBezTo>
                    <a:pt x="58" y="401"/>
                    <a:pt x="140" y="380"/>
                    <a:pt x="161" y="374"/>
                  </a:cubicBezTo>
                  <a:cubicBezTo>
                    <a:pt x="174" y="370"/>
                    <a:pt x="187" y="369"/>
                    <a:pt x="199" y="365"/>
                  </a:cubicBezTo>
                  <a:cubicBezTo>
                    <a:pt x="219" y="359"/>
                    <a:pt x="257" y="345"/>
                    <a:pt x="257" y="345"/>
                  </a:cubicBezTo>
                  <a:cubicBezTo>
                    <a:pt x="260" y="336"/>
                    <a:pt x="274" y="324"/>
                    <a:pt x="267" y="317"/>
                  </a:cubicBezTo>
                  <a:cubicBezTo>
                    <a:pt x="244" y="294"/>
                    <a:pt x="141" y="290"/>
                    <a:pt x="123" y="288"/>
                  </a:cubicBezTo>
                  <a:cubicBezTo>
                    <a:pt x="108" y="284"/>
                    <a:pt x="0" y="259"/>
                    <a:pt x="75" y="221"/>
                  </a:cubicBezTo>
                  <a:cubicBezTo>
                    <a:pt x="118" y="199"/>
                    <a:pt x="171" y="208"/>
                    <a:pt x="219" y="201"/>
                  </a:cubicBezTo>
                  <a:cubicBezTo>
                    <a:pt x="228" y="198"/>
                    <a:pt x="240" y="185"/>
                    <a:pt x="247" y="192"/>
                  </a:cubicBezTo>
                  <a:cubicBezTo>
                    <a:pt x="254" y="199"/>
                    <a:pt x="242" y="212"/>
                    <a:pt x="238" y="221"/>
                  </a:cubicBezTo>
                  <a:cubicBezTo>
                    <a:pt x="233" y="234"/>
                    <a:pt x="224" y="246"/>
                    <a:pt x="219" y="259"/>
                  </a:cubicBezTo>
                  <a:cubicBezTo>
                    <a:pt x="208" y="286"/>
                    <a:pt x="199" y="317"/>
                    <a:pt x="190" y="345"/>
                  </a:cubicBezTo>
                  <a:cubicBezTo>
                    <a:pt x="187" y="355"/>
                    <a:pt x="190" y="371"/>
                    <a:pt x="180" y="374"/>
                  </a:cubicBezTo>
                  <a:cubicBezTo>
                    <a:pt x="170" y="377"/>
                    <a:pt x="161" y="381"/>
                    <a:pt x="151" y="384"/>
                  </a:cubicBezTo>
                  <a:cubicBezTo>
                    <a:pt x="138" y="381"/>
                    <a:pt x="125" y="380"/>
                    <a:pt x="113" y="374"/>
                  </a:cubicBezTo>
                  <a:cubicBezTo>
                    <a:pt x="92" y="364"/>
                    <a:pt x="55" y="336"/>
                    <a:pt x="55" y="336"/>
                  </a:cubicBezTo>
                  <a:cubicBezTo>
                    <a:pt x="32" y="267"/>
                    <a:pt x="1" y="166"/>
                    <a:pt x="75" y="115"/>
                  </a:cubicBezTo>
                  <a:cubicBezTo>
                    <a:pt x="97" y="100"/>
                    <a:pt x="136" y="95"/>
                    <a:pt x="161" y="86"/>
                  </a:cubicBezTo>
                  <a:cubicBezTo>
                    <a:pt x="207" y="93"/>
                    <a:pt x="259" y="107"/>
                    <a:pt x="305" y="86"/>
                  </a:cubicBezTo>
                  <a:cubicBezTo>
                    <a:pt x="319" y="80"/>
                    <a:pt x="315" y="24"/>
                    <a:pt x="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9" name="Freeform 10"/>
            <p:cNvSpPr>
              <a:spLocks/>
            </p:cNvSpPr>
            <p:nvPr/>
          </p:nvSpPr>
          <p:spPr bwMode="auto">
            <a:xfrm>
              <a:off x="7934325" y="2759075"/>
              <a:ext cx="844550" cy="1192213"/>
            </a:xfrm>
            <a:custGeom>
              <a:avLst/>
              <a:gdLst>
                <a:gd name="T0" fmla="*/ 2147483647 w 532"/>
                <a:gd name="T1" fmla="*/ 2147483647 h 751"/>
                <a:gd name="T2" fmla="*/ 2147483647 w 532"/>
                <a:gd name="T3" fmla="*/ 2147483647 h 751"/>
                <a:gd name="T4" fmla="*/ 2147483647 w 532"/>
                <a:gd name="T5" fmla="*/ 2147483647 h 751"/>
                <a:gd name="T6" fmla="*/ 2147483647 w 532"/>
                <a:gd name="T7" fmla="*/ 2147483647 h 751"/>
                <a:gd name="T8" fmla="*/ 2147483647 w 532"/>
                <a:gd name="T9" fmla="*/ 2147483647 h 751"/>
                <a:gd name="T10" fmla="*/ 2147483647 w 532"/>
                <a:gd name="T11" fmla="*/ 2147483647 h 751"/>
                <a:gd name="T12" fmla="*/ 2147483647 w 532"/>
                <a:gd name="T13" fmla="*/ 2147483647 h 751"/>
                <a:gd name="T14" fmla="*/ 2147483647 w 532"/>
                <a:gd name="T15" fmla="*/ 2147483647 h 751"/>
                <a:gd name="T16" fmla="*/ 2147483647 w 532"/>
                <a:gd name="T17" fmla="*/ 2147483647 h 751"/>
                <a:gd name="T18" fmla="*/ 2147483647 w 532"/>
                <a:gd name="T19" fmla="*/ 2147483647 h 751"/>
                <a:gd name="T20" fmla="*/ 2147483647 w 532"/>
                <a:gd name="T21" fmla="*/ 2147483647 h 751"/>
                <a:gd name="T22" fmla="*/ 2147483647 w 532"/>
                <a:gd name="T23" fmla="*/ 2147483647 h 751"/>
                <a:gd name="T24" fmla="*/ 2147483647 w 532"/>
                <a:gd name="T25" fmla="*/ 2147483647 h 751"/>
                <a:gd name="T26" fmla="*/ 2147483647 w 532"/>
                <a:gd name="T27" fmla="*/ 2147483647 h 751"/>
                <a:gd name="T28" fmla="*/ 2147483647 w 532"/>
                <a:gd name="T29" fmla="*/ 2147483647 h 751"/>
                <a:gd name="T30" fmla="*/ 2147483647 w 532"/>
                <a:gd name="T31" fmla="*/ 2147483647 h 751"/>
                <a:gd name="T32" fmla="*/ 2147483647 w 532"/>
                <a:gd name="T33" fmla="*/ 2147483647 h 7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2"/>
                <a:gd name="T52" fmla="*/ 0 h 751"/>
                <a:gd name="T53" fmla="*/ 532 w 532"/>
                <a:gd name="T54" fmla="*/ 751 h 7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2" h="751">
                  <a:moveTo>
                    <a:pt x="397" y="480"/>
                  </a:moveTo>
                  <a:cubicBezTo>
                    <a:pt x="375" y="483"/>
                    <a:pt x="352" y="485"/>
                    <a:pt x="330" y="489"/>
                  </a:cubicBezTo>
                  <a:cubicBezTo>
                    <a:pt x="295" y="495"/>
                    <a:pt x="224" y="508"/>
                    <a:pt x="224" y="508"/>
                  </a:cubicBezTo>
                  <a:cubicBezTo>
                    <a:pt x="185" y="528"/>
                    <a:pt x="161" y="534"/>
                    <a:pt x="148" y="576"/>
                  </a:cubicBezTo>
                  <a:cubicBezTo>
                    <a:pt x="161" y="632"/>
                    <a:pt x="180" y="653"/>
                    <a:pt x="234" y="672"/>
                  </a:cubicBezTo>
                  <a:cubicBezTo>
                    <a:pt x="237" y="681"/>
                    <a:pt x="246" y="690"/>
                    <a:pt x="244" y="700"/>
                  </a:cubicBezTo>
                  <a:cubicBezTo>
                    <a:pt x="238" y="728"/>
                    <a:pt x="126" y="742"/>
                    <a:pt x="100" y="748"/>
                  </a:cubicBezTo>
                  <a:cubicBezTo>
                    <a:pt x="0" y="735"/>
                    <a:pt x="41" y="751"/>
                    <a:pt x="13" y="672"/>
                  </a:cubicBezTo>
                  <a:cubicBezTo>
                    <a:pt x="16" y="624"/>
                    <a:pt x="12" y="575"/>
                    <a:pt x="23" y="528"/>
                  </a:cubicBezTo>
                  <a:cubicBezTo>
                    <a:pt x="28" y="506"/>
                    <a:pt x="48" y="489"/>
                    <a:pt x="61" y="470"/>
                  </a:cubicBezTo>
                  <a:cubicBezTo>
                    <a:pt x="78" y="444"/>
                    <a:pt x="208" y="322"/>
                    <a:pt x="244" y="316"/>
                  </a:cubicBezTo>
                  <a:cubicBezTo>
                    <a:pt x="295" y="308"/>
                    <a:pt x="346" y="303"/>
                    <a:pt x="397" y="297"/>
                  </a:cubicBezTo>
                  <a:cubicBezTo>
                    <a:pt x="462" y="232"/>
                    <a:pt x="486" y="142"/>
                    <a:pt x="512" y="57"/>
                  </a:cubicBezTo>
                  <a:cubicBezTo>
                    <a:pt x="509" y="41"/>
                    <a:pt x="519" y="14"/>
                    <a:pt x="503" y="9"/>
                  </a:cubicBezTo>
                  <a:cubicBezTo>
                    <a:pt x="475" y="0"/>
                    <a:pt x="426" y="0"/>
                    <a:pt x="416" y="28"/>
                  </a:cubicBezTo>
                  <a:cubicBezTo>
                    <a:pt x="393" y="92"/>
                    <a:pt x="433" y="319"/>
                    <a:pt x="484" y="393"/>
                  </a:cubicBezTo>
                  <a:cubicBezTo>
                    <a:pt x="499" y="472"/>
                    <a:pt x="532" y="541"/>
                    <a:pt x="532"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0" name="Text Box 11"/>
            <p:cNvSpPr txBox="1">
              <a:spLocks noChangeArrowheads="1"/>
            </p:cNvSpPr>
            <p:nvPr/>
          </p:nvSpPr>
          <p:spPr bwMode="auto">
            <a:xfrm>
              <a:off x="6019800" y="3200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1" name="Text Box 12"/>
            <p:cNvSpPr txBox="1">
              <a:spLocks noChangeArrowheads="1"/>
            </p:cNvSpPr>
            <p:nvPr/>
          </p:nvSpPr>
          <p:spPr bwMode="auto">
            <a:xfrm>
              <a:off x="64770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2" name="Text Box 13"/>
            <p:cNvSpPr txBox="1">
              <a:spLocks noChangeArrowheads="1"/>
            </p:cNvSpPr>
            <p:nvPr/>
          </p:nvSpPr>
          <p:spPr bwMode="auto">
            <a:xfrm>
              <a:off x="6781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3" name="Text Box 14"/>
            <p:cNvSpPr txBox="1">
              <a:spLocks noChangeArrowheads="1"/>
            </p:cNvSpPr>
            <p:nvPr/>
          </p:nvSpPr>
          <p:spPr bwMode="auto">
            <a:xfrm>
              <a:off x="6858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4" name="Text Box 15"/>
            <p:cNvSpPr txBox="1">
              <a:spLocks noChangeArrowheads="1"/>
            </p:cNvSpPr>
            <p:nvPr/>
          </p:nvSpPr>
          <p:spPr bwMode="auto">
            <a:xfrm>
              <a:off x="8229600" y="35052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5" name="Text Box 16"/>
            <p:cNvSpPr txBox="1">
              <a:spLocks noChangeArrowheads="1"/>
            </p:cNvSpPr>
            <p:nvPr/>
          </p:nvSpPr>
          <p:spPr bwMode="auto">
            <a:xfrm>
              <a:off x="8001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6" name="Text Box 17"/>
            <p:cNvSpPr txBox="1">
              <a:spLocks noChangeArrowheads="1"/>
            </p:cNvSpPr>
            <p:nvPr/>
          </p:nvSpPr>
          <p:spPr bwMode="auto">
            <a:xfrm>
              <a:off x="7696200" y="3657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7" name="Text Box 18"/>
            <p:cNvSpPr txBox="1">
              <a:spLocks noChangeArrowheads="1"/>
            </p:cNvSpPr>
            <p:nvPr/>
          </p:nvSpPr>
          <p:spPr bwMode="auto">
            <a:xfrm>
              <a:off x="7772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8" name="Text Box 19"/>
            <p:cNvSpPr txBox="1">
              <a:spLocks noChangeArrowheads="1"/>
            </p:cNvSpPr>
            <p:nvPr/>
          </p:nvSpPr>
          <p:spPr bwMode="auto">
            <a:xfrm>
              <a:off x="5638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9" name="Text Box 20"/>
            <p:cNvSpPr txBox="1">
              <a:spLocks noChangeArrowheads="1"/>
            </p:cNvSpPr>
            <p:nvPr/>
          </p:nvSpPr>
          <p:spPr bwMode="auto">
            <a:xfrm>
              <a:off x="7010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t>+</a:t>
              </a:r>
            </a:p>
          </p:txBody>
        </p:sp>
        <p:sp>
          <p:nvSpPr>
            <p:cNvPr id="63520" name="Text Box 21"/>
            <p:cNvSpPr txBox="1">
              <a:spLocks noChangeArrowheads="1"/>
            </p:cNvSpPr>
            <p:nvPr/>
          </p:nvSpPr>
          <p:spPr bwMode="auto">
            <a:xfrm>
              <a:off x="56388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1" name="Text Box 22"/>
            <p:cNvSpPr txBox="1">
              <a:spLocks noChangeArrowheads="1"/>
            </p:cNvSpPr>
            <p:nvPr/>
          </p:nvSpPr>
          <p:spPr bwMode="auto">
            <a:xfrm>
              <a:off x="5334000" y="3581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2" name="Line 23"/>
            <p:cNvSpPr>
              <a:spLocks noChangeShapeType="1"/>
            </p:cNvSpPr>
            <p:nvPr/>
          </p:nvSpPr>
          <p:spPr bwMode="auto">
            <a:xfrm>
              <a:off x="7315200"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3" name="Line 24"/>
            <p:cNvSpPr>
              <a:spLocks noChangeShapeType="1"/>
            </p:cNvSpPr>
            <p:nvPr/>
          </p:nvSpPr>
          <p:spPr bwMode="auto">
            <a:xfrm>
              <a:off x="6261983"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4" name="Text Box 25"/>
            <p:cNvSpPr txBox="1">
              <a:spLocks noChangeArrowheads="1"/>
            </p:cNvSpPr>
            <p:nvPr/>
          </p:nvSpPr>
          <p:spPr bwMode="auto">
            <a:xfrm>
              <a:off x="4175125" y="323691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Low pH</a:t>
              </a:r>
            </a:p>
          </p:txBody>
        </p:sp>
      </p:grpSp>
      <p:grpSp>
        <p:nvGrpSpPr>
          <p:cNvPr id="63494" name="Group 6"/>
          <p:cNvGrpSpPr>
            <a:grpSpLocks/>
          </p:cNvGrpSpPr>
          <p:nvPr/>
        </p:nvGrpSpPr>
        <p:grpSpPr bwMode="auto">
          <a:xfrm>
            <a:off x="1496107" y="5690757"/>
            <a:ext cx="7035800" cy="1143000"/>
            <a:chOff x="2027238" y="5572125"/>
            <a:chExt cx="7035800" cy="1143000"/>
          </a:xfrm>
        </p:grpSpPr>
        <p:sp>
          <p:nvSpPr>
            <p:cNvPr id="63495" name="Freeform 26"/>
            <p:cNvSpPr>
              <a:spLocks/>
            </p:cNvSpPr>
            <p:nvPr/>
          </p:nvSpPr>
          <p:spPr bwMode="auto">
            <a:xfrm>
              <a:off x="2636838" y="622776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6" name="Freeform 27"/>
            <p:cNvSpPr>
              <a:spLocks/>
            </p:cNvSpPr>
            <p:nvPr/>
          </p:nvSpPr>
          <p:spPr bwMode="auto">
            <a:xfrm>
              <a:off x="3232150" y="57658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Freeform 28"/>
            <p:cNvSpPr>
              <a:spLocks/>
            </p:cNvSpPr>
            <p:nvPr/>
          </p:nvSpPr>
          <p:spPr bwMode="auto">
            <a:xfrm>
              <a:off x="2027238" y="5754688"/>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Line 29"/>
            <p:cNvSpPr>
              <a:spLocks noChangeShapeType="1"/>
            </p:cNvSpPr>
            <p:nvPr/>
          </p:nvSpPr>
          <p:spPr bwMode="auto">
            <a:xfrm>
              <a:off x="4497388" y="605948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9" name="Freeform 30"/>
            <p:cNvSpPr>
              <a:spLocks/>
            </p:cNvSpPr>
            <p:nvPr/>
          </p:nvSpPr>
          <p:spPr bwMode="auto">
            <a:xfrm>
              <a:off x="5443538" y="5694363"/>
              <a:ext cx="854075" cy="635000"/>
            </a:xfrm>
            <a:custGeom>
              <a:avLst/>
              <a:gdLst>
                <a:gd name="T0" fmla="*/ 2147483647 w 538"/>
                <a:gd name="T1" fmla="*/ 0 h 400"/>
                <a:gd name="T2" fmla="*/ 2147483647 w 538"/>
                <a:gd name="T3" fmla="*/ 2147483647 h 400"/>
                <a:gd name="T4" fmla="*/ 2147483647 w 538"/>
                <a:gd name="T5" fmla="*/ 2147483647 h 400"/>
                <a:gd name="T6" fmla="*/ 2147483647 w 538"/>
                <a:gd name="T7" fmla="*/ 2147483647 h 400"/>
                <a:gd name="T8" fmla="*/ 2147483647 w 538"/>
                <a:gd name="T9" fmla="*/ 2147483647 h 400"/>
                <a:gd name="T10" fmla="*/ 2147483647 w 538"/>
                <a:gd name="T11" fmla="*/ 2147483647 h 400"/>
                <a:gd name="T12" fmla="*/ 2147483647 w 538"/>
                <a:gd name="T13" fmla="*/ 2147483647 h 400"/>
                <a:gd name="T14" fmla="*/ 0 w 538"/>
                <a:gd name="T15" fmla="*/ 2147483647 h 400"/>
                <a:gd name="T16" fmla="*/ 2147483647 w 538"/>
                <a:gd name="T17" fmla="*/ 2147483647 h 400"/>
                <a:gd name="T18" fmla="*/ 2147483647 w 538"/>
                <a:gd name="T19" fmla="*/ 2147483647 h 400"/>
                <a:gd name="T20" fmla="*/ 2147483647 w 538"/>
                <a:gd name="T21" fmla="*/ 2147483647 h 400"/>
                <a:gd name="T22" fmla="*/ 2147483647 w 538"/>
                <a:gd name="T23" fmla="*/ 2147483647 h 400"/>
                <a:gd name="T24" fmla="*/ 2147483647 w 538"/>
                <a:gd name="T25" fmla="*/ 2147483647 h 400"/>
                <a:gd name="T26" fmla="*/ 2147483647 w 538"/>
                <a:gd name="T27" fmla="*/ 2147483647 h 400"/>
                <a:gd name="T28" fmla="*/ 2147483647 w 538"/>
                <a:gd name="T29" fmla="*/ 2147483647 h 400"/>
                <a:gd name="T30" fmla="*/ 2147483647 w 538"/>
                <a:gd name="T31" fmla="*/ 2147483647 h 400"/>
                <a:gd name="T32" fmla="*/ 2147483647 w 538"/>
                <a:gd name="T33" fmla="*/ 2147483647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8"/>
                <a:gd name="T52" fmla="*/ 0 h 400"/>
                <a:gd name="T53" fmla="*/ 538 w 538"/>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8" h="400">
                  <a:moveTo>
                    <a:pt x="240" y="0"/>
                  </a:moveTo>
                  <a:cubicBezTo>
                    <a:pt x="190" y="33"/>
                    <a:pt x="136" y="52"/>
                    <a:pt x="87" y="86"/>
                  </a:cubicBezTo>
                  <a:cubicBezTo>
                    <a:pt x="90" y="102"/>
                    <a:pt x="84" y="122"/>
                    <a:pt x="96" y="134"/>
                  </a:cubicBezTo>
                  <a:cubicBezTo>
                    <a:pt x="110" y="148"/>
                    <a:pt x="193" y="160"/>
                    <a:pt x="211" y="163"/>
                  </a:cubicBezTo>
                  <a:cubicBezTo>
                    <a:pt x="258" y="194"/>
                    <a:pt x="259" y="211"/>
                    <a:pt x="269" y="268"/>
                  </a:cubicBezTo>
                  <a:cubicBezTo>
                    <a:pt x="266" y="297"/>
                    <a:pt x="275" y="330"/>
                    <a:pt x="259" y="355"/>
                  </a:cubicBezTo>
                  <a:cubicBezTo>
                    <a:pt x="248" y="372"/>
                    <a:pt x="202" y="374"/>
                    <a:pt x="202" y="374"/>
                  </a:cubicBezTo>
                  <a:cubicBezTo>
                    <a:pt x="138" y="370"/>
                    <a:pt x="26" y="400"/>
                    <a:pt x="0" y="326"/>
                  </a:cubicBezTo>
                  <a:cubicBezTo>
                    <a:pt x="37" y="289"/>
                    <a:pt x="54" y="289"/>
                    <a:pt x="106" y="278"/>
                  </a:cubicBezTo>
                  <a:cubicBezTo>
                    <a:pt x="204" y="284"/>
                    <a:pt x="451" y="338"/>
                    <a:pt x="509" y="249"/>
                  </a:cubicBezTo>
                  <a:cubicBezTo>
                    <a:pt x="515" y="227"/>
                    <a:pt x="538" y="159"/>
                    <a:pt x="509" y="144"/>
                  </a:cubicBezTo>
                  <a:cubicBezTo>
                    <a:pt x="477" y="128"/>
                    <a:pt x="438" y="150"/>
                    <a:pt x="403" y="153"/>
                  </a:cubicBezTo>
                  <a:cubicBezTo>
                    <a:pt x="359" y="220"/>
                    <a:pt x="373" y="189"/>
                    <a:pt x="355" y="240"/>
                  </a:cubicBezTo>
                  <a:cubicBezTo>
                    <a:pt x="336" y="233"/>
                    <a:pt x="312" y="234"/>
                    <a:pt x="298" y="220"/>
                  </a:cubicBezTo>
                  <a:cubicBezTo>
                    <a:pt x="282" y="204"/>
                    <a:pt x="250" y="172"/>
                    <a:pt x="250" y="172"/>
                  </a:cubicBezTo>
                  <a:cubicBezTo>
                    <a:pt x="213" y="69"/>
                    <a:pt x="450" y="96"/>
                    <a:pt x="480" y="86"/>
                  </a:cubicBezTo>
                  <a:cubicBezTo>
                    <a:pt x="492" y="82"/>
                    <a:pt x="480" y="61"/>
                    <a:pt x="480" y="4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0" name="Freeform 31"/>
            <p:cNvSpPr>
              <a:spLocks/>
            </p:cNvSpPr>
            <p:nvPr/>
          </p:nvSpPr>
          <p:spPr bwMode="auto">
            <a:xfrm>
              <a:off x="5561013" y="5572125"/>
              <a:ext cx="1020762" cy="949325"/>
            </a:xfrm>
            <a:custGeom>
              <a:avLst/>
              <a:gdLst>
                <a:gd name="T0" fmla="*/ 2147483647 w 643"/>
                <a:gd name="T1" fmla="*/ 2147483647 h 598"/>
                <a:gd name="T2" fmla="*/ 2147483647 w 643"/>
                <a:gd name="T3" fmla="*/ 2147483647 h 598"/>
                <a:gd name="T4" fmla="*/ 2147483647 w 643"/>
                <a:gd name="T5" fmla="*/ 2147483647 h 598"/>
                <a:gd name="T6" fmla="*/ 2147483647 w 643"/>
                <a:gd name="T7" fmla="*/ 2147483647 h 598"/>
                <a:gd name="T8" fmla="*/ 2147483647 w 643"/>
                <a:gd name="T9" fmla="*/ 2147483647 h 598"/>
                <a:gd name="T10" fmla="*/ 2147483647 w 643"/>
                <a:gd name="T11" fmla="*/ 2147483647 h 598"/>
                <a:gd name="T12" fmla="*/ 2147483647 w 643"/>
                <a:gd name="T13" fmla="*/ 2147483647 h 598"/>
                <a:gd name="T14" fmla="*/ 2147483647 w 643"/>
                <a:gd name="T15" fmla="*/ 2147483647 h 598"/>
                <a:gd name="T16" fmla="*/ 2147483647 w 643"/>
                <a:gd name="T17" fmla="*/ 2147483647 h 598"/>
                <a:gd name="T18" fmla="*/ 2147483647 w 643"/>
                <a:gd name="T19" fmla="*/ 2147483647 h 598"/>
                <a:gd name="T20" fmla="*/ 2147483647 w 643"/>
                <a:gd name="T21" fmla="*/ 2147483647 h 598"/>
                <a:gd name="T22" fmla="*/ 0 w 643"/>
                <a:gd name="T23" fmla="*/ 2147483647 h 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3"/>
                <a:gd name="T37" fmla="*/ 0 h 598"/>
                <a:gd name="T38" fmla="*/ 643 w 643"/>
                <a:gd name="T39" fmla="*/ 598 h 5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3" h="598">
                  <a:moveTo>
                    <a:pt x="634" y="19"/>
                  </a:moveTo>
                  <a:cubicBezTo>
                    <a:pt x="579" y="0"/>
                    <a:pt x="524" y="10"/>
                    <a:pt x="470" y="29"/>
                  </a:cubicBezTo>
                  <a:cubicBezTo>
                    <a:pt x="458" y="46"/>
                    <a:pt x="411" y="137"/>
                    <a:pt x="451" y="153"/>
                  </a:cubicBezTo>
                  <a:cubicBezTo>
                    <a:pt x="502" y="173"/>
                    <a:pt x="560" y="160"/>
                    <a:pt x="614" y="163"/>
                  </a:cubicBezTo>
                  <a:cubicBezTo>
                    <a:pt x="621" y="182"/>
                    <a:pt x="627" y="202"/>
                    <a:pt x="634" y="221"/>
                  </a:cubicBezTo>
                  <a:cubicBezTo>
                    <a:pt x="637" y="230"/>
                    <a:pt x="643" y="249"/>
                    <a:pt x="643" y="249"/>
                  </a:cubicBezTo>
                  <a:cubicBezTo>
                    <a:pt x="631" y="312"/>
                    <a:pt x="619" y="326"/>
                    <a:pt x="557" y="345"/>
                  </a:cubicBezTo>
                  <a:cubicBezTo>
                    <a:pt x="554" y="371"/>
                    <a:pt x="557" y="398"/>
                    <a:pt x="547" y="422"/>
                  </a:cubicBezTo>
                  <a:cubicBezTo>
                    <a:pt x="535" y="451"/>
                    <a:pt x="432" y="465"/>
                    <a:pt x="403" y="470"/>
                  </a:cubicBezTo>
                  <a:cubicBezTo>
                    <a:pt x="347" y="507"/>
                    <a:pt x="307" y="524"/>
                    <a:pt x="240" y="537"/>
                  </a:cubicBezTo>
                  <a:cubicBezTo>
                    <a:pt x="182" y="598"/>
                    <a:pt x="172" y="574"/>
                    <a:pt x="67" y="566"/>
                  </a:cubicBezTo>
                  <a:cubicBezTo>
                    <a:pt x="46" y="559"/>
                    <a:pt x="22" y="547"/>
                    <a:pt x="0" y="547"/>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1" name="Freeform 32"/>
            <p:cNvSpPr>
              <a:spLocks/>
            </p:cNvSpPr>
            <p:nvPr/>
          </p:nvSpPr>
          <p:spPr bwMode="auto">
            <a:xfrm>
              <a:off x="6148388" y="5586413"/>
              <a:ext cx="906462" cy="822325"/>
            </a:xfrm>
            <a:custGeom>
              <a:avLst/>
              <a:gdLst>
                <a:gd name="T0" fmla="*/ 2147483647 w 571"/>
                <a:gd name="T1" fmla="*/ 2147483647 h 518"/>
                <a:gd name="T2" fmla="*/ 2147483647 w 571"/>
                <a:gd name="T3" fmla="*/ 2147483647 h 518"/>
                <a:gd name="T4" fmla="*/ 2147483647 w 571"/>
                <a:gd name="T5" fmla="*/ 2147483647 h 518"/>
                <a:gd name="T6" fmla="*/ 2147483647 w 571"/>
                <a:gd name="T7" fmla="*/ 2147483647 h 518"/>
                <a:gd name="T8" fmla="*/ 2147483647 w 571"/>
                <a:gd name="T9" fmla="*/ 2147483647 h 518"/>
                <a:gd name="T10" fmla="*/ 2147483647 w 571"/>
                <a:gd name="T11" fmla="*/ 2147483647 h 518"/>
                <a:gd name="T12" fmla="*/ 2147483647 w 571"/>
                <a:gd name="T13" fmla="*/ 2147483647 h 518"/>
                <a:gd name="T14" fmla="*/ 2147483647 w 571"/>
                <a:gd name="T15" fmla="*/ 2147483647 h 518"/>
                <a:gd name="T16" fmla="*/ 2147483647 w 571"/>
                <a:gd name="T17" fmla="*/ 2147483647 h 518"/>
                <a:gd name="T18" fmla="*/ 2147483647 w 571"/>
                <a:gd name="T19" fmla="*/ 2147483647 h 518"/>
                <a:gd name="T20" fmla="*/ 2147483647 w 571"/>
                <a:gd name="T21" fmla="*/ 2147483647 h 518"/>
                <a:gd name="T22" fmla="*/ 2147483647 w 571"/>
                <a:gd name="T23" fmla="*/ 2147483647 h 518"/>
                <a:gd name="T24" fmla="*/ 2147483647 w 571"/>
                <a:gd name="T25" fmla="*/ 2147483647 h 518"/>
                <a:gd name="T26" fmla="*/ 2147483647 w 571"/>
                <a:gd name="T27" fmla="*/ 2147483647 h 518"/>
                <a:gd name="T28" fmla="*/ 2147483647 w 571"/>
                <a:gd name="T29" fmla="*/ 2147483647 h 518"/>
                <a:gd name="T30" fmla="*/ 2147483647 w 571"/>
                <a:gd name="T31" fmla="*/ 2147483647 h 518"/>
                <a:gd name="T32" fmla="*/ 2147483647 w 571"/>
                <a:gd name="T33" fmla="*/ 2147483647 h 518"/>
                <a:gd name="T34" fmla="*/ 2147483647 w 571"/>
                <a:gd name="T35" fmla="*/ 0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1"/>
                <a:gd name="T55" fmla="*/ 0 h 518"/>
                <a:gd name="T56" fmla="*/ 571 w 571"/>
                <a:gd name="T57" fmla="*/ 518 h 5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1" h="518">
                  <a:moveTo>
                    <a:pt x="571" y="490"/>
                  </a:moveTo>
                  <a:cubicBezTo>
                    <a:pt x="510" y="511"/>
                    <a:pt x="437" y="518"/>
                    <a:pt x="388" y="471"/>
                  </a:cubicBezTo>
                  <a:cubicBezTo>
                    <a:pt x="374" y="427"/>
                    <a:pt x="383" y="389"/>
                    <a:pt x="398" y="346"/>
                  </a:cubicBezTo>
                  <a:cubicBezTo>
                    <a:pt x="388" y="340"/>
                    <a:pt x="380" y="329"/>
                    <a:pt x="369" y="327"/>
                  </a:cubicBezTo>
                  <a:cubicBezTo>
                    <a:pt x="346" y="324"/>
                    <a:pt x="261" y="357"/>
                    <a:pt x="235" y="365"/>
                  </a:cubicBezTo>
                  <a:cubicBezTo>
                    <a:pt x="209" y="362"/>
                    <a:pt x="176" y="374"/>
                    <a:pt x="158" y="356"/>
                  </a:cubicBezTo>
                  <a:cubicBezTo>
                    <a:pt x="127" y="325"/>
                    <a:pt x="177" y="287"/>
                    <a:pt x="196" y="279"/>
                  </a:cubicBezTo>
                  <a:cubicBezTo>
                    <a:pt x="241" y="260"/>
                    <a:pt x="368" y="261"/>
                    <a:pt x="379" y="260"/>
                  </a:cubicBezTo>
                  <a:cubicBezTo>
                    <a:pt x="390" y="225"/>
                    <a:pt x="385" y="173"/>
                    <a:pt x="408" y="144"/>
                  </a:cubicBezTo>
                  <a:cubicBezTo>
                    <a:pt x="424" y="124"/>
                    <a:pt x="460" y="104"/>
                    <a:pt x="484" y="96"/>
                  </a:cubicBezTo>
                  <a:cubicBezTo>
                    <a:pt x="517" y="119"/>
                    <a:pt x="529" y="135"/>
                    <a:pt x="542" y="173"/>
                  </a:cubicBezTo>
                  <a:cubicBezTo>
                    <a:pt x="524" y="224"/>
                    <a:pt x="500" y="213"/>
                    <a:pt x="446" y="221"/>
                  </a:cubicBezTo>
                  <a:cubicBezTo>
                    <a:pt x="395" y="218"/>
                    <a:pt x="343" y="221"/>
                    <a:pt x="292" y="212"/>
                  </a:cubicBezTo>
                  <a:cubicBezTo>
                    <a:pt x="271" y="208"/>
                    <a:pt x="271" y="176"/>
                    <a:pt x="264" y="164"/>
                  </a:cubicBezTo>
                  <a:cubicBezTo>
                    <a:pt x="247" y="137"/>
                    <a:pt x="226" y="116"/>
                    <a:pt x="196" y="106"/>
                  </a:cubicBezTo>
                  <a:cubicBezTo>
                    <a:pt x="165" y="117"/>
                    <a:pt x="148" y="135"/>
                    <a:pt x="120" y="154"/>
                  </a:cubicBezTo>
                  <a:cubicBezTo>
                    <a:pt x="79" y="140"/>
                    <a:pt x="50" y="111"/>
                    <a:pt x="14" y="87"/>
                  </a:cubicBezTo>
                  <a:cubicBezTo>
                    <a:pt x="0" y="33"/>
                    <a:pt x="4" y="61"/>
                    <a:pt x="4" y="0"/>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2" name="Text Box 33"/>
            <p:cNvSpPr txBox="1">
              <a:spLocks noChangeArrowheads="1"/>
            </p:cNvSpPr>
            <p:nvPr/>
          </p:nvSpPr>
          <p:spPr bwMode="auto">
            <a:xfrm>
              <a:off x="7050088"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Insoluble complex</a:t>
              </a:r>
            </a:p>
          </p:txBody>
        </p:sp>
      </p:grpSp>
      <p:sp>
        <p:nvSpPr>
          <p:cNvPr id="3" name="Rectangle 2"/>
          <p:cNvSpPr/>
          <p:nvPr/>
        </p:nvSpPr>
        <p:spPr>
          <a:xfrm>
            <a:off x="2132825" y="404664"/>
            <a:ext cx="3727302"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Altered solubility</a:t>
            </a:r>
          </a:p>
        </p:txBody>
      </p:sp>
    </p:spTree>
    <p:extLst>
      <p:ext uri="{BB962C8B-B14F-4D97-AF65-F5344CB8AC3E}">
        <p14:creationId xmlns:p14="http://schemas.microsoft.com/office/powerpoint/2010/main" val="691624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4252" y="620688"/>
            <a:ext cx="4548040"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Increased digestibility</a:t>
            </a:r>
            <a:endParaRPr lang="en-US" sz="2800"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187624" y="1484784"/>
            <a:ext cx="7056784" cy="3108543"/>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Denatured protein is more easily digested due to enhanced exposure of peptide bonds to enzymes. </a:t>
            </a:r>
          </a:p>
          <a:p>
            <a:pPr marL="457200" indent="-45720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Cooking causes protein denaturation and therefore, cooked food is more easily digested.</a:t>
            </a:r>
            <a:endParaRPr lang="en-US" sz="2800" dirty="0">
              <a:latin typeface="Arial" panose="020B0604020202020204" pitchFamily="34" charset="0"/>
              <a:cs typeface="Arial" panose="020B0604020202020204" pitchFamily="34" charset="0"/>
            </a:endParaRPr>
          </a:p>
        </p:txBody>
      </p:sp>
      <p:pic>
        <p:nvPicPr>
          <p:cNvPr id="24580" name="Picture 4" descr="Image result for protein denaturation increased digest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0935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protein denaturation increased digest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725144"/>
            <a:ext cx="3238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5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60648"/>
            <a:ext cx="5854488"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Chemical properties of proteins</a:t>
            </a:r>
            <a:endParaRPr lang="en-US" sz="3200" dirty="0">
              <a:solidFill>
                <a:srgbClr val="00B0F0"/>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57200" y="1124744"/>
            <a:ext cx="8686800" cy="36004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a:defRPr/>
            </a:pPr>
            <a:r>
              <a:rPr lang="en-US" sz="2800" dirty="0" smtClean="0">
                <a:solidFill>
                  <a:schemeClr val="accent1"/>
                </a:solidFill>
                <a:latin typeface="Arial" panose="020B0604020202020204" pitchFamily="34" charset="0"/>
                <a:cs typeface="Arial" panose="020B0604020202020204" pitchFamily="34" charset="0"/>
              </a:rPr>
              <a:t>Hydrolysis</a:t>
            </a:r>
          </a:p>
          <a:p>
            <a:pPr lvl="1">
              <a:lnSpc>
                <a:spcPct val="80000"/>
              </a:lnSpc>
              <a:defRPr/>
            </a:pPr>
            <a:r>
              <a:rPr lang="en-US" dirty="0" smtClean="0">
                <a:latin typeface="Arial" panose="020B0604020202020204" pitchFamily="34" charset="0"/>
                <a:cs typeface="Arial" panose="020B0604020202020204" pitchFamily="34" charset="0"/>
              </a:rPr>
              <a:t>Proteins can be hydrolyzed (the peptide bond) by acid or enzymes to give peptides and free amino acids (e.g. soy sauce, fish sauce etc.)</a:t>
            </a:r>
          </a:p>
          <a:p>
            <a:pPr lvl="1">
              <a:lnSpc>
                <a:spcPct val="80000"/>
              </a:lnSpc>
              <a:defRPr/>
            </a:pPr>
            <a:endParaRPr lang="en-US" dirty="0" smtClean="0">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3377952" cy="340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940" y="2924944"/>
            <a:ext cx="38476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54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762000"/>
            <a:ext cx="6705600" cy="1077218"/>
          </a:xfrm>
          <a:prstGeom prst="rect">
            <a:avLst/>
          </a:prstGeom>
        </p:spPr>
        <p:txBody>
          <a:bodyPr wrap="square">
            <a:spAutoFit/>
          </a:bodyPr>
          <a:lstStyle/>
          <a:p>
            <a:pPr lvl="0"/>
            <a:r>
              <a:rPr lang="en-US" sz="3200" dirty="0">
                <a:solidFill>
                  <a:srgbClr val="00B0F0"/>
                </a:solidFill>
                <a:latin typeface="Arial" panose="020B0604020202020204" pitchFamily="34" charset="0"/>
                <a:cs typeface="Arial" panose="020B0604020202020204" pitchFamily="34" charset="0"/>
              </a:rPr>
              <a:t>Chemical properties of </a:t>
            </a:r>
            <a:r>
              <a:rPr lang="en-US" sz="3200" dirty="0" smtClean="0">
                <a:solidFill>
                  <a:srgbClr val="00B0F0"/>
                </a:solidFill>
                <a:latin typeface="Arial" panose="020B0604020202020204" pitchFamily="34" charset="0"/>
                <a:cs typeface="Arial" panose="020B0604020202020204" pitchFamily="34" charset="0"/>
              </a:rPr>
              <a:t>proteins: consequences</a:t>
            </a:r>
            <a:endParaRPr lang="en-US" sz="3200"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381000" y="2607237"/>
            <a:ext cx="7772400" cy="2850011"/>
          </a:xfrm>
          <a:prstGeom prst="rect">
            <a:avLst/>
          </a:prstGeom>
        </p:spPr>
        <p:txBody>
          <a:bodyPr wrap="square">
            <a:spAutoFit/>
          </a:bodyPr>
          <a:lstStyle/>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Modifies protein functional </a:t>
            </a:r>
            <a:r>
              <a:rPr lang="en-US" sz="2800" dirty="0" smtClean="0">
                <a:latin typeface="Arial" panose="020B0604020202020204" pitchFamily="34" charset="0"/>
                <a:cs typeface="Arial" panose="020B0604020202020204" pitchFamily="34" charset="0"/>
              </a:rPr>
              <a:t>properties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E.g. increased solubility</a:t>
            </a:r>
          </a:p>
          <a:p>
            <a:pPr marL="1371600" lvl="2"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Increases bioavailability of amino </a:t>
            </a:r>
            <a:r>
              <a:rPr lang="en-US" sz="2800" dirty="0" smtClean="0">
                <a:latin typeface="Arial" panose="020B0604020202020204" pitchFamily="34" charset="0"/>
                <a:cs typeface="Arial" panose="020B0604020202020204" pitchFamily="34" charset="0"/>
              </a:rPr>
              <a:t>acids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Excessive consumption of free amino acids is not good however</a:t>
            </a:r>
          </a:p>
        </p:txBody>
      </p:sp>
    </p:spTree>
    <p:extLst>
      <p:ext uri="{BB962C8B-B14F-4D97-AF65-F5344CB8AC3E}">
        <p14:creationId xmlns:p14="http://schemas.microsoft.com/office/powerpoint/2010/main" val="410640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639" y="2276872"/>
            <a:ext cx="7252306" cy="353943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Molecular weight</a:t>
            </a:r>
            <a:r>
              <a:rPr lang="bg-BG" sz="2800" dirty="0" smtClean="0">
                <a:latin typeface="Arial" panose="020B0604020202020204" pitchFamily="34" charset="0"/>
                <a:cs typeface="Arial" panose="020B0604020202020204" pitchFamily="34" charset="0"/>
              </a:rPr>
              <a:t>:</a:t>
            </a:r>
          </a:p>
          <a:p>
            <a:endParaRPr lang="bg-BG"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Vary from</a:t>
            </a:r>
            <a:r>
              <a:rPr lang="bg-BG" sz="2800" dirty="0" smtClean="0">
                <a:latin typeface="Arial" panose="020B0604020202020204" pitchFamily="34" charset="0"/>
                <a:cs typeface="Arial" panose="020B0604020202020204" pitchFamily="34" charset="0"/>
              </a:rPr>
              <a:t> 6000 </a:t>
            </a:r>
            <a:r>
              <a:rPr lang="en-US" sz="2800" dirty="0" smtClean="0">
                <a:latin typeface="Arial" panose="020B0604020202020204" pitchFamily="34" charset="0"/>
                <a:cs typeface="Arial" panose="020B0604020202020204" pitchFamily="34" charset="0"/>
              </a:rPr>
              <a:t>to million Daltons (Da) </a:t>
            </a:r>
          </a:p>
          <a:p>
            <a:pPr marL="285750" indent="-285750">
              <a:buClr>
                <a:srgbClr val="FF0000"/>
              </a:buClr>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Protomeric</a:t>
            </a:r>
            <a:r>
              <a:rPr lang="en-US" sz="2800" dirty="0" smtClean="0">
                <a:latin typeface="Arial" panose="020B0604020202020204" pitchFamily="34" charset="0"/>
                <a:cs typeface="Arial" panose="020B0604020202020204" pitchFamily="34" charset="0"/>
              </a:rPr>
              <a:t> proteins</a:t>
            </a:r>
            <a:r>
              <a:rPr lang="bg-BG" sz="2800" dirty="0" smtClean="0">
                <a:latin typeface="Arial" panose="020B0604020202020204" pitchFamily="34" charset="0"/>
                <a:cs typeface="Arial" panose="020B0604020202020204" pitchFamily="34" charset="0"/>
              </a:rPr>
              <a:t>: 50</a:t>
            </a:r>
            <a:r>
              <a:rPr lang="en-US" sz="2800" dirty="0" smtClean="0">
                <a:latin typeface="Arial" panose="020B0604020202020204" pitchFamily="34" charset="0"/>
                <a:cs typeface="Arial" panose="020B0604020202020204" pitchFamily="34" charset="0"/>
              </a:rPr>
              <a:t> </a:t>
            </a:r>
            <a:r>
              <a:rPr lang="bg-BG" sz="2800" dirty="0" smtClean="0">
                <a:latin typeface="Arial" panose="020B0604020202020204" pitchFamily="34" charset="0"/>
                <a:cs typeface="Arial" panose="020B0604020202020204" pitchFamily="34" charset="0"/>
              </a:rPr>
              <a:t>000 </a:t>
            </a:r>
            <a:r>
              <a:rPr lang="en-US" sz="2800" dirty="0" smtClean="0">
                <a:latin typeface="Arial" panose="020B0604020202020204" pitchFamily="34" charset="0"/>
                <a:cs typeface="Arial" panose="020B0604020202020204" pitchFamily="34" charset="0"/>
              </a:rPr>
              <a:t>to</a:t>
            </a:r>
            <a:r>
              <a:rPr lang="bg-BG" sz="2800" dirty="0" smtClean="0">
                <a:latin typeface="Arial" panose="020B0604020202020204" pitchFamily="34" charset="0"/>
                <a:cs typeface="Arial" panose="020B0604020202020204" pitchFamily="34" charset="0"/>
              </a:rPr>
              <a:t> 100</a:t>
            </a:r>
            <a:r>
              <a:rPr lang="en-US" sz="2800" dirty="0" smtClean="0">
                <a:latin typeface="Arial" panose="020B0604020202020204" pitchFamily="34" charset="0"/>
                <a:cs typeface="Arial" panose="020B0604020202020204" pitchFamily="34" charset="0"/>
              </a:rPr>
              <a:t> </a:t>
            </a:r>
            <a:r>
              <a:rPr lang="bg-BG" sz="2800" dirty="0" smtClean="0">
                <a:latin typeface="Arial" panose="020B0604020202020204" pitchFamily="34" charset="0"/>
                <a:cs typeface="Arial" panose="020B0604020202020204" pitchFamily="34" charset="0"/>
              </a:rPr>
              <a:t>000 </a:t>
            </a:r>
            <a:r>
              <a:rPr lang="en-US" sz="2800" dirty="0" smtClean="0">
                <a:latin typeface="Arial" panose="020B0604020202020204" pitchFamily="34" charset="0"/>
                <a:cs typeface="Arial" panose="020B0604020202020204" pitchFamily="34" charset="0"/>
              </a:rPr>
              <a:t>Da</a:t>
            </a:r>
          </a:p>
          <a:p>
            <a:pPr marL="285750" indent="-285750">
              <a:buClr>
                <a:srgbClr val="FF0000"/>
              </a:buClr>
              <a:buFont typeface="Wingdings" panose="05000000000000000000" pitchFamily="2" charset="2"/>
              <a:buChar char="Ø"/>
            </a:pPr>
            <a:endParaRPr lang="bg-BG"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Oligomeric</a:t>
            </a:r>
            <a:r>
              <a:rPr lang="en-US" sz="2800" dirty="0" smtClean="0">
                <a:latin typeface="Arial" panose="020B0604020202020204" pitchFamily="34" charset="0"/>
                <a:cs typeface="Arial" panose="020B0604020202020204" pitchFamily="34" charset="0"/>
              </a:rPr>
              <a:t> proteins</a:t>
            </a:r>
            <a:r>
              <a:rPr lang="bg-BG"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&gt; </a:t>
            </a:r>
            <a:r>
              <a:rPr lang="bg-BG" sz="2800" dirty="0" smtClean="0">
                <a:latin typeface="Arial" panose="020B0604020202020204" pitchFamily="34" charset="0"/>
                <a:cs typeface="Arial" panose="020B0604020202020204" pitchFamily="34" charset="0"/>
              </a:rPr>
              <a:t>100 000 </a:t>
            </a:r>
            <a:r>
              <a:rPr lang="en-US" sz="2800" dirty="0" smtClean="0">
                <a:latin typeface="Arial" panose="020B0604020202020204" pitchFamily="34" charset="0"/>
                <a:cs typeface="Arial" panose="020B0604020202020204" pitchFamily="34" charset="0"/>
              </a:rPr>
              <a:t>Da</a:t>
            </a:r>
            <a:endParaRPr lang="bg-BG"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2411760" y="739535"/>
            <a:ext cx="4330032" cy="584775"/>
          </a:xfrm>
          <a:prstGeom prst="rect">
            <a:avLst/>
          </a:prstGeom>
          <a:noFill/>
        </p:spPr>
        <p:txBody>
          <a:bodyPr wrap="none" rtlCol="0">
            <a:spAutoFit/>
          </a:bodyPr>
          <a:lstStyle/>
          <a:p>
            <a:r>
              <a:rPr lang="en-US" sz="3200" dirty="0" smtClean="0">
                <a:solidFill>
                  <a:schemeClr val="accent1"/>
                </a:solidFill>
                <a:latin typeface="Arial" panose="020B0604020202020204" pitchFamily="34" charset="0"/>
                <a:cs typeface="Arial" panose="020B0604020202020204" pitchFamily="34" charset="0"/>
              </a:rPr>
              <a:t>Protein molecular size </a:t>
            </a:r>
            <a:endParaRPr lang="en-US"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90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512" y="476672"/>
            <a:ext cx="8964487" cy="223224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startAt="2"/>
              <a:defRPr/>
            </a:pPr>
            <a:r>
              <a:rPr lang="en-US" sz="3200" dirty="0" err="1" smtClean="0">
                <a:solidFill>
                  <a:schemeClr val="accent1"/>
                </a:solidFill>
                <a:latin typeface="Arial" panose="020B0604020202020204" pitchFamily="34" charset="0"/>
                <a:cs typeface="Arial" panose="020B0604020202020204" pitchFamily="34" charset="0"/>
              </a:rPr>
              <a:t>Maillard</a:t>
            </a:r>
            <a:r>
              <a:rPr lang="en-US" sz="3200" dirty="0" smtClean="0">
                <a:solidFill>
                  <a:schemeClr val="accent1"/>
                </a:solidFill>
                <a:latin typeface="Arial" panose="020B0604020202020204" pitchFamily="34" charset="0"/>
                <a:cs typeface="Arial" panose="020B0604020202020204" pitchFamily="34" charset="0"/>
              </a:rPr>
              <a:t> reaction (carbonyl - amine browning)</a:t>
            </a:r>
          </a:p>
          <a:p>
            <a:pPr lvl="1">
              <a:lnSpc>
                <a:spcPct val="80000"/>
              </a:lnSpc>
              <a:defRPr/>
            </a:pPr>
            <a:r>
              <a:rPr lang="en-US" dirty="0" smtClean="0">
                <a:latin typeface="Arial" panose="020B0604020202020204" pitchFamily="34" charset="0"/>
                <a:cs typeface="Arial" panose="020B0604020202020204" pitchFamily="34" charset="0"/>
              </a:rPr>
              <a:t>Changes functional properties of proteins</a:t>
            </a:r>
          </a:p>
          <a:p>
            <a:pPr lvl="1">
              <a:lnSpc>
                <a:spcPct val="80000"/>
              </a:lnSpc>
              <a:defRPr/>
            </a:pPr>
            <a:r>
              <a:rPr lang="en-US" dirty="0" smtClean="0">
                <a:latin typeface="Arial" panose="020B0604020202020204" pitchFamily="34" charset="0"/>
                <a:cs typeface="Arial" panose="020B0604020202020204" pitchFamily="34" charset="0"/>
              </a:rPr>
              <a:t>Changes color</a:t>
            </a:r>
          </a:p>
          <a:p>
            <a:pPr lvl="1">
              <a:lnSpc>
                <a:spcPct val="80000"/>
              </a:lnSpc>
              <a:defRPr/>
            </a:pPr>
            <a:r>
              <a:rPr lang="en-US" dirty="0" smtClean="0">
                <a:latin typeface="Arial" panose="020B0604020202020204" pitchFamily="34" charset="0"/>
                <a:cs typeface="Arial" panose="020B0604020202020204" pitchFamily="34" charset="0"/>
              </a:rPr>
              <a:t>Changes flavor</a:t>
            </a:r>
          </a:p>
          <a:p>
            <a:pPr lvl="1">
              <a:lnSpc>
                <a:spcPct val="80000"/>
              </a:lnSpc>
              <a:defRPr/>
            </a:pPr>
            <a:r>
              <a:rPr lang="en-US" dirty="0" smtClean="0">
                <a:latin typeface="Arial" panose="020B0604020202020204" pitchFamily="34" charset="0"/>
                <a:cs typeface="Arial" panose="020B0604020202020204" pitchFamily="34" charset="0"/>
              </a:rPr>
              <a:t>Decreases nutritional quality (amino acids less available)</a:t>
            </a:r>
            <a:endParaRPr lang="en-US" b="1" dirty="0" smtClean="0">
              <a:latin typeface="Arial" panose="020B0604020202020204" pitchFamily="34" charset="0"/>
              <a:cs typeface="Arial" panose="020B0604020202020204"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68960"/>
            <a:ext cx="5715000" cy="31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descr="https://upload.wikimedia.org/wikipedia/commons/thumb/4/4a/Brioche.jpg/220px-Brioch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4797152"/>
            <a:ext cx="2095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maillard re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15467" y="4925591"/>
            <a:ext cx="2145458"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Image result for maillard rea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23" y="2819400"/>
            <a:ext cx="1848361" cy="184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4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980728"/>
            <a:ext cx="7920037" cy="439248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buFont typeface="+mj-lt"/>
              <a:buAutoNum type="arabicPeriod" startAt="3"/>
              <a:defRPr/>
            </a:pPr>
            <a:r>
              <a:rPr lang="en-US" sz="2800" dirty="0" smtClean="0">
                <a:solidFill>
                  <a:schemeClr val="accent1"/>
                </a:solidFill>
                <a:latin typeface="Arial" panose="020B0604020202020204" pitchFamily="34" charset="0"/>
                <a:cs typeface="Arial" panose="020B0604020202020204" pitchFamily="34" charset="0"/>
              </a:rPr>
              <a:t>Alkaline reactions</a:t>
            </a:r>
          </a:p>
          <a:p>
            <a:pPr marL="539750" indent="-457200">
              <a:buFont typeface="+mj-lt"/>
              <a:buAutoNum type="arabicPeriod" startAt="3"/>
              <a:defRPr/>
            </a:pPr>
            <a:endParaRPr lang="en-US" sz="2800" dirty="0" smtClean="0">
              <a:latin typeface="Arial" panose="020B0604020202020204" pitchFamily="34" charset="0"/>
              <a:cs typeface="Arial" panose="020B0604020202020204" pitchFamily="34" charset="0"/>
            </a:endParaRPr>
          </a:p>
          <a:p>
            <a:pPr lvl="1">
              <a:defRPr/>
            </a:pPr>
            <a:r>
              <a:rPr lang="en-US" sz="2800" dirty="0" smtClean="0">
                <a:latin typeface="Arial" panose="020B0604020202020204" pitchFamily="34" charset="0"/>
                <a:cs typeface="Arial" panose="020B0604020202020204" pitchFamily="34" charset="0"/>
              </a:rPr>
              <a:t>Soy processing (textured vegetable protein)</a:t>
            </a:r>
          </a:p>
          <a:p>
            <a:pPr lvl="2">
              <a:defRPr/>
            </a:pPr>
            <a:r>
              <a:rPr lang="en-US" sz="2800" dirty="0" smtClean="0">
                <a:latin typeface="Arial" panose="020B0604020202020204" pitchFamily="34" charset="0"/>
                <a:cs typeface="Arial" panose="020B0604020202020204" pitchFamily="34" charset="0"/>
              </a:rPr>
              <a:t>0.1 M </a:t>
            </a:r>
            <a:r>
              <a:rPr lang="en-US" sz="2800" dirty="0" err="1" smtClean="0">
                <a:latin typeface="Arial" panose="020B0604020202020204" pitchFamily="34" charset="0"/>
                <a:cs typeface="Arial" panose="020B0604020202020204" pitchFamily="34" charset="0"/>
              </a:rPr>
              <a:t>NaOH</a:t>
            </a:r>
            <a:r>
              <a:rPr lang="en-US" sz="2800" dirty="0" smtClean="0">
                <a:latin typeface="Arial" panose="020B0604020202020204" pitchFamily="34" charset="0"/>
                <a:cs typeface="Arial" panose="020B0604020202020204" pitchFamily="34" charset="0"/>
              </a:rPr>
              <a:t> for 1 </a:t>
            </a:r>
            <a:r>
              <a:rPr lang="en-US" sz="2800" dirty="0" err="1" smtClean="0">
                <a:latin typeface="Arial" panose="020B0604020202020204" pitchFamily="34" charset="0"/>
                <a:cs typeface="Arial" panose="020B0604020202020204" pitchFamily="34" charset="0"/>
              </a:rPr>
              <a:t>hr</a:t>
            </a:r>
            <a:r>
              <a:rPr lang="en-US" sz="2800" dirty="0" smtClean="0">
                <a:latin typeface="Arial" panose="020B0604020202020204" pitchFamily="34" charset="0"/>
                <a:cs typeface="Arial" panose="020B0604020202020204" pitchFamily="34" charset="0"/>
              </a:rPr>
              <a:t> @ 60°C</a:t>
            </a:r>
          </a:p>
          <a:p>
            <a:pPr lvl="2">
              <a:defRPr/>
            </a:pPr>
            <a:r>
              <a:rPr lang="en-US" sz="2800" dirty="0" smtClean="0">
                <a:latin typeface="Arial" panose="020B0604020202020204" pitchFamily="34" charset="0"/>
                <a:cs typeface="Arial" panose="020B0604020202020204" pitchFamily="34" charset="0"/>
              </a:rPr>
              <a:t>Denatures proteins </a:t>
            </a:r>
          </a:p>
          <a:p>
            <a:pPr lvl="2">
              <a:defRPr/>
            </a:pPr>
            <a:r>
              <a:rPr lang="en-US" sz="2800" dirty="0" smtClean="0">
                <a:latin typeface="Arial" panose="020B0604020202020204" pitchFamily="34" charset="0"/>
                <a:cs typeface="Arial" panose="020B0604020202020204" pitchFamily="34" charset="0"/>
              </a:rPr>
              <a:t>Opens up its structure due to electrostatic repulsion</a:t>
            </a:r>
          </a:p>
          <a:p>
            <a:pPr lvl="2">
              <a:defRPr/>
            </a:pPr>
            <a:r>
              <a:rPr lang="en-US" sz="2800" dirty="0" smtClean="0">
                <a:latin typeface="Arial" panose="020B0604020202020204" pitchFamily="34" charset="0"/>
                <a:cs typeface="Arial" panose="020B0604020202020204" pitchFamily="34" charset="0"/>
              </a:rPr>
              <a:t>The peptide bond may also be hydrolyzed</a:t>
            </a:r>
          </a:p>
        </p:txBody>
      </p:sp>
    </p:spTree>
    <p:extLst>
      <p:ext uri="{BB962C8B-B14F-4D97-AF65-F5344CB8AC3E}">
        <p14:creationId xmlns:p14="http://schemas.microsoft.com/office/powerpoint/2010/main" val="2411504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040" y="260648"/>
            <a:ext cx="8640960" cy="3096344"/>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defRPr/>
            </a:pPr>
            <a:r>
              <a:rPr lang="en-US" sz="3200" dirty="0" smtClean="0">
                <a:solidFill>
                  <a:schemeClr val="accent1"/>
                </a:solidFill>
              </a:rPr>
              <a:t>Alkaline reactions (cont.)</a:t>
            </a:r>
          </a:p>
          <a:p>
            <a:pPr lvl="2">
              <a:defRPr/>
            </a:pPr>
            <a:r>
              <a:rPr lang="en-US" dirty="0"/>
              <a:t>Some amino acids become highly reactive </a:t>
            </a:r>
          </a:p>
          <a:p>
            <a:pPr lvl="3">
              <a:defRPr/>
            </a:pPr>
            <a:r>
              <a:rPr lang="en-US" sz="2400" dirty="0"/>
              <a:t>NH</a:t>
            </a:r>
            <a:r>
              <a:rPr lang="en-US" sz="2400" baseline="-25000" dirty="0"/>
              <a:t>3</a:t>
            </a:r>
            <a:r>
              <a:rPr lang="en-US" sz="2400" dirty="0"/>
              <a:t> groups in lysine </a:t>
            </a:r>
          </a:p>
          <a:p>
            <a:pPr lvl="3">
              <a:defRPr/>
            </a:pPr>
            <a:r>
              <a:rPr lang="en-US" sz="2400" dirty="0"/>
              <a:t>SH groups and S-S bonds become very reactive (e.g. cysteine</a:t>
            </a:r>
            <a:r>
              <a:rPr lang="en-US" sz="2400" dirty="0" smtClean="0"/>
              <a:t>)</a:t>
            </a:r>
            <a:endParaRPr lang="en-US" sz="2800" dirty="0" smtClean="0"/>
          </a:p>
          <a:p>
            <a:pPr marL="357188" lvl="1" indent="0">
              <a:lnSpc>
                <a:spcPct val="80000"/>
              </a:lnSpc>
              <a:buNone/>
              <a:defRPr/>
            </a:pPr>
            <a:r>
              <a:rPr lang="en-US" sz="2000" dirty="0" smtClean="0"/>
              <a:t>	</a:t>
            </a:r>
            <a:r>
              <a:rPr lang="en-US" sz="2800" dirty="0" err="1" smtClean="0">
                <a:solidFill>
                  <a:schemeClr val="accent1"/>
                </a:solidFill>
              </a:rPr>
              <a:t>Lysinoalanine</a:t>
            </a:r>
            <a:r>
              <a:rPr lang="en-US" sz="2800" dirty="0" smtClean="0">
                <a:solidFill>
                  <a:schemeClr val="accent1"/>
                </a:solidFill>
              </a:rPr>
              <a:t> formation (LAL</a:t>
            </a:r>
            <a:r>
              <a:rPr lang="en-US" sz="2000" dirty="0" smtClean="0"/>
              <a:t>)</a:t>
            </a:r>
          </a:p>
          <a:p>
            <a:pPr lvl="2">
              <a:lnSpc>
                <a:spcPct val="80000"/>
              </a:lnSpc>
              <a:defRPr/>
            </a:pPr>
            <a:r>
              <a:rPr lang="en-US" dirty="0" smtClean="0"/>
              <a:t>Lysine becomes highly reactive at high pH and reacts with </a:t>
            </a:r>
            <a:r>
              <a:rPr lang="en-US" dirty="0" err="1" smtClean="0"/>
              <a:t>dehydroalanine</a:t>
            </a:r>
            <a:r>
              <a:rPr lang="en-US" dirty="0" smtClean="0"/>
              <a:t> forming a cross-link</a:t>
            </a:r>
          </a:p>
          <a:p>
            <a:pPr lvl="3">
              <a:lnSpc>
                <a:spcPct val="80000"/>
              </a:lnSpc>
              <a:defRPr/>
            </a:pPr>
            <a:r>
              <a:rPr lang="en-US" sz="2400" dirty="0" smtClean="0">
                <a:solidFill>
                  <a:schemeClr val="accent1"/>
                </a:solidFill>
              </a:rPr>
              <a:t>Lysine, an essential amino acid, becomes unavailable</a:t>
            </a:r>
          </a:p>
          <a:p>
            <a:pPr>
              <a:lnSpc>
                <a:spcPct val="80000"/>
              </a:lnSpc>
              <a:buFont typeface="Wingdings" pitchFamily="2" charset="2"/>
              <a:buNone/>
              <a:defRPr/>
            </a:pPr>
            <a:r>
              <a:rPr lang="en-US" sz="2400" dirty="0" smtClean="0"/>
              <a:t>	</a:t>
            </a:r>
          </a:p>
          <a:p>
            <a:pPr marL="871538" lvl="1" indent="-514350">
              <a:buFont typeface="+mj-lt"/>
              <a:buAutoNum type="arabicPeriod" startAt="3"/>
              <a:defRPr/>
            </a:pPr>
            <a:endParaRPr lang="en-US" dirty="0" smtClean="0"/>
          </a:p>
        </p:txBody>
      </p:sp>
      <p:pic>
        <p:nvPicPr>
          <p:cNvPr id="27650" name="Picture 2" descr="http://biochim-agro.univ-lille1.fr/proteines/res/denatur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356992"/>
            <a:ext cx="6552728"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4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23863"/>
            <a:ext cx="8136904" cy="3613297"/>
          </a:xfrm>
          <a:prstGeom prst="rect">
            <a:avLst/>
          </a:prstGeom>
        </p:spPr>
        <p:txBody>
          <a:bodyPr wrap="square">
            <a:spAutoFit/>
          </a:bodyPr>
          <a:lstStyle/>
          <a:p>
            <a:pPr marL="357188" lvl="1">
              <a:lnSpc>
                <a:spcPct val="80000"/>
              </a:lnSpc>
              <a:defRPr/>
            </a:pPr>
            <a:r>
              <a:rPr lang="en-US" sz="2800" dirty="0" err="1">
                <a:solidFill>
                  <a:schemeClr val="accent1"/>
                </a:solidFill>
                <a:latin typeface="Arial" panose="020B0604020202020204" pitchFamily="34" charset="0"/>
                <a:cs typeface="Arial" panose="020B0604020202020204" pitchFamily="34" charset="0"/>
              </a:rPr>
              <a:t>Lysinoalanine</a:t>
            </a:r>
            <a:r>
              <a:rPr lang="en-US" sz="2800" dirty="0">
                <a:solidFill>
                  <a:schemeClr val="accent1"/>
                </a:solidFill>
                <a:latin typeface="Arial" panose="020B0604020202020204" pitchFamily="34" charset="0"/>
                <a:cs typeface="Arial" panose="020B0604020202020204" pitchFamily="34" charset="0"/>
              </a:rPr>
              <a:t> formation (LAL)</a:t>
            </a:r>
          </a:p>
          <a:p>
            <a:pPr lvl="2">
              <a:lnSpc>
                <a:spcPct val="80000"/>
              </a:lnSpc>
              <a:defRPr/>
            </a:pPr>
            <a:endParaRPr lang="en-US" dirty="0" smtClean="0">
              <a:latin typeface="Arial" panose="020B0604020202020204" pitchFamily="34" charset="0"/>
              <a:cs typeface="Arial" panose="020B0604020202020204" pitchFamily="34" charset="0"/>
            </a:endParaRPr>
          </a:p>
          <a:p>
            <a:pPr lvl="2">
              <a:lnSpc>
                <a:spcPct val="80000"/>
              </a:lnSpc>
              <a:defRPr/>
            </a:pPr>
            <a:r>
              <a:rPr lang="en-US" sz="2400" dirty="0" smtClean="0">
                <a:latin typeface="Arial" panose="020B0604020202020204" pitchFamily="34" charset="0"/>
                <a:cs typeface="Arial" panose="020B0604020202020204" pitchFamily="34" charset="0"/>
              </a:rPr>
              <a:t>Problem:</a:t>
            </a:r>
          </a:p>
          <a:p>
            <a:pPr lvl="3">
              <a:lnSpc>
                <a:spcPct val="80000"/>
              </a:lnSpc>
              <a:defRPr/>
            </a:pPr>
            <a:endParaRPr lang="en-US" sz="2400" dirty="0" smtClean="0">
              <a:latin typeface="Arial" panose="020B0604020202020204" pitchFamily="34" charset="0"/>
              <a:cs typeface="Arial" panose="020B0604020202020204" pitchFamily="34" charset="0"/>
            </a:endParaRPr>
          </a:p>
          <a:p>
            <a:pPr lvl="3">
              <a:lnSpc>
                <a:spcPct val="80000"/>
              </a:lnSpc>
              <a:defRPr/>
            </a:pPr>
            <a:r>
              <a:rPr lang="en-US" sz="2400" dirty="0" smtClean="0">
                <a:latin typeface="Arial" panose="020B0604020202020204" pitchFamily="34" charset="0"/>
                <a:cs typeface="Arial" panose="020B0604020202020204" pitchFamily="34" charset="0"/>
              </a:rPr>
              <a:t>Lysine </a:t>
            </a:r>
            <a:r>
              <a:rPr lang="en-US" sz="2400" dirty="0">
                <a:latin typeface="Arial" panose="020B0604020202020204" pitchFamily="34" charset="0"/>
                <a:cs typeface="Arial" panose="020B0604020202020204" pitchFamily="34" charset="0"/>
              </a:rPr>
              <a:t>is the limiting amino acid in cereal </a:t>
            </a:r>
            <a:r>
              <a:rPr lang="en-US" sz="2400" dirty="0" smtClean="0">
                <a:latin typeface="Arial" panose="020B0604020202020204" pitchFamily="34" charset="0"/>
                <a:cs typeface="Arial" panose="020B0604020202020204" pitchFamily="34" charset="0"/>
              </a:rPr>
              <a:t>foods.</a:t>
            </a:r>
            <a:endParaRPr lang="en-US" sz="2400" dirty="0">
              <a:latin typeface="Arial" panose="020B0604020202020204" pitchFamily="34" charset="0"/>
              <a:cs typeface="Arial" panose="020B0604020202020204" pitchFamily="34" charset="0"/>
            </a:endParaRPr>
          </a:p>
          <a:p>
            <a:pPr lvl="4">
              <a:lnSpc>
                <a:spcPct val="80000"/>
              </a:lnSpc>
              <a:defRPr/>
            </a:pPr>
            <a:r>
              <a:rPr lang="en-US" sz="2400" dirty="0" smtClean="0">
                <a:solidFill>
                  <a:schemeClr val="accent1"/>
                </a:solidFill>
                <a:latin typeface="Arial" panose="020B0604020202020204" pitchFamily="34" charset="0"/>
                <a:cs typeface="Arial" panose="020B0604020202020204" pitchFamily="34" charset="0"/>
              </a:rPr>
              <a:t>Limiting </a:t>
            </a:r>
            <a:r>
              <a:rPr lang="en-US" sz="2400" dirty="0">
                <a:solidFill>
                  <a:schemeClr val="accent1"/>
                </a:solidFill>
                <a:latin typeface="Arial" panose="020B0604020202020204" pitchFamily="34" charset="0"/>
                <a:cs typeface="Arial" panose="020B0604020202020204" pitchFamily="34" charset="0"/>
              </a:rPr>
              <a:t>amino </a:t>
            </a:r>
            <a:r>
              <a:rPr lang="en-US" sz="2400" dirty="0" smtClean="0">
                <a:solidFill>
                  <a:schemeClr val="accent1"/>
                </a:solidFill>
                <a:latin typeface="Arial" panose="020B0604020202020204" pitchFamily="34" charset="0"/>
                <a:cs typeface="Arial" panose="020B0604020202020204" pitchFamily="34" charset="0"/>
              </a:rPr>
              <a:t>acid</a:t>
            </a:r>
            <a:r>
              <a:rPr lang="en-US" sz="2400" dirty="0" smtClean="0">
                <a:latin typeface="Arial" panose="020B0604020202020204" pitchFamily="34" charset="0"/>
                <a:cs typeface="Arial" panose="020B0604020202020204" pitchFamily="34" charset="0"/>
              </a:rPr>
              <a:t>: Essential </a:t>
            </a:r>
            <a:r>
              <a:rPr lang="en-US" sz="2400" dirty="0">
                <a:latin typeface="Arial" panose="020B0604020202020204" pitchFamily="34" charset="0"/>
                <a:cs typeface="Arial" panose="020B0604020202020204" pitchFamily="34" charset="0"/>
              </a:rPr>
              <a:t>amino acid of least </a:t>
            </a:r>
            <a:r>
              <a:rPr lang="en-US" sz="2400" dirty="0" smtClean="0">
                <a:latin typeface="Arial" panose="020B0604020202020204" pitchFamily="34" charset="0"/>
                <a:cs typeface="Arial" panose="020B0604020202020204" pitchFamily="34" charset="0"/>
              </a:rPr>
              <a:t>quantity.</a:t>
            </a:r>
          </a:p>
          <a:p>
            <a:pPr lvl="4">
              <a:lnSpc>
                <a:spcPct val="80000"/>
              </a:lnSpc>
              <a:defRPr/>
            </a:pPr>
            <a:endParaRPr lang="en-US" sz="2400" dirty="0" smtClean="0">
              <a:latin typeface="Arial" panose="020B0604020202020204" pitchFamily="34" charset="0"/>
              <a:cs typeface="Arial" panose="020B0604020202020204" pitchFamily="34" charset="0"/>
            </a:endParaRPr>
          </a:p>
          <a:p>
            <a:pPr lvl="4">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err="1">
                <a:latin typeface="Arial" panose="020B0604020202020204" pitchFamily="34" charset="0"/>
                <a:cs typeface="Arial" panose="020B0604020202020204" pitchFamily="34" charset="0"/>
              </a:rPr>
              <a:t>Lysinoalanine</a:t>
            </a:r>
            <a:r>
              <a:rPr lang="en-US" sz="2400" dirty="0">
                <a:latin typeface="Arial" panose="020B0604020202020204" pitchFamily="34" charset="0"/>
                <a:cs typeface="Arial" panose="020B0604020202020204" pitchFamily="34" charset="0"/>
              </a:rPr>
              <a:t> can lead to kidney toxicity in </a:t>
            </a:r>
            <a:r>
              <a:rPr lang="en-US" sz="2400" u="sng" dirty="0">
                <a:latin typeface="Arial" panose="020B0604020202020204" pitchFamily="34" charset="0"/>
                <a:cs typeface="Arial" panose="020B0604020202020204" pitchFamily="34" charset="0"/>
              </a:rPr>
              <a:t>rats</a:t>
            </a:r>
            <a:r>
              <a:rPr lang="en-US" sz="2400" dirty="0">
                <a:latin typeface="Arial" panose="020B0604020202020204" pitchFamily="34" charset="0"/>
                <a:cs typeface="Arial" panose="020B0604020202020204" pitchFamily="34" charset="0"/>
              </a:rPr>
              <a:t>, and possibly </a:t>
            </a:r>
            <a:r>
              <a:rPr lang="en-US" sz="2400" dirty="0" smtClean="0">
                <a:latin typeface="Arial" panose="020B0604020202020204" pitchFamily="34" charset="0"/>
                <a:cs typeface="Arial" panose="020B0604020202020204" pitchFamily="34" charset="0"/>
              </a:rPr>
              <a:t>humans.</a:t>
            </a:r>
          </a:p>
          <a:p>
            <a:pPr lvl="3">
              <a:lnSpc>
                <a:spcPct val="80000"/>
              </a:lnSpc>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95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20688"/>
            <a:ext cx="7200800" cy="2554545"/>
          </a:xfrm>
          <a:prstGeom prst="rect">
            <a:avLst/>
          </a:prstGeom>
        </p:spPr>
        <p:txBody>
          <a:bodyPr wrap="square">
            <a:spAutoFit/>
          </a:bodyPr>
          <a:lstStyle/>
          <a:p>
            <a:pPr marL="82550">
              <a:defRPr/>
            </a:pPr>
            <a:r>
              <a:rPr lang="en-US" sz="3200" dirty="0">
                <a:solidFill>
                  <a:schemeClr val="accent1"/>
                </a:solidFill>
                <a:latin typeface="Arial" panose="020B0604020202020204" pitchFamily="34" charset="0"/>
                <a:cs typeface="Arial" panose="020B0604020202020204" pitchFamily="34" charset="0"/>
              </a:rPr>
              <a:t>Alkaline </a:t>
            </a:r>
            <a:r>
              <a:rPr lang="en-US" sz="3200" dirty="0" smtClean="0">
                <a:solidFill>
                  <a:schemeClr val="accent1"/>
                </a:solidFill>
                <a:latin typeface="Arial" panose="020B0604020202020204" pitchFamily="34" charset="0"/>
                <a:cs typeface="Arial" panose="020B0604020202020204" pitchFamily="34" charset="0"/>
              </a:rPr>
              <a:t>reactions (cont.)</a:t>
            </a:r>
          </a:p>
          <a:p>
            <a:pPr marL="82550">
              <a:defRPr/>
            </a:pPr>
            <a:endParaRPr lang="en-US" sz="2800" dirty="0">
              <a:latin typeface="Arial" panose="020B0604020202020204" pitchFamily="34" charset="0"/>
              <a:cs typeface="Arial" panose="020B0604020202020204" pitchFamily="34" charset="0"/>
            </a:endParaRPr>
          </a:p>
          <a:p>
            <a:pPr marL="403225" lvl="1">
              <a:defRPr/>
            </a:pPr>
            <a:r>
              <a:rPr lang="en-US" sz="24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Isomerization </a:t>
            </a:r>
            <a:r>
              <a:rPr lang="en-US" sz="2800" dirty="0">
                <a:latin typeface="Arial" panose="020B0604020202020204" pitchFamily="34" charset="0"/>
                <a:cs typeface="Arial" panose="020B0604020202020204" pitchFamily="34" charset="0"/>
              </a:rPr>
              <a:t>(racemization</a:t>
            </a:r>
            <a:r>
              <a:rPr lang="en-US" sz="2800" dirty="0" smtClean="0">
                <a:latin typeface="Arial" panose="020B0604020202020204" pitchFamily="34" charset="0"/>
                <a:cs typeface="Arial" panose="020B0604020202020204" pitchFamily="34" charset="0"/>
              </a:rPr>
              <a:t>)</a:t>
            </a:r>
          </a:p>
          <a:p>
            <a:pPr marL="403225" lvl="1">
              <a:defRPr/>
            </a:pPr>
            <a:endParaRPr lang="en-US" sz="2400" dirty="0">
              <a:latin typeface="Arial" panose="020B0604020202020204" pitchFamily="34" charset="0"/>
              <a:cs typeface="Arial" panose="020B0604020202020204" pitchFamily="34" charset="0"/>
            </a:endParaRP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L- to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We cannot </a:t>
            </a:r>
            <a:r>
              <a:rPr lang="en-US" sz="2400" dirty="0" smtClean="0">
                <a:latin typeface="Arial" panose="020B0604020202020204" pitchFamily="34" charset="0"/>
                <a:cs typeface="Arial" panose="020B0604020202020204" pitchFamily="34" charset="0"/>
              </a:rPr>
              <a:t>metabolize </a:t>
            </a:r>
            <a:r>
              <a:rPr lang="en-US" sz="2400" dirty="0">
                <a:latin typeface="Arial" panose="020B0604020202020204" pitchFamily="34" charset="0"/>
                <a:cs typeface="Arial" panose="020B0604020202020204" pitchFamily="34" charset="0"/>
              </a:rPr>
              <a:t>D-amino </a:t>
            </a:r>
            <a:r>
              <a:rPr lang="en-US" sz="2400" dirty="0" smtClean="0">
                <a:latin typeface="Arial" panose="020B0604020202020204" pitchFamily="34" charset="0"/>
                <a:cs typeface="Arial" panose="020B0604020202020204" pitchFamily="34" charset="0"/>
              </a:rPr>
              <a:t>acids</a:t>
            </a:r>
            <a:endParaRPr lang="en-US" sz="2400" dirty="0">
              <a:latin typeface="Arial" panose="020B0604020202020204" pitchFamily="34" charset="0"/>
              <a:cs typeface="Arial" panose="020B0604020202020204" pitchFamily="34" charset="0"/>
            </a:endParaRPr>
          </a:p>
        </p:txBody>
      </p:sp>
      <p:pic>
        <p:nvPicPr>
          <p:cNvPr id="29698" name="Picture 2" descr="Image result for amino acid race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91000"/>
            <a:ext cx="40100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7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88640"/>
            <a:ext cx="8129587" cy="5688632"/>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pPr>
            <a:r>
              <a:rPr lang="en-US" altLang="en-US" sz="2400" dirty="0" smtClean="0">
                <a:latin typeface="Arial" panose="020B0604020202020204" pitchFamily="34" charset="0"/>
                <a:cs typeface="Arial" panose="020B0604020202020204" pitchFamily="34" charset="0"/>
              </a:rPr>
              <a:t>	</a:t>
            </a:r>
            <a:r>
              <a:rPr lang="en-US" altLang="en-US" sz="2400" dirty="0" smtClean="0">
                <a:solidFill>
                  <a:schemeClr val="accent1"/>
                </a:solidFill>
                <a:latin typeface="Arial" panose="020B0604020202020204" pitchFamily="34" charset="0"/>
                <a:cs typeface="Arial" panose="020B0604020202020204" pitchFamily="34" charset="0"/>
              </a:rPr>
              <a:t>4. Oxidation</a:t>
            </a:r>
          </a:p>
          <a:p>
            <a:pPr marL="82550" indent="0">
              <a:buNone/>
            </a:pPr>
            <a:endParaRPr lang="en-US" altLang="en-US" sz="2400" dirty="0" smtClean="0">
              <a:solidFill>
                <a:schemeClr val="accent1"/>
              </a:solidFill>
              <a:latin typeface="Arial" panose="020B0604020202020204" pitchFamily="34" charset="0"/>
              <a:cs typeface="Arial" panose="020B0604020202020204" pitchFamily="34" charset="0"/>
            </a:endParaRPr>
          </a:p>
          <a:p>
            <a:pPr lvl="1"/>
            <a:r>
              <a:rPr lang="en-US" altLang="en-US" dirty="0" smtClean="0">
                <a:latin typeface="Arial" panose="020B0604020202020204" pitchFamily="34" charset="0"/>
                <a:cs typeface="Arial" panose="020B0604020202020204" pitchFamily="34" charset="0"/>
              </a:rPr>
              <a:t>Lipid oxidation</a:t>
            </a:r>
          </a:p>
          <a:p>
            <a:pPr lvl="2"/>
            <a:r>
              <a:rPr lang="en-US" altLang="en-US" sz="2400" dirty="0" smtClean="0">
                <a:latin typeface="Arial" panose="020B0604020202020204" pitchFamily="34" charset="0"/>
                <a:cs typeface="Arial" panose="020B0604020202020204" pitchFamily="34" charset="0"/>
              </a:rPr>
              <a:t>Aldehyde, ketones react with </a:t>
            </a:r>
            <a:r>
              <a:rPr lang="en-US" altLang="en-US" sz="2400" dirty="0" smtClean="0">
                <a:solidFill>
                  <a:schemeClr val="accent2">
                    <a:lumMod val="60000"/>
                    <a:lumOff val="40000"/>
                  </a:schemeClr>
                </a:solidFill>
                <a:latin typeface="Arial" panose="020B0604020202020204" pitchFamily="34" charset="0"/>
                <a:cs typeface="Arial" panose="020B0604020202020204" pitchFamily="34" charset="0"/>
              </a:rPr>
              <a:t>lysine</a:t>
            </a:r>
            <a:r>
              <a:rPr lang="en-US" altLang="en-US" sz="2400" dirty="0" smtClean="0">
                <a:latin typeface="Arial" panose="020B0604020202020204" pitchFamily="34" charset="0"/>
                <a:cs typeface="Arial" panose="020B0604020202020204" pitchFamily="34" charset="0"/>
              </a:rPr>
              <a:t> making it unavailable</a:t>
            </a:r>
          </a:p>
          <a:p>
            <a:pPr lvl="2"/>
            <a:endParaRPr lang="en-US" altLang="en-US" sz="2400" dirty="0" smtClean="0">
              <a:latin typeface="Arial" panose="020B0604020202020204" pitchFamily="34" charset="0"/>
              <a:cs typeface="Arial" panose="020B0604020202020204" pitchFamily="34" charset="0"/>
            </a:endParaRPr>
          </a:p>
          <a:p>
            <a:pPr lvl="1"/>
            <a:r>
              <a:rPr lang="en-US" altLang="en-US" dirty="0" smtClean="0">
                <a:solidFill>
                  <a:schemeClr val="accent2">
                    <a:lumMod val="60000"/>
                    <a:lumOff val="40000"/>
                  </a:schemeClr>
                </a:solidFill>
                <a:latin typeface="Arial" panose="020B0604020202020204" pitchFamily="34" charset="0"/>
                <a:cs typeface="Arial" panose="020B0604020202020204" pitchFamily="34" charset="0"/>
              </a:rPr>
              <a:t>Methionine</a:t>
            </a:r>
            <a:r>
              <a:rPr lang="en-US" altLang="en-US" dirty="0" smtClean="0">
                <a:latin typeface="Arial" panose="020B0604020202020204" pitchFamily="34" charset="0"/>
                <a:cs typeface="Arial" panose="020B0604020202020204" pitchFamily="34" charset="0"/>
              </a:rPr>
              <a:t> oxidation - </a:t>
            </a:r>
            <a:r>
              <a:rPr lang="en-US" altLang="en-US" sz="2400" dirty="0" err="1" smtClean="0">
                <a:latin typeface="Arial" panose="020B0604020202020204" pitchFamily="34" charset="0"/>
                <a:cs typeface="Arial" panose="020B0604020202020204" pitchFamily="34" charset="0"/>
              </a:rPr>
              <a:t>Sulfoxide</a:t>
            </a:r>
            <a:r>
              <a:rPr lang="en-US" altLang="en-US" sz="2400" dirty="0" smtClean="0">
                <a:latin typeface="Arial" panose="020B0604020202020204" pitchFamily="34" charset="0"/>
                <a:cs typeface="Arial" panose="020B0604020202020204" pitchFamily="34" charset="0"/>
              </a:rPr>
              <a:t> or </a:t>
            </a:r>
            <a:r>
              <a:rPr lang="en-US" altLang="en-US" sz="2400" dirty="0" err="1" smtClean="0">
                <a:latin typeface="Arial" panose="020B0604020202020204" pitchFamily="34" charset="0"/>
                <a:cs typeface="Arial" panose="020B0604020202020204" pitchFamily="34" charset="0"/>
              </a:rPr>
              <a:t>sulfone</a:t>
            </a:r>
            <a:endParaRPr lang="en-US" altLang="en-US" sz="2400" dirty="0" smtClean="0">
              <a:latin typeface="Arial" panose="020B0604020202020204" pitchFamily="34" charset="0"/>
              <a:cs typeface="Arial" panose="020B0604020202020204" pitchFamily="34" charset="0"/>
            </a:endParaRPr>
          </a:p>
          <a:p>
            <a:pPr marL="320040" lvl="1" indent="0">
              <a:buNone/>
            </a:pPr>
            <a:endParaRPr lang="en-US" altLang="en-US" sz="2400" dirty="0" smtClean="0">
              <a:latin typeface="Arial" panose="020B0604020202020204" pitchFamily="34" charset="0"/>
              <a:cs typeface="Arial" panose="020B0604020202020204" pitchFamily="34" charset="0"/>
            </a:endParaRPr>
          </a:p>
          <a:p>
            <a:pPr lvl="2"/>
            <a:endParaRPr lang="en-US" altLang="en-US" sz="2400" dirty="0" smtClean="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endParaRPr lang="en-US" altLang="en-US" sz="2400" dirty="0" smtClean="0">
              <a:latin typeface="Arial" panose="020B0604020202020204" pitchFamily="34" charset="0"/>
              <a:cs typeface="Arial" panose="020B0604020202020204" pitchFamily="34" charset="0"/>
            </a:endParaRPr>
          </a:p>
          <a:p>
            <a:pPr lvl="2"/>
            <a:r>
              <a:rPr lang="en-US" altLang="en-US" sz="2400" dirty="0" smtClean="0">
                <a:latin typeface="Arial" panose="020B0604020202020204" pitchFamily="34" charset="0"/>
                <a:cs typeface="Arial" panose="020B0604020202020204" pitchFamily="34" charset="0"/>
              </a:rPr>
              <a:t>Met sulfoxide still active as an essential amino acid</a:t>
            </a:r>
          </a:p>
          <a:p>
            <a:pPr lvl="2"/>
            <a:r>
              <a:rPr lang="en-US" altLang="en-US" sz="2400" dirty="0" smtClean="0">
                <a:latin typeface="Arial" panose="020B0604020202020204" pitchFamily="34" charset="0"/>
                <a:cs typeface="Arial" panose="020B0604020202020204" pitchFamily="34" charset="0"/>
              </a:rPr>
              <a:t>Met sulfone – no or little amino acid activity</a:t>
            </a:r>
          </a:p>
        </p:txBody>
      </p:sp>
      <p:graphicFrame>
        <p:nvGraphicFramePr>
          <p:cNvPr id="3" name="Object 2"/>
          <p:cNvGraphicFramePr>
            <a:graphicFrameLocks noChangeAspect="1"/>
          </p:cNvGraphicFramePr>
          <p:nvPr>
            <p:extLst>
              <p:ext uri="{D42A27DB-BD31-4B8C-83A1-F6EECF244321}">
                <p14:modId xmlns:p14="http://schemas.microsoft.com/office/powerpoint/2010/main" val="3478104764"/>
              </p:ext>
            </p:extLst>
          </p:nvPr>
        </p:nvGraphicFramePr>
        <p:xfrm>
          <a:off x="1219200" y="3352800"/>
          <a:ext cx="6072187" cy="936625"/>
        </p:xfrm>
        <a:graphic>
          <a:graphicData uri="http://schemas.openxmlformats.org/presentationml/2006/ole">
            <mc:AlternateContent xmlns:mc="http://schemas.openxmlformats.org/markup-compatibility/2006">
              <mc:Choice xmlns:v="urn:schemas-microsoft-com:vml" Requires="v">
                <p:oleObj spid="_x0000_s30735" name="ChemSketch" r:id="rId3" imgW="5355336" imgH="826008" progId="">
                  <p:embed/>
                </p:oleObj>
              </mc:Choice>
              <mc:Fallback>
                <p:oleObj name="ChemSketch" r:id="rId3" imgW="5355336" imgH="826008"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52800"/>
                        <a:ext cx="6072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990600" y="6180179"/>
            <a:ext cx="6588224" cy="369332"/>
          </a:xfrm>
          <a:prstGeom prst="rect">
            <a:avLst/>
          </a:prstGeom>
        </p:spPr>
        <p:txBody>
          <a:bodyPr wrap="square">
            <a:spAutoFit/>
          </a:bodyPr>
          <a:lstStyle/>
          <a:p>
            <a:r>
              <a:rPr lang="en-US" dirty="0"/>
              <a:t>http://onlinelibrary.wiley.com/doi/10.1111/1541-4337.12127/epdf</a:t>
            </a:r>
          </a:p>
        </p:txBody>
      </p:sp>
    </p:spTree>
    <p:extLst>
      <p:ext uri="{BB962C8B-B14F-4D97-AF65-F5344CB8AC3E}">
        <p14:creationId xmlns:p14="http://schemas.microsoft.com/office/powerpoint/2010/main" val="142826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655272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8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66800" y="1752600"/>
            <a:ext cx="7416800" cy="4640263"/>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a:buClr>
                <a:srgbClr val="FF0000"/>
              </a:buClr>
              <a:buSzPct val="65000"/>
              <a:buFont typeface="Wingdings" panose="05000000000000000000" pitchFamily="2" charset="2"/>
              <a:buChar char="Ø"/>
            </a:pPr>
            <a:r>
              <a:rPr lang="en-US" altLang="zh-CN" sz="3000" dirty="0">
                <a:ea typeface="ˎ̥"/>
                <a:cs typeface="ˎ̥"/>
              </a:rPr>
              <a:t>Solution 	</a:t>
            </a:r>
            <a:r>
              <a:rPr lang="zh-CN" altLang="en-US" sz="2100" dirty="0"/>
              <a:t>（</a:t>
            </a:r>
            <a:r>
              <a:rPr lang="en-US" altLang="zh-CN" sz="2100" dirty="0">
                <a:ea typeface="ˎ̥"/>
                <a:cs typeface="ˎ̥"/>
              </a:rPr>
              <a:t>&lt; 1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Colloid   	</a:t>
            </a:r>
            <a:r>
              <a:rPr lang="zh-CN" altLang="en-US" sz="2100" dirty="0"/>
              <a:t>（</a:t>
            </a:r>
            <a:r>
              <a:rPr lang="en-US" altLang="zh-CN" sz="2100" dirty="0">
                <a:ea typeface="ˎ̥"/>
                <a:cs typeface="ˎ̥"/>
              </a:rPr>
              <a:t>1 – 100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Suspension	</a:t>
            </a:r>
            <a:r>
              <a:rPr lang="en-US" altLang="zh-CN" sz="2100" dirty="0">
                <a:ea typeface="ˎ̥"/>
                <a:cs typeface="ˎ̥"/>
              </a:rPr>
              <a:t>(&gt; 100 nm) </a:t>
            </a:r>
            <a:endParaRPr lang="en-US" altLang="zh-CN" sz="2100" dirty="0"/>
          </a:p>
          <a:p>
            <a:pPr>
              <a:buClr>
                <a:srgbClr val="FF0000"/>
              </a:buClr>
              <a:buSzPct val="65000"/>
              <a:buFont typeface="Wingdings" panose="05000000000000000000" pitchFamily="2" charset="2"/>
              <a:buChar char="Ø"/>
            </a:pPr>
            <a:r>
              <a:rPr lang="en-US" altLang="zh-CN" sz="3000" dirty="0">
                <a:ea typeface="ˎ̥"/>
                <a:cs typeface="ˎ̥"/>
              </a:rPr>
              <a:t>Protein </a:t>
            </a:r>
            <a:endParaRPr lang="en-US" altLang="zh-CN" sz="2100" dirty="0"/>
          </a:p>
          <a:p>
            <a:pPr lvl="1">
              <a:buClr>
                <a:schemeClr val="accent2"/>
              </a:buClr>
              <a:buSzPct val="60000"/>
              <a:buFont typeface="Wingdings" pitchFamily="2" charset="2"/>
              <a:buChar char="q"/>
            </a:pPr>
            <a:r>
              <a:rPr lang="en-US" altLang="zh-CN" sz="2600" dirty="0" smtClean="0">
                <a:ea typeface="ˎ̥"/>
                <a:cs typeface="ˎ̥"/>
              </a:rPr>
              <a:t>Particle </a:t>
            </a:r>
            <a:r>
              <a:rPr lang="en-US" altLang="zh-CN" sz="2600" dirty="0">
                <a:ea typeface="ˎ̥"/>
                <a:cs typeface="ˎ̥"/>
              </a:rPr>
              <a:t>size of 2~20 nm </a:t>
            </a:r>
            <a:endParaRPr lang="en-US" altLang="zh-CN" sz="2100" dirty="0"/>
          </a:p>
          <a:p>
            <a:pPr lvl="1">
              <a:buClr>
                <a:schemeClr val="accent2"/>
              </a:buClr>
              <a:buSzPct val="60000"/>
              <a:buFont typeface="Wingdings" pitchFamily="2" charset="2"/>
              <a:buChar char="q"/>
            </a:pPr>
            <a:r>
              <a:rPr lang="en-US" altLang="zh-CN" sz="2600" dirty="0">
                <a:ea typeface="ˎ̥"/>
                <a:cs typeface="ˎ̥"/>
              </a:rPr>
              <a:t>Protein solution has colloidal </a:t>
            </a:r>
            <a:r>
              <a:rPr lang="en-US" altLang="zh-CN" sz="2600" dirty="0" smtClean="0">
                <a:ea typeface="ˎ̥"/>
                <a:cs typeface="ˎ̥"/>
              </a:rPr>
              <a:t>properties (high viscosity, high absorption capacity, light distraction</a:t>
            </a:r>
            <a:r>
              <a:rPr lang="en-US" altLang="zh-CN" sz="2600" b="1" dirty="0" smtClean="0">
                <a:ea typeface="ˎ̥"/>
                <a:cs typeface="ˎ̥"/>
              </a:rPr>
              <a:t>, </a:t>
            </a:r>
            <a:r>
              <a:rPr lang="en-US" sz="2400" dirty="0"/>
              <a:t>do not pass through a semipermeable membrane</a:t>
            </a:r>
            <a:r>
              <a:rPr lang="en-US" altLang="zh-CN" sz="2600" b="1" dirty="0" smtClean="0">
                <a:ea typeface="ˎ̥"/>
                <a:cs typeface="ˎ̥"/>
              </a:rPr>
              <a:t> …</a:t>
            </a:r>
            <a:endParaRPr lang="en-US" altLang="zh-CN" dirty="0"/>
          </a:p>
        </p:txBody>
      </p:sp>
      <p:sp>
        <p:nvSpPr>
          <p:cNvPr id="3" name="Rectangle 2"/>
          <p:cNvSpPr/>
          <p:nvPr/>
        </p:nvSpPr>
        <p:spPr>
          <a:xfrm>
            <a:off x="3131840" y="692696"/>
            <a:ext cx="3267241" cy="523220"/>
          </a:xfrm>
          <a:prstGeom prst="rect">
            <a:avLst/>
          </a:prstGeom>
        </p:spPr>
        <p:txBody>
          <a:bodyPr wrap="none">
            <a:spAutoFit/>
          </a:bodyPr>
          <a:lstStyle/>
          <a:p>
            <a:r>
              <a:rPr lang="en-US" altLang="zh-CN" sz="2800" dirty="0" smtClean="0">
                <a:solidFill>
                  <a:schemeClr val="accent1"/>
                </a:solidFill>
                <a:latin typeface="Arial" panose="020B0604020202020204" pitchFamily="34" charset="0"/>
                <a:ea typeface="ˎ̥"/>
                <a:cs typeface="Arial" panose="020B0604020202020204" pitchFamily="34" charset="0"/>
              </a:rPr>
              <a:t>Colloidal properties</a:t>
            </a:r>
            <a:endParaRPr lang="en-US" altLang="zh-CN"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54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620688"/>
            <a:ext cx="2848857" cy="584775"/>
          </a:xfrm>
          <a:prstGeom prst="rect">
            <a:avLst/>
          </a:prstGeom>
          <a:noFill/>
        </p:spPr>
        <p:txBody>
          <a:bodyPr wrap="none" rtlCol="0">
            <a:spAutoFit/>
          </a:bodyPr>
          <a:lstStyle/>
          <a:p>
            <a:r>
              <a:rPr lang="en-US" sz="3200" dirty="0" smtClean="0">
                <a:solidFill>
                  <a:schemeClr val="accent1"/>
                </a:solidFill>
                <a:latin typeface="Arial" panose="020B0604020202020204" pitchFamily="34" charset="0"/>
                <a:cs typeface="Arial" panose="020B0604020202020204" pitchFamily="34" charset="0"/>
              </a:rPr>
              <a:t>Protein charge</a:t>
            </a:r>
            <a:endParaRPr lang="en-US" sz="3200" dirty="0">
              <a:solidFill>
                <a:schemeClr val="accent1"/>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18026091"/>
              </p:ext>
            </p:extLst>
          </p:nvPr>
        </p:nvGraphicFramePr>
        <p:xfrm>
          <a:off x="611634" y="1700808"/>
          <a:ext cx="7632700" cy="2116137"/>
        </p:xfrm>
        <a:graphic>
          <a:graphicData uri="http://schemas.openxmlformats.org/presentationml/2006/ole">
            <mc:AlternateContent xmlns:mc="http://schemas.openxmlformats.org/markup-compatibility/2006">
              <mc:Choice xmlns:v="urn:schemas-microsoft-com:vml" Requires="v">
                <p:oleObj spid="_x0000_s3092" name="位图图像" r:id="rId3" imgW="5428571" imgH="1504762" progId="PBrush">
                  <p:embed/>
                </p:oleObj>
              </mc:Choice>
              <mc:Fallback>
                <p:oleObj name="位图图像" r:id="rId3" imgW="5428571" imgH="1504762" progId="PBrush">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34" y="1700808"/>
                        <a:ext cx="76327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043608" y="4653136"/>
            <a:ext cx="6768752" cy="1569660"/>
          </a:xfrm>
          <a:prstGeom prst="rect">
            <a:avLst/>
          </a:prstGeom>
        </p:spPr>
        <p:txBody>
          <a:bodyPr wrap="square">
            <a:spAutoFit/>
          </a:bodyPr>
          <a:lstStyle/>
          <a:p>
            <a:r>
              <a:rPr lang="en-US" altLang="zh-CN" sz="2400" b="1" dirty="0" smtClean="0">
                <a:latin typeface="Arial" panose="020B0604020202020204" pitchFamily="34" charset="0"/>
                <a:cs typeface="Arial" panose="020B0604020202020204" pitchFamily="34" charset="0"/>
              </a:rPr>
              <a:t>The</a:t>
            </a:r>
            <a:r>
              <a:rPr lang="en-US" altLang="zh-CN" sz="2400" b="1" dirty="0" smtClean="0">
                <a:solidFill>
                  <a:schemeClr val="hlink"/>
                </a:solidFill>
                <a:latin typeface="Arial" panose="020B0604020202020204" pitchFamily="34" charset="0"/>
                <a:cs typeface="Arial" panose="020B0604020202020204" pitchFamily="34" charset="0"/>
              </a:rPr>
              <a:t> </a:t>
            </a:r>
            <a:r>
              <a:rPr lang="en-US" altLang="zh-CN" sz="2400" b="1" dirty="0" smtClean="0">
                <a:solidFill>
                  <a:schemeClr val="accent1"/>
                </a:solidFill>
                <a:latin typeface="Arial" panose="020B0604020202020204" pitchFamily="34" charset="0"/>
                <a:cs typeface="Arial" panose="020B0604020202020204" pitchFamily="34" charset="0"/>
              </a:rPr>
              <a:t>pH</a:t>
            </a:r>
            <a:r>
              <a:rPr lang="en-US" altLang="zh-CN" sz="2400" b="1" dirty="0" smtClean="0">
                <a:latin typeface="Arial" panose="020B0604020202020204" pitchFamily="34" charset="0"/>
                <a:cs typeface="Arial" panose="020B0604020202020204" pitchFamily="34" charset="0"/>
              </a:rPr>
              <a:t> at which the protein has zero net-charge is referred to as </a:t>
            </a:r>
            <a:r>
              <a:rPr lang="en-US" altLang="zh-CN" sz="2400" b="1" dirty="0" smtClean="0">
                <a:solidFill>
                  <a:schemeClr val="accent1"/>
                </a:solidFill>
                <a:latin typeface="Arial" panose="020B0604020202020204" pitchFamily="34" charset="0"/>
                <a:cs typeface="Arial" panose="020B0604020202020204" pitchFamily="34" charset="0"/>
              </a:rPr>
              <a:t>isoelectric point (</a:t>
            </a:r>
            <a:r>
              <a:rPr lang="en-US" altLang="zh-CN" sz="2400" b="1" dirty="0" err="1" smtClean="0">
                <a:solidFill>
                  <a:schemeClr val="accent1"/>
                </a:solidFill>
                <a:latin typeface="Arial" panose="020B0604020202020204" pitchFamily="34" charset="0"/>
                <a:cs typeface="Arial" panose="020B0604020202020204" pitchFamily="34" charset="0"/>
              </a:rPr>
              <a:t>pI</a:t>
            </a:r>
            <a:r>
              <a:rPr lang="en-US" altLang="zh-CN" sz="2400" b="1" dirty="0" smtClean="0">
                <a:solidFill>
                  <a:schemeClr val="accent1"/>
                </a:solidFill>
                <a:latin typeface="Arial" panose="020B0604020202020204" pitchFamily="34" charset="0"/>
                <a:cs typeface="Arial" panose="020B0604020202020204" pitchFamily="34" charset="0"/>
              </a:rPr>
              <a:t>).</a:t>
            </a:r>
          </a:p>
          <a:p>
            <a:endParaRPr lang="en-US" altLang="zh-CN" sz="2400" b="1" dirty="0">
              <a:solidFill>
                <a:schemeClr val="hlink"/>
              </a:solidFill>
              <a:latin typeface="Arial" panose="020B0604020202020204" pitchFamily="34" charset="0"/>
              <a:cs typeface="Arial" panose="020B0604020202020204" pitchFamily="34" charset="0"/>
            </a:endParaRPr>
          </a:p>
          <a:p>
            <a:r>
              <a:rPr lang="en-US" altLang="zh-CN" sz="2400" b="1" dirty="0" smtClean="0">
                <a:solidFill>
                  <a:schemeClr val="accent1"/>
                </a:solidFill>
                <a:latin typeface="Arial" panose="020B0604020202020204" pitchFamily="34" charset="0"/>
                <a:cs typeface="Arial" panose="020B0604020202020204" pitchFamily="34" charset="0"/>
              </a:rPr>
              <a:t>Amphoteric properties.</a:t>
            </a:r>
            <a:r>
              <a:rPr lang="en-US" altLang="zh-CN" sz="2400" dirty="0" smtClean="0">
                <a:solidFill>
                  <a:schemeClr val="accent1"/>
                </a:solidFill>
                <a:latin typeface="Arial" panose="020B0604020202020204" pitchFamily="34" charset="0"/>
                <a:cs typeface="Arial" panose="020B0604020202020204" pitchFamily="34" charset="0"/>
              </a:rPr>
              <a:t> </a:t>
            </a:r>
            <a:endParaRPr lang="en-US" altLang="zh-CN" sz="2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14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22843"/>
            <a:ext cx="2464136" cy="523220"/>
          </a:xfrm>
          <a:prstGeom prst="rect">
            <a:avLst/>
          </a:prstGeom>
        </p:spPr>
        <p:txBody>
          <a:bodyPr wrap="none">
            <a:spAutoFit/>
          </a:bodyPr>
          <a:lstStyle/>
          <a:p>
            <a:pPr>
              <a:spcBef>
                <a:spcPct val="50000"/>
              </a:spcBef>
              <a:buClr>
                <a:srgbClr val="FF0000"/>
              </a:buClr>
            </a:pPr>
            <a:r>
              <a:rPr lang="en-US" altLang="en-US" sz="2800" dirty="0" smtClean="0">
                <a:solidFill>
                  <a:schemeClr val="accent1"/>
                </a:solidFill>
                <a:latin typeface="Arial" panose="020B0604020202020204" pitchFamily="34" charset="0"/>
                <a:cs typeface="Arial" panose="020B0604020202020204" pitchFamily="34" charset="0"/>
              </a:rPr>
              <a:t>UV absorption</a:t>
            </a:r>
            <a:endParaRPr lang="en-US" altLang="en-US" sz="2800" dirty="0">
              <a:solidFill>
                <a:schemeClr val="accent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539750" y="2492375"/>
            <a:ext cx="4984218" cy="23767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CN" b="1" dirty="0" err="1" smtClean="0">
                <a:solidFill>
                  <a:schemeClr val="accent1"/>
                </a:solidFill>
                <a:latin typeface="Arial" pitchFamily="34" charset="0"/>
                <a:cs typeface="Arial" pitchFamily="34" charset="0"/>
              </a:rPr>
              <a:t>Trp</a:t>
            </a:r>
            <a:r>
              <a:rPr lang="en-US" altLang="zh-CN" b="1" dirty="0" smtClean="0">
                <a:solidFill>
                  <a:schemeClr val="accent1"/>
                </a:solidFill>
                <a:latin typeface="Arial" pitchFamily="34" charset="0"/>
                <a:cs typeface="Arial" pitchFamily="34" charset="0"/>
              </a:rPr>
              <a:t>, Tyr, </a:t>
            </a:r>
            <a:r>
              <a:rPr lang="en-US" altLang="zh-CN" b="1" dirty="0" err="1" smtClean="0">
                <a:solidFill>
                  <a:schemeClr val="accent1"/>
                </a:solidFill>
                <a:latin typeface="Arial" pitchFamily="34" charset="0"/>
                <a:cs typeface="Arial" pitchFamily="34" charset="0"/>
              </a:rPr>
              <a:t>Phe</a:t>
            </a:r>
            <a:r>
              <a:rPr lang="en-US" altLang="zh-CN" b="1" dirty="0" smtClean="0">
                <a:solidFill>
                  <a:schemeClr val="accent1"/>
                </a:solidFill>
                <a:latin typeface="Arial" pitchFamily="34" charset="0"/>
                <a:cs typeface="Arial" pitchFamily="34" charset="0"/>
              </a:rPr>
              <a:t>, and His </a:t>
            </a:r>
            <a:r>
              <a:rPr lang="en-US" altLang="zh-CN" b="1" dirty="0" smtClean="0">
                <a:latin typeface="Arial" pitchFamily="34" charset="0"/>
                <a:cs typeface="Arial" pitchFamily="34" charset="0"/>
              </a:rPr>
              <a:t>have aromatic groups of </a:t>
            </a:r>
            <a:r>
              <a:rPr lang="en-US" altLang="zh-CN" b="1" dirty="0" smtClean="0">
                <a:solidFill>
                  <a:schemeClr val="accent1"/>
                </a:solidFill>
                <a:latin typeface="Arial" pitchFamily="34" charset="0"/>
                <a:cs typeface="Arial" pitchFamily="34" charset="0"/>
              </a:rPr>
              <a:t>resonance double bonds</a:t>
            </a:r>
            <a:r>
              <a:rPr lang="en-US" altLang="zh-CN" b="1" dirty="0" smtClean="0">
                <a:latin typeface="Arial" pitchFamily="34" charset="0"/>
                <a:cs typeface="Arial" pitchFamily="34" charset="0"/>
              </a:rPr>
              <a:t>.</a:t>
            </a:r>
            <a:r>
              <a:rPr lang="en-US" altLang="zh-CN" dirty="0" smtClean="0">
                <a:latin typeface="Arial" pitchFamily="34" charset="0"/>
                <a:cs typeface="Arial" pitchFamily="34" charset="0"/>
              </a:rPr>
              <a:t> </a:t>
            </a:r>
            <a:endParaRPr lang="bg-BG" altLang="zh-CN" dirty="0" smtClean="0">
              <a:latin typeface="Arial" pitchFamily="34" charset="0"/>
              <a:cs typeface="Arial" pitchFamily="34" charset="0"/>
            </a:endParaRPr>
          </a:p>
          <a:p>
            <a:endParaRPr lang="en-US" altLang="zh-CN" dirty="0" smtClean="0">
              <a:latin typeface="Arial" pitchFamily="34" charset="0"/>
              <a:cs typeface="Arial" pitchFamily="34" charset="0"/>
            </a:endParaRPr>
          </a:p>
          <a:p>
            <a:r>
              <a:rPr lang="en-US" altLang="zh-CN" b="1" dirty="0" smtClean="0">
                <a:latin typeface="Arial" pitchFamily="34" charset="0"/>
                <a:cs typeface="Arial" pitchFamily="34" charset="0"/>
              </a:rPr>
              <a:t>Proteins have a strong absorption at </a:t>
            </a:r>
            <a:r>
              <a:rPr lang="en-US" altLang="zh-CN" b="1" dirty="0" smtClean="0">
                <a:solidFill>
                  <a:schemeClr val="accent1"/>
                </a:solidFill>
                <a:latin typeface="Arial" pitchFamily="34" charset="0"/>
                <a:cs typeface="Arial" pitchFamily="34" charset="0"/>
              </a:rPr>
              <a:t>280nm</a:t>
            </a:r>
            <a:r>
              <a:rPr lang="en-US" altLang="zh-CN" dirty="0">
                <a:latin typeface="Arial" pitchFamily="34" charset="0"/>
                <a:cs typeface="Arial" pitchFamily="34" charset="0"/>
              </a:rPr>
              <a:t>.</a:t>
            </a:r>
          </a:p>
        </p:txBody>
      </p:sp>
      <p:sp>
        <p:nvSpPr>
          <p:cNvPr id="4" name="AutoShape 2" descr="Image result for protein absorption 280 n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20936"/>
            <a:ext cx="284380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248" y="4149080"/>
            <a:ext cx="326222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05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F6DBB2-F6E8-41C9-9319-C513F69DBB5A}" type="slidenum">
              <a:rPr lang="en-US" smtClean="0"/>
              <a:pPr>
                <a:defRPr/>
              </a:pPr>
              <a:t>7</a:t>
            </a:fld>
            <a:endParaRPr lang="en-US"/>
          </a:p>
        </p:txBody>
      </p:sp>
      <p:sp>
        <p:nvSpPr>
          <p:cNvPr id="54275" name="Rectangle 3"/>
          <p:cNvSpPr>
            <a:spLocks noGrp="1" noChangeArrowheads="1"/>
          </p:cNvSpPr>
          <p:nvPr>
            <p:ph type="body" sz="half" idx="4294967295"/>
          </p:nvPr>
        </p:nvSpPr>
        <p:spPr>
          <a:xfrm>
            <a:off x="251520" y="1412776"/>
            <a:ext cx="4500562" cy="2844725"/>
          </a:xfrm>
        </p:spPr>
        <p:txBody>
          <a:bodyPr>
            <a:noAutofit/>
          </a:bodyPr>
          <a:lstStyle/>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Affected by the balance of hydrophobic and hydrophilic amino acids on its surface</a:t>
            </a:r>
          </a:p>
          <a:p>
            <a:pPr eaLnBrk="1" hangingPunct="1">
              <a:buClr>
                <a:srgbClr val="FF0000"/>
              </a:buClr>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Charged amino acids play the most important role in keeping the protein soluble</a:t>
            </a:r>
          </a:p>
          <a:p>
            <a:pPr eaLnBrk="1" hangingPunct="1">
              <a:buClr>
                <a:srgbClr val="FF0000"/>
              </a:buClr>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Solubility determined by repulsion forces among protein molecules and a hydration water layer</a:t>
            </a:r>
          </a:p>
          <a:p>
            <a:pPr marL="0" indent="0" eaLnBrk="1" hangingPunct="1">
              <a:buNone/>
              <a:defRPr/>
            </a:pPr>
            <a:endParaRPr lang="en-US" sz="2400" dirty="0" smtClean="0">
              <a:latin typeface="Arial" panose="020B0604020202020204" pitchFamily="34" charset="0"/>
              <a:cs typeface="Arial" panose="020B0604020202020204" pitchFamily="34" charset="0"/>
            </a:endParaRPr>
          </a:p>
        </p:txBody>
      </p:sp>
      <p:sp>
        <p:nvSpPr>
          <p:cNvPr id="4" name="Rectangle 3"/>
          <p:cNvSpPr/>
          <p:nvPr/>
        </p:nvSpPr>
        <p:spPr>
          <a:xfrm>
            <a:off x="1691680" y="188640"/>
            <a:ext cx="1883849" cy="523220"/>
          </a:xfrm>
          <a:prstGeom prst="rect">
            <a:avLst/>
          </a:prstGeom>
        </p:spPr>
        <p:txBody>
          <a:bodyPr wrap="none">
            <a:spAutoFit/>
          </a:bodyPr>
          <a:lstStyle/>
          <a:p>
            <a:pPr marL="82550">
              <a:defRPr/>
            </a:pPr>
            <a:r>
              <a:rPr lang="en-US" sz="2800" b="1" dirty="0">
                <a:solidFill>
                  <a:schemeClr val="accent1"/>
                </a:solidFill>
                <a:latin typeface="Arial" panose="020B0604020202020204" pitchFamily="34" charset="0"/>
                <a:cs typeface="Arial" panose="020B0604020202020204" pitchFamily="34" charset="0"/>
              </a:rPr>
              <a:t>Solubility</a:t>
            </a:r>
          </a:p>
        </p:txBody>
      </p:sp>
      <p:pic>
        <p:nvPicPr>
          <p:cNvPr id="8" name="Picture 7" descr="http://upload.wikimedia.org/wikipedia/commons/d/d3/HydrationLayer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485" y="2133600"/>
            <a:ext cx="4196515" cy="391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97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8" y="908720"/>
            <a:ext cx="8836272" cy="1815882"/>
          </a:xfrm>
          <a:prstGeom prst="rect">
            <a:avLst/>
          </a:prstGeom>
        </p:spPr>
        <p:txBody>
          <a:bodyPr wrap="square">
            <a:spAutoFit/>
          </a:bodyPr>
          <a:lstStyle/>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proteins are least soluble at their </a:t>
            </a:r>
            <a:r>
              <a:rPr lang="en-US" sz="2800" u="sng" dirty="0">
                <a:latin typeface="Arial" panose="020B0604020202020204" pitchFamily="34" charset="0"/>
                <a:cs typeface="Arial" panose="020B0604020202020204" pitchFamily="34" charset="0"/>
              </a:rPr>
              <a:t>isoelectric point</a:t>
            </a:r>
            <a:r>
              <a:rPr lang="en-US" sz="2800" dirty="0">
                <a:latin typeface="Arial" panose="020B0604020202020204" pitchFamily="34" charset="0"/>
                <a:cs typeface="Arial" panose="020B0604020202020204" pitchFamily="34" charset="0"/>
              </a:rPr>
              <a:t> (no net charge)</a:t>
            </a:r>
          </a:p>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 become increasingly soluble as pH is </a:t>
            </a:r>
            <a:r>
              <a:rPr lang="en-US" sz="2800" u="sng" dirty="0">
                <a:latin typeface="Arial" panose="020B0604020202020204" pitchFamily="34" charset="0"/>
                <a:cs typeface="Arial" panose="020B0604020202020204" pitchFamily="34" charset="0"/>
              </a:rPr>
              <a:t>increased</a:t>
            </a:r>
            <a:r>
              <a:rPr lang="en-US" sz="2800" dirty="0">
                <a:latin typeface="Arial" panose="020B0604020202020204" pitchFamily="34" charset="0"/>
                <a:cs typeface="Arial" panose="020B0604020202020204" pitchFamily="34" charset="0"/>
              </a:rPr>
              <a:t> or </a:t>
            </a:r>
            <a:r>
              <a:rPr lang="en-US" sz="2800" u="sng" dirty="0">
                <a:latin typeface="Arial" panose="020B0604020202020204" pitchFamily="34" charset="0"/>
                <a:cs typeface="Arial" panose="020B0604020202020204" pitchFamily="34" charset="0"/>
              </a:rPr>
              <a:t>decreased</a:t>
            </a:r>
            <a:r>
              <a:rPr lang="en-US" sz="2800" dirty="0">
                <a:latin typeface="Arial" panose="020B0604020202020204" pitchFamily="34" charset="0"/>
                <a:cs typeface="Arial" panose="020B0604020202020204" pitchFamily="34" charset="0"/>
              </a:rPr>
              <a:t> away from the </a:t>
            </a:r>
            <a:r>
              <a:rPr lang="en-US" sz="2800" dirty="0" err="1">
                <a:latin typeface="Arial" panose="020B0604020202020204" pitchFamily="34" charset="0"/>
                <a:cs typeface="Arial" panose="020B0604020202020204" pitchFamily="34" charset="0"/>
              </a:rPr>
              <a:t>pI</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1043608" y="188640"/>
            <a:ext cx="5883342"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pH on protein solubility </a:t>
            </a:r>
            <a:endParaRPr lang="en-US" sz="2800" dirty="0">
              <a:solidFill>
                <a:schemeClr val="accent1"/>
              </a:solidFill>
              <a:latin typeface="Arial" panose="020B0604020202020204" pitchFamily="34" charset="0"/>
              <a:cs typeface="Arial" panose="020B0604020202020204" pitchFamily="34" charset="0"/>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2083634269"/>
              </p:ext>
            </p:extLst>
          </p:nvPr>
        </p:nvGraphicFramePr>
        <p:xfrm>
          <a:off x="4788024" y="2868618"/>
          <a:ext cx="3795713" cy="3602838"/>
        </p:xfrm>
        <a:graphic>
          <a:graphicData uri="http://schemas.openxmlformats.org/presentationml/2006/ole">
            <mc:AlternateContent xmlns:mc="http://schemas.openxmlformats.org/markup-compatibility/2006">
              <mc:Choice xmlns:v="urn:schemas-microsoft-com:vml" Requires="v">
                <p:oleObj spid="_x0000_s12311" name="CorelPhotoPaint.Image.7" r:id="rId3" imgW="6353300" imgH="5484655" progId="">
                  <p:embed/>
                </p:oleObj>
              </mc:Choice>
              <mc:Fallback>
                <p:oleObj name="CorelPhotoPaint.Image.7" r:id="rId3" imgW="6353300" imgH="5484655" progId="">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68618"/>
                        <a:ext cx="3795713" cy="360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2" name="Picture 4" descr="http://web.siumed.edu/~bbartholomew/images/protein_methods/solubility_glob_type_prot.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996952"/>
            <a:ext cx="410445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177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88640"/>
            <a:ext cx="5982728"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salt on protein solubility </a:t>
            </a:r>
            <a:endParaRPr lang="en-US" sz="2800" dirty="0">
              <a:solidFill>
                <a:schemeClr val="accent1"/>
              </a:solidFill>
              <a:latin typeface="Arial" panose="020B0604020202020204" pitchFamily="34" charset="0"/>
              <a:cs typeface="Arial" panose="020B0604020202020204" pitchFamily="34" charset="0"/>
            </a:endParaRPr>
          </a:p>
        </p:txBody>
      </p:sp>
      <p:sp>
        <p:nvSpPr>
          <p:cNvPr id="2" name="TextBox 1"/>
          <p:cNvSpPr txBox="1"/>
          <p:nvPr/>
        </p:nvSpPr>
        <p:spPr>
          <a:xfrm>
            <a:off x="395536" y="836712"/>
            <a:ext cx="8496944" cy="3046988"/>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Positively and negatively charged small ions in solution can cluster around charged side groups</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These ions can “screen” interacting side groups from each other </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Charged side groups of proteins can collect a cloud of ions called a </a:t>
            </a:r>
            <a:r>
              <a:rPr lang="en-US" sz="2400" dirty="0" err="1" smtClean="0">
                <a:latin typeface="Arial" panose="020B0604020202020204" pitchFamily="34" charset="0"/>
                <a:cs typeface="Arial" panose="020B0604020202020204" pitchFamily="34" charset="0"/>
              </a:rPr>
              <a:t>counterion</a:t>
            </a:r>
            <a:r>
              <a:rPr lang="en-US" sz="2400" dirty="0" smtClean="0">
                <a:latin typeface="Arial" panose="020B0604020202020204" pitchFamily="34" charset="0"/>
                <a:cs typeface="Arial" panose="020B0604020202020204" pitchFamily="34" charset="0"/>
              </a:rPr>
              <a:t> atmosphere </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Extent of the </a:t>
            </a:r>
            <a:r>
              <a:rPr lang="en-US" sz="2400" dirty="0" err="1" smtClean="0">
                <a:latin typeface="Arial" panose="020B0604020202020204" pitchFamily="34" charset="0"/>
                <a:cs typeface="Arial" panose="020B0604020202020204" pitchFamily="34" charset="0"/>
              </a:rPr>
              <a:t>counterion</a:t>
            </a:r>
            <a:r>
              <a:rPr lang="en-US" sz="2400" dirty="0" smtClean="0">
                <a:latin typeface="Arial" panose="020B0604020202020204" pitchFamily="34" charset="0"/>
                <a:cs typeface="Arial" panose="020B0604020202020204" pitchFamily="34" charset="0"/>
              </a:rPr>
              <a:t> atmosphere depends on the ionic strength of the charged ions in solution</a:t>
            </a:r>
            <a:endParaRPr lang="en-US" sz="2400" dirty="0">
              <a:latin typeface="Arial" panose="020B0604020202020204" pitchFamily="34" charset="0"/>
              <a:cs typeface="Arial" panose="020B0604020202020204" pitchFamily="34" charset="0"/>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05064"/>
            <a:ext cx="681208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8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olumns">
  <a:themeElements>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fontScheme name="Colum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2077</TotalTime>
  <Words>1315</Words>
  <Application>Microsoft Office PowerPoint</Application>
  <PresentationFormat>On-screen Show (4:3)</PresentationFormat>
  <Paragraphs>237</Paragraphs>
  <Slides>36</Slides>
  <Notes>0</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3</vt:i4>
      </vt:variant>
      <vt:variant>
        <vt:lpstr>Slide Titles</vt:lpstr>
      </vt:variant>
      <vt:variant>
        <vt:i4>36</vt:i4>
      </vt:variant>
    </vt:vector>
  </HeadingPairs>
  <TitlesOfParts>
    <vt:vector size="55" baseType="lpstr">
      <vt:lpstr>ＭＳ Ｐゴシック</vt:lpstr>
      <vt:lpstr>宋体</vt:lpstr>
      <vt:lpstr>宋体</vt:lpstr>
      <vt:lpstr>ˎ̥</vt:lpstr>
      <vt:lpstr>Arial</vt:lpstr>
      <vt:lpstr>Courier New</vt:lpstr>
      <vt:lpstr>Franklin Gothic Book</vt:lpstr>
      <vt:lpstr>Garamond</vt:lpstr>
      <vt:lpstr>楷体_GB2312</vt:lpstr>
      <vt:lpstr>Perpetua</vt:lpstr>
      <vt:lpstr>Times New Roman</vt:lpstr>
      <vt:lpstr>Verdana</vt:lpstr>
      <vt:lpstr>Wingdings</vt:lpstr>
      <vt:lpstr>Wingdings 2</vt:lpstr>
      <vt:lpstr>Equity</vt:lpstr>
      <vt:lpstr>Columns</vt:lpstr>
      <vt:lpstr>位图图像</vt:lpstr>
      <vt:lpstr>CorelPhotoPaint.Image.7</vt:lpstr>
      <vt:lpstr>ChemSketch</vt:lpstr>
      <vt:lpstr>Physicochemical properties of proteins. Denaturation.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70</cp:revision>
  <dcterms:created xsi:type="dcterms:W3CDTF">2015-06-30T05:30:37Z</dcterms:created>
  <dcterms:modified xsi:type="dcterms:W3CDTF">2022-07-19T07:47:28Z</dcterms:modified>
</cp:coreProperties>
</file>